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373" r:id="rId2"/>
    <p:sldId id="301" r:id="rId3"/>
    <p:sldId id="395" r:id="rId4"/>
    <p:sldId id="396" r:id="rId5"/>
    <p:sldId id="303" r:id="rId6"/>
    <p:sldId id="304" r:id="rId7"/>
    <p:sldId id="374" r:id="rId8"/>
    <p:sldId id="305" r:id="rId9"/>
    <p:sldId id="375" r:id="rId10"/>
    <p:sldId id="307" r:id="rId11"/>
    <p:sldId id="260" r:id="rId12"/>
    <p:sldId id="308" r:id="rId13"/>
    <p:sldId id="261" r:id="rId14"/>
    <p:sldId id="262" r:id="rId15"/>
    <p:sldId id="265" r:id="rId16"/>
    <p:sldId id="278" r:id="rId17"/>
    <p:sldId id="318" r:id="rId18"/>
    <p:sldId id="397" r:id="rId19"/>
    <p:sldId id="266" r:id="rId20"/>
    <p:sldId id="399" r:id="rId21"/>
    <p:sldId id="400" r:id="rId22"/>
    <p:sldId id="401" r:id="rId23"/>
    <p:sldId id="402" r:id="rId24"/>
    <p:sldId id="398" r:id="rId25"/>
    <p:sldId id="259" r:id="rId26"/>
    <p:sldId id="293" r:id="rId27"/>
    <p:sldId id="339" r:id="rId28"/>
    <p:sldId id="267" r:id="rId29"/>
    <p:sldId id="268" r:id="rId30"/>
    <p:sldId id="349" r:id="rId31"/>
    <p:sldId id="281" r:id="rId32"/>
    <p:sldId id="340" r:id="rId33"/>
    <p:sldId id="269" r:id="rId34"/>
    <p:sldId id="270" r:id="rId35"/>
    <p:sldId id="271" r:id="rId36"/>
    <p:sldId id="311" r:id="rId37"/>
    <p:sldId id="341" r:id="rId38"/>
    <p:sldId id="342" r:id="rId39"/>
    <p:sldId id="343" r:id="rId40"/>
    <p:sldId id="403" r:id="rId41"/>
    <p:sldId id="376" r:id="rId42"/>
    <p:sldId id="272" r:id="rId43"/>
    <p:sldId id="273" r:id="rId44"/>
    <p:sldId id="312" r:id="rId45"/>
    <p:sldId id="344" r:id="rId46"/>
    <p:sldId id="335" r:id="rId47"/>
    <p:sldId id="404" r:id="rId48"/>
    <p:sldId id="284" r:id="rId49"/>
    <p:sldId id="274" r:id="rId50"/>
    <p:sldId id="275" r:id="rId51"/>
    <p:sldId id="345" r:id="rId52"/>
    <p:sldId id="314" r:id="rId53"/>
    <p:sldId id="316" r:id="rId54"/>
    <p:sldId id="321" r:id="rId55"/>
    <p:sldId id="315" r:id="rId56"/>
    <p:sldId id="346" r:id="rId57"/>
    <p:sldId id="405" r:id="rId58"/>
    <p:sldId id="313" r:id="rId59"/>
    <p:sldId id="406" r:id="rId60"/>
    <p:sldId id="407" r:id="rId61"/>
    <p:sldId id="408" r:id="rId62"/>
    <p:sldId id="409" r:id="rId63"/>
    <p:sldId id="410" r:id="rId64"/>
    <p:sldId id="411" r:id="rId65"/>
    <p:sldId id="412" r:id="rId66"/>
    <p:sldId id="413" r:id="rId67"/>
    <p:sldId id="414" r:id="rId68"/>
    <p:sldId id="415" r:id="rId69"/>
    <p:sldId id="416" r:id="rId70"/>
    <p:sldId id="319" r:id="rId71"/>
    <p:sldId id="354" r:id="rId72"/>
    <p:sldId id="296" r:id="rId73"/>
    <p:sldId id="381" r:id="rId74"/>
    <p:sldId id="298" r:id="rId75"/>
    <p:sldId id="394" r:id="rId76"/>
    <p:sldId id="299" r:id="rId77"/>
    <p:sldId id="417" r:id="rId78"/>
    <p:sldId id="329" r:id="rId79"/>
    <p:sldId id="418" r:id="rId80"/>
    <p:sldId id="419" r:id="rId81"/>
    <p:sldId id="320" r:id="rId82"/>
    <p:sldId id="334" r:id="rId83"/>
    <p:sldId id="355" r:id="rId84"/>
    <p:sldId id="356" r:id="rId85"/>
    <p:sldId id="357" r:id="rId86"/>
    <p:sldId id="358" r:id="rId87"/>
    <p:sldId id="359" r:id="rId88"/>
    <p:sldId id="360" r:id="rId89"/>
    <p:sldId id="361" r:id="rId90"/>
    <p:sldId id="362" r:id="rId91"/>
    <p:sldId id="363" r:id="rId92"/>
    <p:sldId id="364" r:id="rId93"/>
    <p:sldId id="365" r:id="rId94"/>
    <p:sldId id="366" r:id="rId95"/>
    <p:sldId id="367" r:id="rId96"/>
    <p:sldId id="368" r:id="rId97"/>
    <p:sldId id="420" r:id="rId98"/>
    <p:sldId id="421" r:id="rId99"/>
    <p:sldId id="422" r:id="rId100"/>
    <p:sldId id="423" r:id="rId101"/>
    <p:sldId id="424" r:id="rId102"/>
    <p:sldId id="425" r:id="rId103"/>
    <p:sldId id="426" r:id="rId104"/>
    <p:sldId id="427" r:id="rId105"/>
    <p:sldId id="428" r:id="rId106"/>
    <p:sldId id="382" r:id="rId107"/>
    <p:sldId id="429" r:id="rId108"/>
    <p:sldId id="371" r:id="rId109"/>
    <p:sldId id="372" r:id="rId110"/>
    <p:sldId id="435" r:id="rId111"/>
    <p:sldId id="439" r:id="rId112"/>
    <p:sldId id="440" r:id="rId113"/>
    <p:sldId id="430" r:id="rId114"/>
    <p:sldId id="431" r:id="rId115"/>
    <p:sldId id="432" r:id="rId116"/>
    <p:sldId id="383" r:id="rId117"/>
    <p:sldId id="384" r:id="rId118"/>
    <p:sldId id="385" r:id="rId119"/>
    <p:sldId id="386" r:id="rId120"/>
    <p:sldId id="387" r:id="rId121"/>
    <p:sldId id="388" r:id="rId122"/>
    <p:sldId id="389" r:id="rId123"/>
    <p:sldId id="288" r:id="rId1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5"/>
    <p:restoredTop sz="50000" autoAdjust="0"/>
  </p:normalViewPr>
  <p:slideViewPr>
    <p:cSldViewPr showGuides="1">
      <p:cViewPr varScale="1">
        <p:scale>
          <a:sx n="127" d="100"/>
          <a:sy n="127" d="100"/>
        </p:scale>
        <p:origin x="103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C297DF-50D2-4E31-BC4C-B24C863FF7C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E9F4C28-A6A3-413E-8E4B-1689CC75C79D}">
      <dgm:prSet phldrT="[Text]" custT="1"/>
      <dgm:spPr>
        <a:solidFill>
          <a:schemeClr val="bg1"/>
        </a:solidFill>
      </dgm:spPr>
      <dgm:t>
        <a:bodyPr/>
        <a:lstStyle/>
        <a:p>
          <a:pPr algn="ctr"/>
          <a:r>
            <a:rPr lang="en-US" sz="1600" kern="1200" dirty="0">
              <a:solidFill>
                <a:schemeClr val="tx1"/>
              </a:solidFill>
              <a:latin typeface="Times New Roman" pitchFamily="18" charset="0"/>
              <a:ea typeface="+mn-ea"/>
              <a:cs typeface="Times New Roman" panose="02020603050405020304" pitchFamily="18" charset="0"/>
            </a:rPr>
            <a:t>Stochastic, open environment</a:t>
          </a:r>
        </a:p>
      </dgm:t>
    </dgm:pt>
    <dgm:pt modelId="{1C5B2063-86ED-4790-B4E3-A2E57913C11B}" type="parTrans" cxnId="{4B023542-2D82-4D8F-89F8-A0CC9DF085ED}">
      <dgm:prSet/>
      <dgm:spPr/>
      <dgm:t>
        <a:bodyPr/>
        <a:lstStyle/>
        <a:p>
          <a:endParaRPr lang="en-US" sz="1600">
            <a:latin typeface="Times New Roman" panose="02020603050405020304" pitchFamily="18" charset="0"/>
            <a:cs typeface="Times New Roman" panose="02020603050405020304" pitchFamily="18" charset="0"/>
          </a:endParaRPr>
        </a:p>
      </dgm:t>
    </dgm:pt>
    <dgm:pt modelId="{DE60DB18-3AC2-465D-950E-C68E0A278271}" type="sibTrans" cxnId="{4B023542-2D82-4D8F-89F8-A0CC9DF085ED}">
      <dgm:prSet/>
      <dgm:spPr>
        <a:ln>
          <a:solidFill>
            <a:srgbClr val="FFC000"/>
          </a:solidFill>
        </a:ln>
      </dgm:spPr>
      <dgm:t>
        <a:bodyPr/>
        <a:lstStyle/>
        <a:p>
          <a:endParaRPr lang="en-US" sz="1600">
            <a:latin typeface="Times New Roman" panose="02020603050405020304" pitchFamily="18" charset="0"/>
            <a:cs typeface="Times New Roman" panose="02020603050405020304" pitchFamily="18" charset="0"/>
          </a:endParaRPr>
        </a:p>
      </dgm:t>
    </dgm:pt>
    <dgm:pt modelId="{DE753579-ED42-413A-8E09-E787F46788AA}">
      <dgm:prSet phldrT="[Text]" custT="1"/>
      <dgm:spPr>
        <a:solidFill>
          <a:schemeClr val="bg1"/>
        </a:solidFill>
      </dgm:spPr>
      <dgm:t>
        <a:bodyPr/>
        <a:lstStyle/>
        <a:p>
          <a:pPr algn="l"/>
          <a:r>
            <a:rPr lang="en-US" sz="1600" kern="1200" dirty="0">
              <a:solidFill>
                <a:schemeClr val="tx1"/>
              </a:solidFill>
              <a:latin typeface="Times New Roman" pitchFamily="18" charset="0"/>
              <a:ea typeface="+mn-ea"/>
              <a:cs typeface="Times New Roman" panose="02020603050405020304" pitchFamily="18" charset="0"/>
            </a:rPr>
            <a:t>Multiple players</a:t>
          </a:r>
        </a:p>
      </dgm:t>
    </dgm:pt>
    <dgm:pt modelId="{F4644293-5396-4A81-9B20-278F20A6276D}" type="parTrans" cxnId="{C503D46D-BA7D-43F5-BB45-1E65CC3905E7}">
      <dgm:prSet/>
      <dgm:spPr/>
      <dgm:t>
        <a:bodyPr/>
        <a:lstStyle/>
        <a:p>
          <a:endParaRPr lang="en-US" sz="1600">
            <a:latin typeface="Times New Roman" panose="02020603050405020304" pitchFamily="18" charset="0"/>
            <a:cs typeface="Times New Roman" panose="02020603050405020304" pitchFamily="18" charset="0"/>
          </a:endParaRPr>
        </a:p>
      </dgm:t>
    </dgm:pt>
    <dgm:pt modelId="{A5DCA0B2-54C0-4B35-8924-AB937FCCBC65}" type="sibTrans" cxnId="{C503D46D-BA7D-43F5-BB45-1E65CC3905E7}">
      <dgm:prSet/>
      <dgm:spPr/>
      <dgm:t>
        <a:bodyPr/>
        <a:lstStyle/>
        <a:p>
          <a:endParaRPr lang="en-US" sz="1600">
            <a:latin typeface="Times New Roman" panose="02020603050405020304" pitchFamily="18" charset="0"/>
            <a:cs typeface="Times New Roman" panose="02020603050405020304" pitchFamily="18" charset="0"/>
          </a:endParaRPr>
        </a:p>
      </dgm:t>
    </dgm:pt>
    <dgm:pt modelId="{3C372AAB-6224-4AE8-89CD-E953A678192D}">
      <dgm:prSet phldrT="[Text]" custT="1"/>
      <dgm:spPr>
        <a:solidFill>
          <a:schemeClr val="bg1"/>
        </a:solidFill>
      </dgm:spPr>
      <dgm:t>
        <a:bodyPr/>
        <a:lstStyle/>
        <a:p>
          <a:pPr algn="ctr"/>
          <a:r>
            <a:rPr lang="en-US" sz="1600" kern="1200" dirty="0">
              <a:solidFill>
                <a:schemeClr val="tx1"/>
              </a:solidFill>
              <a:latin typeface="Times New Roman" pitchFamily="18" charset="0"/>
              <a:ea typeface="+mn-ea"/>
              <a:cs typeface="Times New Roman" panose="02020603050405020304" pitchFamily="18" charset="0"/>
            </a:rPr>
            <a:t>Sequential decision, online</a:t>
          </a:r>
        </a:p>
      </dgm:t>
    </dgm:pt>
    <dgm:pt modelId="{1229CE25-1273-4884-B8C3-5FFD13C00612}" type="parTrans" cxnId="{2D4E7F50-F6D2-44D5-82B5-EB7CF23C67C2}">
      <dgm:prSet/>
      <dgm:spPr/>
      <dgm:t>
        <a:bodyPr/>
        <a:lstStyle/>
        <a:p>
          <a:endParaRPr lang="en-US" sz="1600">
            <a:latin typeface="Times New Roman" panose="02020603050405020304" pitchFamily="18" charset="0"/>
            <a:cs typeface="Times New Roman" panose="02020603050405020304" pitchFamily="18" charset="0"/>
          </a:endParaRPr>
        </a:p>
      </dgm:t>
    </dgm:pt>
    <dgm:pt modelId="{35678551-9CB2-42CC-B4EF-700F3AE7D33B}" type="sibTrans" cxnId="{2D4E7F50-F6D2-44D5-82B5-EB7CF23C67C2}">
      <dgm:prSet/>
      <dgm:spPr/>
      <dgm:t>
        <a:bodyPr/>
        <a:lstStyle/>
        <a:p>
          <a:endParaRPr lang="en-US" sz="1600">
            <a:latin typeface="Times New Roman" panose="02020603050405020304" pitchFamily="18" charset="0"/>
            <a:cs typeface="Times New Roman" panose="02020603050405020304" pitchFamily="18" charset="0"/>
          </a:endParaRPr>
        </a:p>
      </dgm:t>
    </dgm:pt>
    <dgm:pt modelId="{D8D052F7-7A88-4F98-AEDD-2891F679844E}">
      <dgm:prSet phldrT="[Text]" custT="1"/>
      <dgm:spPr>
        <a:solidFill>
          <a:schemeClr val="bg1"/>
        </a:solidFill>
      </dgm:spPr>
      <dgm:t>
        <a:bodyPr/>
        <a:lstStyle/>
        <a:p>
          <a:pPr algn="ctr"/>
          <a:r>
            <a:rPr lang="en-US" sz="1600" kern="1200" dirty="0">
              <a:solidFill>
                <a:schemeClr val="tx1"/>
              </a:solidFill>
              <a:latin typeface="Times New Roman" pitchFamily="18" charset="0"/>
              <a:ea typeface="+mn-ea"/>
              <a:cs typeface="Times New Roman" panose="02020603050405020304" pitchFamily="18" charset="0"/>
            </a:rPr>
            <a:t>Strategic(selfish) behavior</a:t>
          </a:r>
        </a:p>
      </dgm:t>
    </dgm:pt>
    <dgm:pt modelId="{7F47FD12-0EF6-4320-84C3-E269CEBE9D67}" type="parTrans" cxnId="{BC29116C-CD2C-4024-B8F3-36D4EBD35AE7}">
      <dgm:prSet/>
      <dgm:spPr/>
      <dgm:t>
        <a:bodyPr/>
        <a:lstStyle/>
        <a:p>
          <a:endParaRPr lang="en-US" sz="1600">
            <a:latin typeface="Times New Roman" panose="02020603050405020304" pitchFamily="18" charset="0"/>
            <a:cs typeface="Times New Roman" panose="02020603050405020304" pitchFamily="18" charset="0"/>
          </a:endParaRPr>
        </a:p>
      </dgm:t>
    </dgm:pt>
    <dgm:pt modelId="{EC39C066-EAE2-4315-8D75-6E02C67C9E6B}" type="sibTrans" cxnId="{BC29116C-CD2C-4024-B8F3-36D4EBD35AE7}">
      <dgm:prSet/>
      <dgm:spPr/>
      <dgm:t>
        <a:bodyPr/>
        <a:lstStyle/>
        <a:p>
          <a:endParaRPr lang="en-US" sz="1600">
            <a:latin typeface="Times New Roman" panose="02020603050405020304" pitchFamily="18" charset="0"/>
            <a:cs typeface="Times New Roman" panose="02020603050405020304" pitchFamily="18" charset="0"/>
          </a:endParaRPr>
        </a:p>
      </dgm:t>
    </dgm:pt>
    <dgm:pt modelId="{80F2222E-063D-4724-AF4B-D009DD1AF344}">
      <dgm:prSet phldrT="[Text]" custT="1"/>
      <dgm:spPr>
        <a:solidFill>
          <a:schemeClr val="bg1"/>
        </a:solidFill>
      </dgm:spPr>
      <dgm:t>
        <a:bodyPr/>
        <a:lstStyle/>
        <a:p>
          <a:pPr algn="l"/>
          <a:r>
            <a:rPr lang="en-US" sz="1600" kern="1200" dirty="0">
              <a:solidFill>
                <a:schemeClr val="tx1"/>
              </a:solidFill>
              <a:latin typeface="Times New Roman" pitchFamily="18" charset="0"/>
              <a:ea typeface="+mn-ea"/>
              <a:cs typeface="Times New Roman" panose="02020603050405020304" pitchFamily="18" charset="0"/>
            </a:rPr>
            <a:t>Distributed optimization</a:t>
          </a:r>
        </a:p>
      </dgm:t>
    </dgm:pt>
    <dgm:pt modelId="{9A62D713-C042-420C-A2D1-F8D7A5CAC0BD}" type="parTrans" cxnId="{47E7A288-CC35-4AC2-8750-E3529A90C150}">
      <dgm:prSet/>
      <dgm:spPr/>
      <dgm:t>
        <a:bodyPr/>
        <a:lstStyle/>
        <a:p>
          <a:endParaRPr lang="en-US" sz="1600">
            <a:latin typeface="Times New Roman" panose="02020603050405020304" pitchFamily="18" charset="0"/>
            <a:cs typeface="Times New Roman" panose="02020603050405020304" pitchFamily="18" charset="0"/>
          </a:endParaRPr>
        </a:p>
      </dgm:t>
    </dgm:pt>
    <dgm:pt modelId="{7B8C9F24-54B5-45FF-84E8-EE54E697EDC8}" type="sibTrans" cxnId="{47E7A288-CC35-4AC2-8750-E3529A90C150}">
      <dgm:prSet/>
      <dgm:spPr/>
      <dgm:t>
        <a:bodyPr/>
        <a:lstStyle/>
        <a:p>
          <a:endParaRPr lang="en-US" sz="1600">
            <a:latin typeface="Times New Roman" panose="02020603050405020304" pitchFamily="18" charset="0"/>
            <a:cs typeface="Times New Roman" panose="02020603050405020304" pitchFamily="18" charset="0"/>
          </a:endParaRPr>
        </a:p>
      </dgm:t>
    </dgm:pt>
    <dgm:pt modelId="{231C40A6-AA83-4290-80AA-AABDFA64F0CB}" type="pres">
      <dgm:prSet presAssocID="{3AC297DF-50D2-4E31-BC4C-B24C863FF7C8}" presName="Name0" presStyleCnt="0">
        <dgm:presLayoutVars>
          <dgm:chMax val="7"/>
          <dgm:chPref val="7"/>
          <dgm:dir/>
        </dgm:presLayoutVars>
      </dgm:prSet>
      <dgm:spPr/>
    </dgm:pt>
    <dgm:pt modelId="{867C6546-9382-49D8-BE49-60F8A5BB14DD}" type="pres">
      <dgm:prSet presAssocID="{3AC297DF-50D2-4E31-BC4C-B24C863FF7C8}" presName="Name1" presStyleCnt="0"/>
      <dgm:spPr/>
    </dgm:pt>
    <dgm:pt modelId="{4F56A526-EAF0-487A-B623-692CA8F3FBB7}" type="pres">
      <dgm:prSet presAssocID="{3AC297DF-50D2-4E31-BC4C-B24C863FF7C8}" presName="cycle" presStyleCnt="0"/>
      <dgm:spPr/>
    </dgm:pt>
    <dgm:pt modelId="{2D78B9C9-D669-4639-A316-8F91C253C5A8}" type="pres">
      <dgm:prSet presAssocID="{3AC297DF-50D2-4E31-BC4C-B24C863FF7C8}" presName="srcNode" presStyleLbl="node1" presStyleIdx="0" presStyleCnt="5"/>
      <dgm:spPr/>
    </dgm:pt>
    <dgm:pt modelId="{3E3A5EA8-88BE-466D-A9E8-18F8B52C1DF0}" type="pres">
      <dgm:prSet presAssocID="{3AC297DF-50D2-4E31-BC4C-B24C863FF7C8}" presName="conn" presStyleLbl="parChTrans1D2" presStyleIdx="0" presStyleCnt="1"/>
      <dgm:spPr/>
    </dgm:pt>
    <dgm:pt modelId="{163FE61C-30AC-4DFB-A6A1-F038A065FEBC}" type="pres">
      <dgm:prSet presAssocID="{3AC297DF-50D2-4E31-BC4C-B24C863FF7C8}" presName="extraNode" presStyleLbl="node1" presStyleIdx="0" presStyleCnt="5"/>
      <dgm:spPr/>
    </dgm:pt>
    <dgm:pt modelId="{EEAC1205-6C40-4F4D-A836-E41E22954E03}" type="pres">
      <dgm:prSet presAssocID="{3AC297DF-50D2-4E31-BC4C-B24C863FF7C8}" presName="dstNode" presStyleLbl="node1" presStyleIdx="0" presStyleCnt="5"/>
      <dgm:spPr/>
    </dgm:pt>
    <dgm:pt modelId="{83640DFC-2E9F-43A9-A1BF-56E1BB5129A9}" type="pres">
      <dgm:prSet presAssocID="{DE9F4C28-A6A3-413E-8E4B-1689CC75C79D}" presName="text_1" presStyleLbl="node1" presStyleIdx="0" presStyleCnt="5" custScaleX="107327">
        <dgm:presLayoutVars>
          <dgm:bulletEnabled val="1"/>
        </dgm:presLayoutVars>
      </dgm:prSet>
      <dgm:spPr/>
    </dgm:pt>
    <dgm:pt modelId="{4F0333EA-FB35-4B5D-B0F0-858E9C0AC21C}" type="pres">
      <dgm:prSet presAssocID="{DE9F4C28-A6A3-413E-8E4B-1689CC75C79D}" presName="accent_1" presStyleCnt="0"/>
      <dgm:spPr/>
    </dgm:pt>
    <dgm:pt modelId="{219E79A4-E570-49DE-9897-6F98CCFBA6A6}" type="pres">
      <dgm:prSet presAssocID="{DE9F4C28-A6A3-413E-8E4B-1689CC75C79D}" presName="accentRepeatNode" presStyleLbl="solidFgAcc1" presStyleIdx="0" presStyleCnt="5"/>
      <dgm:spPr>
        <a:ln>
          <a:solidFill>
            <a:srgbClr val="FF0000"/>
          </a:solidFill>
        </a:ln>
      </dgm:spPr>
    </dgm:pt>
    <dgm:pt modelId="{CDB69C0E-0D7D-4C2D-8F82-803E1255AF76}" type="pres">
      <dgm:prSet presAssocID="{DE753579-ED42-413A-8E09-E787F46788AA}" presName="text_2" presStyleLbl="node1" presStyleIdx="1" presStyleCnt="5">
        <dgm:presLayoutVars>
          <dgm:bulletEnabled val="1"/>
        </dgm:presLayoutVars>
      </dgm:prSet>
      <dgm:spPr/>
    </dgm:pt>
    <dgm:pt modelId="{A5C069FE-0038-437D-81E9-B39DAE44D7BE}" type="pres">
      <dgm:prSet presAssocID="{DE753579-ED42-413A-8E09-E787F46788AA}" presName="accent_2" presStyleCnt="0"/>
      <dgm:spPr/>
    </dgm:pt>
    <dgm:pt modelId="{B535DC7B-1EEB-4E26-8FFA-C05E27D9BA08}" type="pres">
      <dgm:prSet presAssocID="{DE753579-ED42-413A-8E09-E787F46788AA}" presName="accentRepeatNode" presStyleLbl="solidFgAcc1" presStyleIdx="1" presStyleCnt="5"/>
      <dgm:spPr>
        <a:ln>
          <a:solidFill>
            <a:srgbClr val="FF0000"/>
          </a:solidFill>
        </a:ln>
      </dgm:spPr>
    </dgm:pt>
    <dgm:pt modelId="{DA2F02E0-2AF7-4E0B-A677-CF5DACD04652}" type="pres">
      <dgm:prSet presAssocID="{3C372AAB-6224-4AE8-89CD-E953A678192D}" presName="text_3" presStyleLbl="node1" presStyleIdx="2" presStyleCnt="5" custScaleX="109649">
        <dgm:presLayoutVars>
          <dgm:bulletEnabled val="1"/>
        </dgm:presLayoutVars>
      </dgm:prSet>
      <dgm:spPr/>
    </dgm:pt>
    <dgm:pt modelId="{9F9C157A-1FF8-4555-8A01-00717FED1F07}" type="pres">
      <dgm:prSet presAssocID="{3C372AAB-6224-4AE8-89CD-E953A678192D}" presName="accent_3" presStyleCnt="0"/>
      <dgm:spPr/>
    </dgm:pt>
    <dgm:pt modelId="{F2A4AFFD-C992-4EB6-AC67-C137A8D7AB61}" type="pres">
      <dgm:prSet presAssocID="{3C372AAB-6224-4AE8-89CD-E953A678192D}" presName="accentRepeatNode" presStyleLbl="solidFgAcc1" presStyleIdx="2" presStyleCnt="5"/>
      <dgm:spPr>
        <a:ln>
          <a:solidFill>
            <a:srgbClr val="FF0000"/>
          </a:solidFill>
        </a:ln>
      </dgm:spPr>
    </dgm:pt>
    <dgm:pt modelId="{B4EAFCB0-959E-4C6F-BFB6-735B725ED050}" type="pres">
      <dgm:prSet presAssocID="{D8D052F7-7A88-4F98-AEDD-2891F679844E}" presName="text_4" presStyleLbl="node1" presStyleIdx="3" presStyleCnt="5" custScaleX="110035">
        <dgm:presLayoutVars>
          <dgm:bulletEnabled val="1"/>
        </dgm:presLayoutVars>
      </dgm:prSet>
      <dgm:spPr/>
    </dgm:pt>
    <dgm:pt modelId="{F5EB22C1-1438-47DD-8105-5F7427FEF416}" type="pres">
      <dgm:prSet presAssocID="{D8D052F7-7A88-4F98-AEDD-2891F679844E}" presName="accent_4" presStyleCnt="0"/>
      <dgm:spPr/>
    </dgm:pt>
    <dgm:pt modelId="{D9E1CCEE-BAFF-49B5-8FA3-61DD0C081418}" type="pres">
      <dgm:prSet presAssocID="{D8D052F7-7A88-4F98-AEDD-2891F679844E}" presName="accentRepeatNode" presStyleLbl="solidFgAcc1" presStyleIdx="3" presStyleCnt="5"/>
      <dgm:spPr>
        <a:ln>
          <a:solidFill>
            <a:srgbClr val="FF0000"/>
          </a:solidFill>
        </a:ln>
      </dgm:spPr>
    </dgm:pt>
    <dgm:pt modelId="{9F6469AD-76D7-4043-B350-723C511CFEB2}" type="pres">
      <dgm:prSet presAssocID="{80F2222E-063D-4724-AF4B-D009DD1AF344}" presName="text_5" presStyleLbl="node1" presStyleIdx="4" presStyleCnt="5">
        <dgm:presLayoutVars>
          <dgm:bulletEnabled val="1"/>
        </dgm:presLayoutVars>
      </dgm:prSet>
      <dgm:spPr/>
    </dgm:pt>
    <dgm:pt modelId="{BD5BDB65-1D54-4CC1-A61F-B847C1A111DB}" type="pres">
      <dgm:prSet presAssocID="{80F2222E-063D-4724-AF4B-D009DD1AF344}" presName="accent_5" presStyleCnt="0"/>
      <dgm:spPr/>
    </dgm:pt>
    <dgm:pt modelId="{A277F25E-EC1C-41B5-82F4-273817BB0EDE}" type="pres">
      <dgm:prSet presAssocID="{80F2222E-063D-4724-AF4B-D009DD1AF344}" presName="accentRepeatNode" presStyleLbl="solidFgAcc1" presStyleIdx="4" presStyleCnt="5"/>
      <dgm:spPr>
        <a:ln>
          <a:solidFill>
            <a:srgbClr val="FF0000"/>
          </a:solidFill>
        </a:ln>
      </dgm:spPr>
    </dgm:pt>
  </dgm:ptLst>
  <dgm:cxnLst>
    <dgm:cxn modelId="{E56C2F33-D05D-4017-B3A9-92380BC82977}" type="presOf" srcId="{D8D052F7-7A88-4F98-AEDD-2891F679844E}" destId="{B4EAFCB0-959E-4C6F-BFB6-735B725ED050}" srcOrd="0" destOrd="0" presId="urn:microsoft.com/office/officeart/2008/layout/VerticalCurvedList"/>
    <dgm:cxn modelId="{4B023542-2D82-4D8F-89F8-A0CC9DF085ED}" srcId="{3AC297DF-50D2-4E31-BC4C-B24C863FF7C8}" destId="{DE9F4C28-A6A3-413E-8E4B-1689CC75C79D}" srcOrd="0" destOrd="0" parTransId="{1C5B2063-86ED-4790-B4E3-A2E57913C11B}" sibTransId="{DE60DB18-3AC2-465D-950E-C68E0A278271}"/>
    <dgm:cxn modelId="{EC2D2E4C-C67A-4F49-84EF-9B25F0D93F9C}" type="presOf" srcId="{DE753579-ED42-413A-8E09-E787F46788AA}" destId="{CDB69C0E-0D7D-4C2D-8F82-803E1255AF76}" srcOrd="0" destOrd="0" presId="urn:microsoft.com/office/officeart/2008/layout/VerticalCurvedList"/>
    <dgm:cxn modelId="{2EEF6150-2D87-422E-BB37-9A69721DEEB0}" type="presOf" srcId="{DE9F4C28-A6A3-413E-8E4B-1689CC75C79D}" destId="{83640DFC-2E9F-43A9-A1BF-56E1BB5129A9}" srcOrd="0" destOrd="0" presId="urn:microsoft.com/office/officeart/2008/layout/VerticalCurvedList"/>
    <dgm:cxn modelId="{2D4E7F50-F6D2-44D5-82B5-EB7CF23C67C2}" srcId="{3AC297DF-50D2-4E31-BC4C-B24C863FF7C8}" destId="{3C372AAB-6224-4AE8-89CD-E953A678192D}" srcOrd="2" destOrd="0" parTransId="{1229CE25-1273-4884-B8C3-5FFD13C00612}" sibTransId="{35678551-9CB2-42CC-B4EF-700F3AE7D33B}"/>
    <dgm:cxn modelId="{BC29116C-CD2C-4024-B8F3-36D4EBD35AE7}" srcId="{3AC297DF-50D2-4E31-BC4C-B24C863FF7C8}" destId="{D8D052F7-7A88-4F98-AEDD-2891F679844E}" srcOrd="3" destOrd="0" parTransId="{7F47FD12-0EF6-4320-84C3-E269CEBE9D67}" sibTransId="{EC39C066-EAE2-4315-8D75-6E02C67C9E6B}"/>
    <dgm:cxn modelId="{C503D46D-BA7D-43F5-BB45-1E65CC3905E7}" srcId="{3AC297DF-50D2-4E31-BC4C-B24C863FF7C8}" destId="{DE753579-ED42-413A-8E09-E787F46788AA}" srcOrd="1" destOrd="0" parTransId="{F4644293-5396-4A81-9B20-278F20A6276D}" sibTransId="{A5DCA0B2-54C0-4B35-8924-AB937FCCBC65}"/>
    <dgm:cxn modelId="{7FE1597F-EDA3-4A07-958C-98040256D893}" type="presOf" srcId="{80F2222E-063D-4724-AF4B-D009DD1AF344}" destId="{9F6469AD-76D7-4043-B350-723C511CFEB2}" srcOrd="0" destOrd="0" presId="urn:microsoft.com/office/officeart/2008/layout/VerticalCurvedList"/>
    <dgm:cxn modelId="{47E7A288-CC35-4AC2-8750-E3529A90C150}" srcId="{3AC297DF-50D2-4E31-BC4C-B24C863FF7C8}" destId="{80F2222E-063D-4724-AF4B-D009DD1AF344}" srcOrd="4" destOrd="0" parTransId="{9A62D713-C042-420C-A2D1-F8D7A5CAC0BD}" sibTransId="{7B8C9F24-54B5-45FF-84E8-EE54E697EDC8}"/>
    <dgm:cxn modelId="{D763C199-D547-441B-A8DA-C617C0ED21D5}" type="presOf" srcId="{DE60DB18-3AC2-465D-950E-C68E0A278271}" destId="{3E3A5EA8-88BE-466D-A9E8-18F8B52C1DF0}" srcOrd="0" destOrd="0" presId="urn:microsoft.com/office/officeart/2008/layout/VerticalCurvedList"/>
    <dgm:cxn modelId="{A189EDB5-D93E-41ED-AF4E-B6CC3EAF960C}" type="presOf" srcId="{3AC297DF-50D2-4E31-BC4C-B24C863FF7C8}" destId="{231C40A6-AA83-4290-80AA-AABDFA64F0CB}" srcOrd="0" destOrd="0" presId="urn:microsoft.com/office/officeart/2008/layout/VerticalCurvedList"/>
    <dgm:cxn modelId="{F8528FCF-40BE-4249-BD17-82429E95F0DB}" type="presOf" srcId="{3C372AAB-6224-4AE8-89CD-E953A678192D}" destId="{DA2F02E0-2AF7-4E0B-A677-CF5DACD04652}" srcOrd="0" destOrd="0" presId="urn:microsoft.com/office/officeart/2008/layout/VerticalCurvedList"/>
    <dgm:cxn modelId="{26732E0B-BCD7-4730-97D5-695B8C3992FD}" type="presParOf" srcId="{231C40A6-AA83-4290-80AA-AABDFA64F0CB}" destId="{867C6546-9382-49D8-BE49-60F8A5BB14DD}" srcOrd="0" destOrd="0" presId="urn:microsoft.com/office/officeart/2008/layout/VerticalCurvedList"/>
    <dgm:cxn modelId="{2DBBD8E3-598D-4116-A16E-4BD3AD19EA45}" type="presParOf" srcId="{867C6546-9382-49D8-BE49-60F8A5BB14DD}" destId="{4F56A526-EAF0-487A-B623-692CA8F3FBB7}" srcOrd="0" destOrd="0" presId="urn:microsoft.com/office/officeart/2008/layout/VerticalCurvedList"/>
    <dgm:cxn modelId="{2EF960A9-1102-4B6B-9B57-661E9DD81576}" type="presParOf" srcId="{4F56A526-EAF0-487A-B623-692CA8F3FBB7}" destId="{2D78B9C9-D669-4639-A316-8F91C253C5A8}" srcOrd="0" destOrd="0" presId="urn:microsoft.com/office/officeart/2008/layout/VerticalCurvedList"/>
    <dgm:cxn modelId="{87F9EE4A-D9DF-46A1-A576-F91CAD866393}" type="presParOf" srcId="{4F56A526-EAF0-487A-B623-692CA8F3FBB7}" destId="{3E3A5EA8-88BE-466D-A9E8-18F8B52C1DF0}" srcOrd="1" destOrd="0" presId="urn:microsoft.com/office/officeart/2008/layout/VerticalCurvedList"/>
    <dgm:cxn modelId="{0A8E26DE-FDD0-406C-983A-52540A54772C}" type="presParOf" srcId="{4F56A526-EAF0-487A-B623-692CA8F3FBB7}" destId="{163FE61C-30AC-4DFB-A6A1-F038A065FEBC}" srcOrd="2" destOrd="0" presId="urn:microsoft.com/office/officeart/2008/layout/VerticalCurvedList"/>
    <dgm:cxn modelId="{4A7B991C-FD39-48E7-BAA1-025A25F7798D}" type="presParOf" srcId="{4F56A526-EAF0-487A-B623-692CA8F3FBB7}" destId="{EEAC1205-6C40-4F4D-A836-E41E22954E03}" srcOrd="3" destOrd="0" presId="urn:microsoft.com/office/officeart/2008/layout/VerticalCurvedList"/>
    <dgm:cxn modelId="{E9F9D9B9-441B-47C6-92A5-C55528A4578D}" type="presParOf" srcId="{867C6546-9382-49D8-BE49-60F8A5BB14DD}" destId="{83640DFC-2E9F-43A9-A1BF-56E1BB5129A9}" srcOrd="1" destOrd="0" presId="urn:microsoft.com/office/officeart/2008/layout/VerticalCurvedList"/>
    <dgm:cxn modelId="{047462A9-8FE4-4950-A3D3-3C4F3D0C0F17}" type="presParOf" srcId="{867C6546-9382-49D8-BE49-60F8A5BB14DD}" destId="{4F0333EA-FB35-4B5D-B0F0-858E9C0AC21C}" srcOrd="2" destOrd="0" presId="urn:microsoft.com/office/officeart/2008/layout/VerticalCurvedList"/>
    <dgm:cxn modelId="{7E457EF0-76BB-4820-8D65-A034443D58A2}" type="presParOf" srcId="{4F0333EA-FB35-4B5D-B0F0-858E9C0AC21C}" destId="{219E79A4-E570-49DE-9897-6F98CCFBA6A6}" srcOrd="0" destOrd="0" presId="urn:microsoft.com/office/officeart/2008/layout/VerticalCurvedList"/>
    <dgm:cxn modelId="{760A5236-FE7F-4EF4-B6AB-03B727D36EB0}" type="presParOf" srcId="{867C6546-9382-49D8-BE49-60F8A5BB14DD}" destId="{CDB69C0E-0D7D-4C2D-8F82-803E1255AF76}" srcOrd="3" destOrd="0" presId="urn:microsoft.com/office/officeart/2008/layout/VerticalCurvedList"/>
    <dgm:cxn modelId="{0BAD9131-490A-4728-8696-3EFB64DE37D8}" type="presParOf" srcId="{867C6546-9382-49D8-BE49-60F8A5BB14DD}" destId="{A5C069FE-0038-437D-81E9-B39DAE44D7BE}" srcOrd="4" destOrd="0" presId="urn:microsoft.com/office/officeart/2008/layout/VerticalCurvedList"/>
    <dgm:cxn modelId="{34EB80E9-2095-42A2-8586-EF9B13AFA046}" type="presParOf" srcId="{A5C069FE-0038-437D-81E9-B39DAE44D7BE}" destId="{B535DC7B-1EEB-4E26-8FFA-C05E27D9BA08}" srcOrd="0" destOrd="0" presId="urn:microsoft.com/office/officeart/2008/layout/VerticalCurvedList"/>
    <dgm:cxn modelId="{B9BD2B05-B37C-4A5B-BF80-6CEF90B42A19}" type="presParOf" srcId="{867C6546-9382-49D8-BE49-60F8A5BB14DD}" destId="{DA2F02E0-2AF7-4E0B-A677-CF5DACD04652}" srcOrd="5" destOrd="0" presId="urn:microsoft.com/office/officeart/2008/layout/VerticalCurvedList"/>
    <dgm:cxn modelId="{9F79129B-F0A4-45E3-859F-8F935EF90FAB}" type="presParOf" srcId="{867C6546-9382-49D8-BE49-60F8A5BB14DD}" destId="{9F9C157A-1FF8-4555-8A01-00717FED1F07}" srcOrd="6" destOrd="0" presId="urn:microsoft.com/office/officeart/2008/layout/VerticalCurvedList"/>
    <dgm:cxn modelId="{4B34834B-D7AB-488C-87AD-0B9833C186AE}" type="presParOf" srcId="{9F9C157A-1FF8-4555-8A01-00717FED1F07}" destId="{F2A4AFFD-C992-4EB6-AC67-C137A8D7AB61}" srcOrd="0" destOrd="0" presId="urn:microsoft.com/office/officeart/2008/layout/VerticalCurvedList"/>
    <dgm:cxn modelId="{CD7289D5-4CE7-4577-8F96-7B0CCF73AF60}" type="presParOf" srcId="{867C6546-9382-49D8-BE49-60F8A5BB14DD}" destId="{B4EAFCB0-959E-4C6F-BFB6-735B725ED050}" srcOrd="7" destOrd="0" presId="urn:microsoft.com/office/officeart/2008/layout/VerticalCurvedList"/>
    <dgm:cxn modelId="{7CE5E2F6-5204-4ADD-B174-F364A7DA2C36}" type="presParOf" srcId="{867C6546-9382-49D8-BE49-60F8A5BB14DD}" destId="{F5EB22C1-1438-47DD-8105-5F7427FEF416}" srcOrd="8" destOrd="0" presId="urn:microsoft.com/office/officeart/2008/layout/VerticalCurvedList"/>
    <dgm:cxn modelId="{7769C7C6-C7C5-406D-B38E-E0D69BE077FC}" type="presParOf" srcId="{F5EB22C1-1438-47DD-8105-5F7427FEF416}" destId="{D9E1CCEE-BAFF-49B5-8FA3-61DD0C081418}" srcOrd="0" destOrd="0" presId="urn:microsoft.com/office/officeart/2008/layout/VerticalCurvedList"/>
    <dgm:cxn modelId="{755DA54C-EEE8-4AFE-AB8B-FC934DADCF73}" type="presParOf" srcId="{867C6546-9382-49D8-BE49-60F8A5BB14DD}" destId="{9F6469AD-76D7-4043-B350-723C511CFEB2}" srcOrd="9" destOrd="0" presId="urn:microsoft.com/office/officeart/2008/layout/VerticalCurvedList"/>
    <dgm:cxn modelId="{6BA3037B-821F-4A2D-87BF-C0838E85FB3B}" type="presParOf" srcId="{867C6546-9382-49D8-BE49-60F8A5BB14DD}" destId="{BD5BDB65-1D54-4CC1-A61F-B847C1A111DB}" srcOrd="10" destOrd="0" presId="urn:microsoft.com/office/officeart/2008/layout/VerticalCurvedList"/>
    <dgm:cxn modelId="{DBEBCC9F-B49F-4A26-AEFB-CB85C939D6F2}" type="presParOf" srcId="{BD5BDB65-1D54-4CC1-A61F-B847C1A111DB}" destId="{A277F25E-EC1C-41B5-82F4-273817BB0EDE}"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A5EA8-88BE-466D-A9E8-18F8B52C1DF0}">
      <dsp:nvSpPr>
        <dsp:cNvPr id="0" name=""/>
        <dsp:cNvSpPr/>
      </dsp:nvSpPr>
      <dsp:spPr>
        <a:xfrm>
          <a:off x="-3040592" y="-458779"/>
          <a:ext cx="3553484" cy="3553484"/>
        </a:xfrm>
        <a:prstGeom prst="blockArc">
          <a:avLst>
            <a:gd name="adj1" fmla="val 18900000"/>
            <a:gd name="adj2" fmla="val 2700000"/>
            <a:gd name="adj3" fmla="val 608"/>
          </a:avLst>
        </a:prstGeom>
        <a:noFill/>
        <a:ln w="25400" cap="flat" cmpd="sng" algn="ctr">
          <a:solidFill>
            <a:srgbClr val="FFC000"/>
          </a:solidFill>
          <a:prstDash val="solid"/>
        </a:ln>
        <a:effectLst/>
      </dsp:spPr>
      <dsp:style>
        <a:lnRef idx="2">
          <a:scrgbClr r="0" g="0" b="0"/>
        </a:lnRef>
        <a:fillRef idx="0">
          <a:scrgbClr r="0" g="0" b="0"/>
        </a:fillRef>
        <a:effectRef idx="0">
          <a:scrgbClr r="0" g="0" b="0"/>
        </a:effectRef>
        <a:fontRef idx="minor"/>
      </dsp:style>
    </dsp:sp>
    <dsp:sp modelId="{83640DFC-2E9F-43A9-A1BF-56E1BB5129A9}">
      <dsp:nvSpPr>
        <dsp:cNvPr id="0" name=""/>
        <dsp:cNvSpPr/>
      </dsp:nvSpPr>
      <dsp:spPr>
        <a:xfrm>
          <a:off x="91499" y="164692"/>
          <a:ext cx="2903922" cy="329596"/>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617"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imes New Roman" pitchFamily="18" charset="0"/>
              <a:ea typeface="+mn-ea"/>
              <a:cs typeface="Times New Roman" panose="02020603050405020304" pitchFamily="18" charset="0"/>
            </a:rPr>
            <a:t>Stochastic, open environment</a:t>
          </a:r>
        </a:p>
      </dsp:txBody>
      <dsp:txXfrm>
        <a:off x="91499" y="164692"/>
        <a:ext cx="2903922" cy="329596"/>
      </dsp:txXfrm>
    </dsp:sp>
    <dsp:sp modelId="{219E79A4-E570-49DE-9897-6F98CCFBA6A6}">
      <dsp:nvSpPr>
        <dsp:cNvPr id="0" name=""/>
        <dsp:cNvSpPr/>
      </dsp:nvSpPr>
      <dsp:spPr>
        <a:xfrm>
          <a:off x="-15375" y="123493"/>
          <a:ext cx="411995" cy="411995"/>
        </a:xfrm>
        <a:prstGeom prst="ellipse">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CDB69C0E-0D7D-4C2D-8F82-803E1255AF76}">
      <dsp:nvSpPr>
        <dsp:cNvPr id="0" name=""/>
        <dsp:cNvSpPr/>
      </dsp:nvSpPr>
      <dsp:spPr>
        <a:xfrm>
          <a:off x="426800" y="658928"/>
          <a:ext cx="2469498" cy="329596"/>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61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latin typeface="Times New Roman" pitchFamily="18" charset="0"/>
              <a:ea typeface="+mn-ea"/>
              <a:cs typeface="Times New Roman" panose="02020603050405020304" pitchFamily="18" charset="0"/>
            </a:rPr>
            <a:t>Multiple players</a:t>
          </a:r>
        </a:p>
      </dsp:txBody>
      <dsp:txXfrm>
        <a:off x="426800" y="658928"/>
        <a:ext cx="2469498" cy="329596"/>
      </dsp:txXfrm>
    </dsp:sp>
    <dsp:sp modelId="{B535DC7B-1EEB-4E26-8FFA-C05E27D9BA08}">
      <dsp:nvSpPr>
        <dsp:cNvPr id="0" name=""/>
        <dsp:cNvSpPr/>
      </dsp:nvSpPr>
      <dsp:spPr>
        <a:xfrm>
          <a:off x="220803" y="617729"/>
          <a:ext cx="411995" cy="411995"/>
        </a:xfrm>
        <a:prstGeom prst="ellipse">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DA2F02E0-2AF7-4E0B-A677-CF5DACD04652}">
      <dsp:nvSpPr>
        <dsp:cNvPr id="0" name=""/>
        <dsp:cNvSpPr/>
      </dsp:nvSpPr>
      <dsp:spPr>
        <a:xfrm>
          <a:off x="383645" y="1153164"/>
          <a:ext cx="2628298" cy="329596"/>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617"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imes New Roman" pitchFamily="18" charset="0"/>
              <a:ea typeface="+mn-ea"/>
              <a:cs typeface="Times New Roman" panose="02020603050405020304" pitchFamily="18" charset="0"/>
            </a:rPr>
            <a:t>Sequential decision, online</a:t>
          </a:r>
        </a:p>
      </dsp:txBody>
      <dsp:txXfrm>
        <a:off x="383645" y="1153164"/>
        <a:ext cx="2628298" cy="329596"/>
      </dsp:txXfrm>
    </dsp:sp>
    <dsp:sp modelId="{F2A4AFFD-C992-4EB6-AC67-C137A8D7AB61}">
      <dsp:nvSpPr>
        <dsp:cNvPr id="0" name=""/>
        <dsp:cNvSpPr/>
      </dsp:nvSpPr>
      <dsp:spPr>
        <a:xfrm>
          <a:off x="293291" y="1111965"/>
          <a:ext cx="411995" cy="411995"/>
        </a:xfrm>
        <a:prstGeom prst="ellipse">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B4EAFCB0-959E-4C6F-BFB6-735B725ED050}">
      <dsp:nvSpPr>
        <dsp:cNvPr id="0" name=""/>
        <dsp:cNvSpPr/>
      </dsp:nvSpPr>
      <dsp:spPr>
        <a:xfrm>
          <a:off x="302893" y="1647401"/>
          <a:ext cx="2717313" cy="329596"/>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617"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imes New Roman" pitchFamily="18" charset="0"/>
              <a:ea typeface="+mn-ea"/>
              <a:cs typeface="Times New Roman" panose="02020603050405020304" pitchFamily="18" charset="0"/>
            </a:rPr>
            <a:t>Strategic(selfish) behavior</a:t>
          </a:r>
        </a:p>
      </dsp:txBody>
      <dsp:txXfrm>
        <a:off x="302893" y="1647401"/>
        <a:ext cx="2717313" cy="329596"/>
      </dsp:txXfrm>
    </dsp:sp>
    <dsp:sp modelId="{D9E1CCEE-BAFF-49B5-8FA3-61DD0C081418}">
      <dsp:nvSpPr>
        <dsp:cNvPr id="0" name=""/>
        <dsp:cNvSpPr/>
      </dsp:nvSpPr>
      <dsp:spPr>
        <a:xfrm>
          <a:off x="220803" y="1606201"/>
          <a:ext cx="411995" cy="411995"/>
        </a:xfrm>
        <a:prstGeom prst="ellipse">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9F6469AD-76D7-4043-B350-723C511CFEB2}">
      <dsp:nvSpPr>
        <dsp:cNvPr id="0" name=""/>
        <dsp:cNvSpPr/>
      </dsp:nvSpPr>
      <dsp:spPr>
        <a:xfrm>
          <a:off x="190621" y="2141637"/>
          <a:ext cx="2705677" cy="329596"/>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61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latin typeface="Times New Roman" pitchFamily="18" charset="0"/>
              <a:ea typeface="+mn-ea"/>
              <a:cs typeface="Times New Roman" panose="02020603050405020304" pitchFamily="18" charset="0"/>
            </a:rPr>
            <a:t>Distributed optimization</a:t>
          </a:r>
        </a:p>
      </dsp:txBody>
      <dsp:txXfrm>
        <a:off x="190621" y="2141637"/>
        <a:ext cx="2705677" cy="329596"/>
      </dsp:txXfrm>
    </dsp:sp>
    <dsp:sp modelId="{A277F25E-EC1C-41B5-82F4-273817BB0EDE}">
      <dsp:nvSpPr>
        <dsp:cNvPr id="0" name=""/>
        <dsp:cNvSpPr/>
      </dsp:nvSpPr>
      <dsp:spPr>
        <a:xfrm>
          <a:off x="-15375" y="2100437"/>
          <a:ext cx="411995" cy="411995"/>
        </a:xfrm>
        <a:prstGeom prst="ellipse">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B134FE-ED2A-4363-B34E-671936B2BFCC}" type="datetimeFigureOut">
              <a:rPr lang="zh-CN" altLang="en-US" smtClean="0"/>
              <a:t>2019/9/10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D502B-CA07-4164-8D0F-CE15B30ECD34}" type="slidenum">
              <a:rPr lang="zh-CN" altLang="en-US" smtClean="0"/>
              <a:t>‹#›</a:t>
            </a:fld>
            <a:endParaRPr lang="zh-CN" altLang="en-US"/>
          </a:p>
        </p:txBody>
      </p:sp>
    </p:spTree>
    <p:extLst>
      <p:ext uri="{BB962C8B-B14F-4D97-AF65-F5344CB8AC3E}">
        <p14:creationId xmlns:p14="http://schemas.microsoft.com/office/powerpoint/2010/main" val="506512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百度百科知识的抽取流程</a:t>
            </a:r>
          </a:p>
        </p:txBody>
      </p:sp>
      <p:sp>
        <p:nvSpPr>
          <p:cNvPr id="4" name="幻灯片编号占位符 3"/>
          <p:cNvSpPr>
            <a:spLocks noGrp="1"/>
          </p:cNvSpPr>
          <p:nvPr>
            <p:ph type="sldNum" sz="quarter" idx="10"/>
          </p:nvPr>
        </p:nvSpPr>
        <p:spPr/>
        <p:txBody>
          <a:bodyPr/>
          <a:lstStyle/>
          <a:p>
            <a:fld id="{6EBC2DF6-9CE0-E34F-86B2-F36B191E8C18}" type="slidenum">
              <a:rPr kumimoji="1" lang="zh-CN" altLang="en-US" smtClean="0"/>
              <a:t>38</a:t>
            </a:fld>
            <a:endParaRPr kumimoji="1" lang="zh-CN" altLang="en-US"/>
          </a:p>
        </p:txBody>
      </p:sp>
    </p:spTree>
    <p:extLst>
      <p:ext uri="{BB962C8B-B14F-4D97-AF65-F5344CB8AC3E}">
        <p14:creationId xmlns:p14="http://schemas.microsoft.com/office/powerpoint/2010/main" val="164130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p:spPr>
        <p:txBody>
          <a:bodyPr/>
          <a:lstStyle/>
          <a:p>
            <a:endParaRPr lang="zh-CN" altLang="en-US">
              <a:ea typeface="宋体" pitchFamily="2" charset="-122"/>
            </a:endParaRPr>
          </a:p>
        </p:txBody>
      </p:sp>
      <p:sp>
        <p:nvSpPr>
          <p:cNvPr id="22532" name="灯片编号占位符 3"/>
          <p:cNvSpPr>
            <a:spLocks noGrp="1"/>
          </p:cNvSpPr>
          <p:nvPr>
            <p:ph type="sldNum" sz="quarter" idx="5"/>
          </p:nvPr>
        </p:nvSpPr>
        <p:spPr>
          <a:noFill/>
        </p:spPr>
        <p:txBody>
          <a:bodyPr/>
          <a:lstStyle>
            <a:lvl1pPr defTabSz="951179" eaLnBrk="0" hangingPunct="0">
              <a:defRPr sz="2400" b="1">
                <a:solidFill>
                  <a:schemeClr val="bg1"/>
                </a:solidFill>
                <a:latin typeface="华文细黑" pitchFamily="2" charset="-122"/>
                <a:ea typeface="仿宋_GB2312" pitchFamily="49" charset="-122"/>
              </a:defRPr>
            </a:lvl1pPr>
            <a:lvl2pPr marL="737006" indent="-283464" defTabSz="951179" eaLnBrk="0" hangingPunct="0">
              <a:defRPr sz="2400" b="1">
                <a:solidFill>
                  <a:schemeClr val="bg1"/>
                </a:solidFill>
                <a:latin typeface="华文细黑" pitchFamily="2" charset="-122"/>
                <a:ea typeface="仿宋_GB2312" pitchFamily="49" charset="-122"/>
              </a:defRPr>
            </a:lvl2pPr>
            <a:lvl3pPr marL="1133856" indent="-226771" defTabSz="951179" eaLnBrk="0" hangingPunct="0">
              <a:defRPr sz="2400" b="1">
                <a:solidFill>
                  <a:schemeClr val="bg1"/>
                </a:solidFill>
                <a:latin typeface="华文细黑" pitchFamily="2" charset="-122"/>
                <a:ea typeface="仿宋_GB2312" pitchFamily="49" charset="-122"/>
              </a:defRPr>
            </a:lvl3pPr>
            <a:lvl4pPr marL="1587398" indent="-226771" defTabSz="951179" eaLnBrk="0" hangingPunct="0">
              <a:defRPr sz="2400" b="1">
                <a:solidFill>
                  <a:schemeClr val="bg1"/>
                </a:solidFill>
                <a:latin typeface="华文细黑" pitchFamily="2" charset="-122"/>
                <a:ea typeface="仿宋_GB2312" pitchFamily="49" charset="-122"/>
              </a:defRPr>
            </a:lvl4pPr>
            <a:lvl5pPr marL="2040941" indent="-226771" defTabSz="951179" eaLnBrk="0" hangingPunct="0">
              <a:defRPr sz="2400" b="1">
                <a:solidFill>
                  <a:schemeClr val="bg1"/>
                </a:solidFill>
                <a:latin typeface="华文细黑" pitchFamily="2" charset="-122"/>
                <a:ea typeface="仿宋_GB2312" pitchFamily="49" charset="-122"/>
              </a:defRPr>
            </a:lvl5pPr>
            <a:lvl6pPr marL="2494483"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48026"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01568"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55110"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eaLnBrk="1" hangingPunct="1"/>
            <a:fld id="{18616381-1B9A-4D00-BF57-3C912928EAC3}" type="slidenum">
              <a:rPr lang="zh-CN" altLang="en-US" sz="1300" b="0">
                <a:solidFill>
                  <a:schemeClr val="tx1"/>
                </a:solidFill>
                <a:latin typeface="Arial" charset="0"/>
                <a:ea typeface="宋体" pitchFamily="2" charset="-122"/>
              </a:rPr>
              <a:pPr eaLnBrk="1" hangingPunct="1"/>
              <a:t>85</a:t>
            </a:fld>
            <a:endParaRPr lang="en-US" altLang="zh-CN" sz="1300" b="0">
              <a:solidFill>
                <a:schemeClr val="tx1"/>
              </a:solidFill>
              <a:latin typeface="Arial" charset="0"/>
              <a:ea typeface="宋体" pitchFamily="2" charset="-122"/>
            </a:endParaRPr>
          </a:p>
        </p:txBody>
      </p:sp>
    </p:spTree>
    <p:extLst>
      <p:ext uri="{BB962C8B-B14F-4D97-AF65-F5344CB8AC3E}">
        <p14:creationId xmlns:p14="http://schemas.microsoft.com/office/powerpoint/2010/main" val="360148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p:spPr>
        <p:txBody>
          <a:bodyPr/>
          <a:lstStyle/>
          <a:p>
            <a:endParaRPr lang="zh-CN" altLang="en-US">
              <a:ea typeface="宋体" pitchFamily="2" charset="-122"/>
            </a:endParaRPr>
          </a:p>
        </p:txBody>
      </p:sp>
      <p:sp>
        <p:nvSpPr>
          <p:cNvPr id="24580" name="灯片编号占位符 3"/>
          <p:cNvSpPr>
            <a:spLocks noGrp="1"/>
          </p:cNvSpPr>
          <p:nvPr>
            <p:ph type="sldNum" sz="quarter" idx="5"/>
          </p:nvPr>
        </p:nvSpPr>
        <p:spPr>
          <a:noFill/>
        </p:spPr>
        <p:txBody>
          <a:bodyPr/>
          <a:lstStyle>
            <a:lvl1pPr defTabSz="951179" eaLnBrk="0" hangingPunct="0">
              <a:defRPr sz="2400" b="1">
                <a:solidFill>
                  <a:schemeClr val="bg1"/>
                </a:solidFill>
                <a:latin typeface="华文细黑" pitchFamily="2" charset="-122"/>
                <a:ea typeface="仿宋_GB2312" pitchFamily="49" charset="-122"/>
              </a:defRPr>
            </a:lvl1pPr>
            <a:lvl2pPr marL="737006" indent="-283464" defTabSz="951179" eaLnBrk="0" hangingPunct="0">
              <a:defRPr sz="2400" b="1">
                <a:solidFill>
                  <a:schemeClr val="bg1"/>
                </a:solidFill>
                <a:latin typeface="华文细黑" pitchFamily="2" charset="-122"/>
                <a:ea typeface="仿宋_GB2312" pitchFamily="49" charset="-122"/>
              </a:defRPr>
            </a:lvl2pPr>
            <a:lvl3pPr marL="1133856" indent="-226771" defTabSz="951179" eaLnBrk="0" hangingPunct="0">
              <a:defRPr sz="2400" b="1">
                <a:solidFill>
                  <a:schemeClr val="bg1"/>
                </a:solidFill>
                <a:latin typeface="华文细黑" pitchFamily="2" charset="-122"/>
                <a:ea typeface="仿宋_GB2312" pitchFamily="49" charset="-122"/>
              </a:defRPr>
            </a:lvl3pPr>
            <a:lvl4pPr marL="1587398" indent="-226771" defTabSz="951179" eaLnBrk="0" hangingPunct="0">
              <a:defRPr sz="2400" b="1">
                <a:solidFill>
                  <a:schemeClr val="bg1"/>
                </a:solidFill>
                <a:latin typeface="华文细黑" pitchFamily="2" charset="-122"/>
                <a:ea typeface="仿宋_GB2312" pitchFamily="49" charset="-122"/>
              </a:defRPr>
            </a:lvl4pPr>
            <a:lvl5pPr marL="2040941" indent="-226771" defTabSz="951179" eaLnBrk="0" hangingPunct="0">
              <a:defRPr sz="2400" b="1">
                <a:solidFill>
                  <a:schemeClr val="bg1"/>
                </a:solidFill>
                <a:latin typeface="华文细黑" pitchFamily="2" charset="-122"/>
                <a:ea typeface="仿宋_GB2312" pitchFamily="49" charset="-122"/>
              </a:defRPr>
            </a:lvl5pPr>
            <a:lvl6pPr marL="2494483"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48026"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01568"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55110"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eaLnBrk="1" hangingPunct="1"/>
            <a:fld id="{D3D869A8-C2B4-46DE-A9D0-9D977C0BFE45}" type="slidenum">
              <a:rPr lang="zh-CN" altLang="en-US" sz="1300" b="0">
                <a:solidFill>
                  <a:schemeClr val="tx1"/>
                </a:solidFill>
                <a:latin typeface="Arial" charset="0"/>
                <a:ea typeface="宋体" pitchFamily="2" charset="-122"/>
              </a:rPr>
              <a:pPr eaLnBrk="1" hangingPunct="1"/>
              <a:t>86</a:t>
            </a:fld>
            <a:endParaRPr lang="en-US" altLang="zh-CN" sz="1300" b="0">
              <a:solidFill>
                <a:schemeClr val="tx1"/>
              </a:solidFill>
              <a:latin typeface="Arial" charset="0"/>
              <a:ea typeface="宋体" pitchFamily="2" charset="-122"/>
            </a:endParaRPr>
          </a:p>
        </p:txBody>
      </p:sp>
    </p:spTree>
    <p:extLst>
      <p:ext uri="{BB962C8B-B14F-4D97-AF65-F5344CB8AC3E}">
        <p14:creationId xmlns:p14="http://schemas.microsoft.com/office/powerpoint/2010/main" val="54849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p:spPr>
        <p:txBody>
          <a:bodyPr/>
          <a:lstStyle/>
          <a:p>
            <a:endParaRPr lang="zh-CN" altLang="en-US">
              <a:ea typeface="宋体" pitchFamily="2" charset="-122"/>
            </a:endParaRPr>
          </a:p>
        </p:txBody>
      </p:sp>
      <p:sp>
        <p:nvSpPr>
          <p:cNvPr id="23556" name="灯片编号占位符 3"/>
          <p:cNvSpPr>
            <a:spLocks noGrp="1"/>
          </p:cNvSpPr>
          <p:nvPr>
            <p:ph type="sldNum" sz="quarter" idx="5"/>
          </p:nvPr>
        </p:nvSpPr>
        <p:spPr>
          <a:noFill/>
        </p:spPr>
        <p:txBody>
          <a:bodyPr/>
          <a:lstStyle>
            <a:lvl1pPr defTabSz="951179" eaLnBrk="0" hangingPunct="0">
              <a:defRPr sz="2400" b="1">
                <a:solidFill>
                  <a:schemeClr val="bg1"/>
                </a:solidFill>
                <a:latin typeface="华文细黑" pitchFamily="2" charset="-122"/>
                <a:ea typeface="仿宋_GB2312" pitchFamily="49" charset="-122"/>
              </a:defRPr>
            </a:lvl1pPr>
            <a:lvl2pPr marL="737006" indent="-283464" defTabSz="951179" eaLnBrk="0" hangingPunct="0">
              <a:defRPr sz="2400" b="1">
                <a:solidFill>
                  <a:schemeClr val="bg1"/>
                </a:solidFill>
                <a:latin typeface="华文细黑" pitchFamily="2" charset="-122"/>
                <a:ea typeface="仿宋_GB2312" pitchFamily="49" charset="-122"/>
              </a:defRPr>
            </a:lvl2pPr>
            <a:lvl3pPr marL="1133856" indent="-226771" defTabSz="951179" eaLnBrk="0" hangingPunct="0">
              <a:defRPr sz="2400" b="1">
                <a:solidFill>
                  <a:schemeClr val="bg1"/>
                </a:solidFill>
                <a:latin typeface="华文细黑" pitchFamily="2" charset="-122"/>
                <a:ea typeface="仿宋_GB2312" pitchFamily="49" charset="-122"/>
              </a:defRPr>
            </a:lvl3pPr>
            <a:lvl4pPr marL="1587398" indent="-226771" defTabSz="951179" eaLnBrk="0" hangingPunct="0">
              <a:defRPr sz="2400" b="1">
                <a:solidFill>
                  <a:schemeClr val="bg1"/>
                </a:solidFill>
                <a:latin typeface="华文细黑" pitchFamily="2" charset="-122"/>
                <a:ea typeface="仿宋_GB2312" pitchFamily="49" charset="-122"/>
              </a:defRPr>
            </a:lvl4pPr>
            <a:lvl5pPr marL="2040941" indent="-226771" defTabSz="951179" eaLnBrk="0" hangingPunct="0">
              <a:defRPr sz="2400" b="1">
                <a:solidFill>
                  <a:schemeClr val="bg1"/>
                </a:solidFill>
                <a:latin typeface="华文细黑" pitchFamily="2" charset="-122"/>
                <a:ea typeface="仿宋_GB2312" pitchFamily="49" charset="-122"/>
              </a:defRPr>
            </a:lvl5pPr>
            <a:lvl6pPr marL="2494483"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48026"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01568"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55110" indent="-226771" defTabSz="951179"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eaLnBrk="1" hangingPunct="1"/>
            <a:fld id="{87EEA143-957C-4450-90E9-AD2AD2264B6D}" type="slidenum">
              <a:rPr lang="zh-CN" altLang="en-US" sz="1300" b="0">
                <a:solidFill>
                  <a:schemeClr val="tx1"/>
                </a:solidFill>
                <a:latin typeface="Arial" charset="0"/>
                <a:ea typeface="宋体" pitchFamily="2" charset="-122"/>
              </a:rPr>
              <a:pPr eaLnBrk="1" hangingPunct="1"/>
              <a:t>87</a:t>
            </a:fld>
            <a:endParaRPr lang="en-US" altLang="zh-CN" sz="1300" b="0">
              <a:solidFill>
                <a:schemeClr val="tx1"/>
              </a:solidFill>
              <a:latin typeface="Arial" charset="0"/>
              <a:ea typeface="宋体" pitchFamily="2" charset="-122"/>
            </a:endParaRPr>
          </a:p>
        </p:txBody>
      </p:sp>
    </p:spTree>
    <p:extLst>
      <p:ext uri="{BB962C8B-B14F-4D97-AF65-F5344CB8AC3E}">
        <p14:creationId xmlns:p14="http://schemas.microsoft.com/office/powerpoint/2010/main" val="2290664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AC09302-2BFD-4CAC-A927-30E2F40E5F5B}" type="datetimeFigureOut">
              <a:rPr lang="zh-CN" altLang="en-US" smtClean="0"/>
              <a:pPr/>
              <a:t>2019/9/10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9EC8F8-3242-4FD3-9524-A69238FFCD5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AC09302-2BFD-4CAC-A927-30E2F40E5F5B}" type="datetimeFigureOut">
              <a:rPr lang="zh-CN" altLang="en-US" smtClean="0"/>
              <a:pPr/>
              <a:t>2019/9/10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9EC8F8-3242-4FD3-9524-A69238FFCD5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AC09302-2BFD-4CAC-A927-30E2F40E5F5B}" type="datetimeFigureOut">
              <a:rPr lang="zh-CN" altLang="en-US" smtClean="0"/>
              <a:pPr/>
              <a:t>2019/9/10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9EC8F8-3242-4FD3-9524-A69238FFCD5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AC09302-2BFD-4CAC-A927-30E2F40E5F5B}" type="datetimeFigureOut">
              <a:rPr lang="zh-CN" altLang="en-US" smtClean="0"/>
              <a:pPr/>
              <a:t>2019/9/10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9EC8F8-3242-4FD3-9524-A69238FFCD5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AC09302-2BFD-4CAC-A927-30E2F40E5F5B}" type="datetimeFigureOut">
              <a:rPr lang="zh-CN" altLang="en-US" smtClean="0"/>
              <a:pPr/>
              <a:t>2019/9/10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9EC8F8-3242-4FD3-9524-A69238FFCD5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AC09302-2BFD-4CAC-A927-30E2F40E5F5B}" type="datetimeFigureOut">
              <a:rPr lang="zh-CN" altLang="en-US" smtClean="0"/>
              <a:pPr/>
              <a:t>2019/9/10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9EC8F8-3242-4FD3-9524-A69238FFCD5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AC09302-2BFD-4CAC-A927-30E2F40E5F5B}" type="datetimeFigureOut">
              <a:rPr lang="zh-CN" altLang="en-US" smtClean="0"/>
              <a:pPr/>
              <a:t>2019/9/10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A9EC8F8-3242-4FD3-9524-A69238FFCD5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AC09302-2BFD-4CAC-A927-30E2F40E5F5B}" type="datetimeFigureOut">
              <a:rPr lang="zh-CN" altLang="en-US" smtClean="0"/>
              <a:pPr/>
              <a:t>2019/9/10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A9EC8F8-3242-4FD3-9524-A69238FFCD5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C09302-2BFD-4CAC-A927-30E2F40E5F5B}" type="datetimeFigureOut">
              <a:rPr lang="zh-CN" altLang="en-US" smtClean="0"/>
              <a:pPr/>
              <a:t>2019/9/10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9EC8F8-3242-4FD3-9524-A69238FFCD5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C09302-2BFD-4CAC-A927-30E2F40E5F5B}" type="datetimeFigureOut">
              <a:rPr lang="zh-CN" altLang="en-US" smtClean="0"/>
              <a:pPr/>
              <a:t>2019/9/10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9EC8F8-3242-4FD3-9524-A69238FFCD5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C09302-2BFD-4CAC-A927-30E2F40E5F5B}" type="datetimeFigureOut">
              <a:rPr lang="zh-CN" altLang="en-US" smtClean="0"/>
              <a:pPr/>
              <a:t>2019/9/10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9EC8F8-3242-4FD3-9524-A69238FFCD5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09302-2BFD-4CAC-A927-30E2F40E5F5B}" type="datetimeFigureOut">
              <a:rPr lang="zh-CN" altLang="en-US" smtClean="0"/>
              <a:pPr/>
              <a:t>2019/9/10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EC8F8-3242-4FD3-9524-A69238FFCD5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hyperlink" Target="http://zh.wikipedia.org/wiki/%E6%B3%A8%E5%86%8C%E5%95%86%E6%A0%87" TargetMode="External"/><Relationship Id="rId4" Type="http://schemas.openxmlformats.org/officeDocument/2006/relationships/hyperlink" Target="http://zh.wikipedia.org/wiki/%E5%8D%A1%E5%86%85%E5%9F%BA%E6%A2%85%E9%9A%86%E5%A4%A7%E5%AD%A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5.png"/><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1.png"/><Relationship Id="rId5" Type="http://schemas.openxmlformats.org/officeDocument/2006/relationships/image" Target="../media/image22.png"/><Relationship Id="rId10" Type="http://schemas.openxmlformats.org/officeDocument/2006/relationships/image" Target="../media/image30.png"/><Relationship Id="rId4" Type="http://schemas.openxmlformats.org/officeDocument/2006/relationships/image" Target="../media/image21.jpeg"/><Relationship Id="rId9"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zh.wikipedia.org/wiki/1955%E5%B9%B4"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tiff"/><Relationship Id="rId7" Type="http://schemas.openxmlformats.org/officeDocument/2006/relationships/image" Target="../media/image54.png"/><Relationship Id="rId12" Type="http://schemas.openxmlformats.org/officeDocument/2006/relationships/image" Target="../media/image59.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tiff"/><Relationship Id="rId5" Type="http://schemas.openxmlformats.org/officeDocument/2006/relationships/image" Target="../media/image52.jpeg"/><Relationship Id="rId10" Type="http://schemas.openxmlformats.org/officeDocument/2006/relationships/image" Target="../media/image57.tiff"/><Relationship Id="rId4" Type="http://schemas.openxmlformats.org/officeDocument/2006/relationships/image" Target="../media/image51.jpeg"/><Relationship Id="rId9" Type="http://schemas.openxmlformats.org/officeDocument/2006/relationships/image" Target="../media/image5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51.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10" Type="http://schemas.openxmlformats.org/officeDocument/2006/relationships/image" Target="../media/image81.jpeg"/><Relationship Id="rId4" Type="http://schemas.openxmlformats.org/officeDocument/2006/relationships/image" Target="../media/image75.jpeg"/><Relationship Id="rId9" Type="http://schemas.openxmlformats.org/officeDocument/2006/relationships/image" Target="../media/image80.jpeg"/></Relationships>
</file>

<file path=ppt/slides/_rels/slide5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gif"/><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7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image" Target="../media/image109.jpe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14.jpeg"/><Relationship Id="rId7" Type="http://schemas.openxmlformats.org/officeDocument/2006/relationships/image" Target="NULL"/><Relationship Id="rId2" Type="http://schemas.openxmlformats.org/officeDocument/2006/relationships/image" Target="../media/image113.jpe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16.jpeg"/><Relationship Id="rId4" Type="http://schemas.openxmlformats.org/officeDocument/2006/relationships/image" Target="../media/image115.jpeg"/><Relationship Id="rId9" Type="http://schemas.openxmlformats.org/officeDocument/2006/relationships/image" Target="../media/image117.jpeg"/></Relationships>
</file>

<file path=ppt/slides/_rels/slide7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30.jpeg"/><Relationship Id="rId13" Type="http://schemas.openxmlformats.org/officeDocument/2006/relationships/diagramData" Target="../diagrams/data1.xml"/><Relationship Id="rId3" Type="http://schemas.openxmlformats.org/officeDocument/2006/relationships/image" Target="../media/image126.jpeg"/><Relationship Id="rId7" Type="http://schemas.openxmlformats.org/officeDocument/2006/relationships/image" Target="../media/image129.jpeg"/><Relationship Id="rId12" Type="http://schemas.openxmlformats.org/officeDocument/2006/relationships/image" Target="../media/image134.emf"/><Relationship Id="rId17" Type="http://schemas.microsoft.com/office/2007/relationships/diagramDrawing" Target="../diagrams/drawing1.xml"/><Relationship Id="rId2" Type="http://schemas.openxmlformats.org/officeDocument/2006/relationships/image" Target="../media/image125.png"/><Relationship Id="rId16" Type="http://schemas.openxmlformats.org/officeDocument/2006/relationships/diagramColors" Target="../diagrams/colors1.xml"/><Relationship Id="rId1" Type="http://schemas.openxmlformats.org/officeDocument/2006/relationships/slideLayout" Target="../slideLayouts/slideLayout2.xml"/><Relationship Id="rId6" Type="http://schemas.openxmlformats.org/officeDocument/2006/relationships/image" Target="../media/image123.jpeg"/><Relationship Id="rId11" Type="http://schemas.openxmlformats.org/officeDocument/2006/relationships/image" Target="../media/image133.png"/><Relationship Id="rId5" Type="http://schemas.openxmlformats.org/officeDocument/2006/relationships/image" Target="../media/image128.jpeg"/><Relationship Id="rId15" Type="http://schemas.openxmlformats.org/officeDocument/2006/relationships/diagramQuickStyle" Target="../diagrams/quickStyle1.xml"/><Relationship Id="rId10" Type="http://schemas.openxmlformats.org/officeDocument/2006/relationships/image" Target="../media/image132.jpeg"/><Relationship Id="rId4" Type="http://schemas.openxmlformats.org/officeDocument/2006/relationships/image" Target="../media/image127.jpeg"/><Relationship Id="rId9" Type="http://schemas.openxmlformats.org/officeDocument/2006/relationships/image" Target="../media/image131.jpeg"/><Relationship Id="rId14" Type="http://schemas.openxmlformats.org/officeDocument/2006/relationships/diagramLayout" Target="../diagrams/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41.jpeg"/><Relationship Id="rId7" Type="http://schemas.openxmlformats.org/officeDocument/2006/relationships/image" Target="../media/image14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2.jpeg"/></Relationships>
</file>

<file path=ppt/slides/_rels/slide8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image" Target="../media/image157.jpeg"/><Relationship Id="rId3" Type="http://schemas.openxmlformats.org/officeDocument/2006/relationships/image" Target="../media/image147.jpeg"/><Relationship Id="rId7" Type="http://schemas.openxmlformats.org/officeDocument/2006/relationships/image" Target="../media/image151.jpeg"/><Relationship Id="rId12" Type="http://schemas.openxmlformats.org/officeDocument/2006/relationships/image" Target="../media/image156.jpe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55.jpeg"/><Relationship Id="rId5" Type="http://schemas.openxmlformats.org/officeDocument/2006/relationships/image" Target="../media/image149.jpeg"/><Relationship Id="rId10" Type="http://schemas.openxmlformats.org/officeDocument/2006/relationships/image" Target="../media/image154.emf"/><Relationship Id="rId4" Type="http://schemas.openxmlformats.org/officeDocument/2006/relationships/image" Target="../media/image148.png"/><Relationship Id="rId9" Type="http://schemas.openxmlformats.org/officeDocument/2006/relationships/image" Target="../media/image153.emf"/></Relationships>
</file>

<file path=ppt/slides/_rels/slide92.xml.rels><?xml version="1.0" encoding="UTF-8" standalone="yes"?>
<Relationships xmlns="http://schemas.openxmlformats.org/package/2006/relationships"><Relationship Id="rId3" Type="http://schemas.openxmlformats.org/officeDocument/2006/relationships/image" Target="../media/image240.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xml"/><Relationship Id="rId5" Type="http://schemas.openxmlformats.org/officeDocument/2006/relationships/image" Target="../media/image165.png"/><Relationship Id="rId4" Type="http://schemas.openxmlformats.org/officeDocument/2006/relationships/image" Target="../media/image16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6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96752"/>
            <a:ext cx="7772400" cy="1470025"/>
          </a:xfrm>
        </p:spPr>
        <p:txBody>
          <a:bodyPr>
            <a:noAutofit/>
          </a:bodyPr>
          <a:lstStyle/>
          <a:p>
            <a:r>
              <a:rPr lang="zh-CN" altLang="en-US" sz="5400" dirty="0">
                <a:solidFill>
                  <a:srgbClr val="FF0000"/>
                </a:solidFill>
                <a:latin typeface="黑体" pitchFamily="49" charset="-122"/>
                <a:ea typeface="黑体" pitchFamily="49" charset="-122"/>
              </a:rPr>
              <a:t>人工智能导论</a:t>
            </a:r>
          </a:p>
        </p:txBody>
      </p:sp>
      <p:sp>
        <p:nvSpPr>
          <p:cNvPr id="3" name="副标题 2"/>
          <p:cNvSpPr>
            <a:spLocks noGrp="1"/>
          </p:cNvSpPr>
          <p:nvPr>
            <p:ph type="subTitle" idx="1"/>
          </p:nvPr>
        </p:nvSpPr>
        <p:spPr>
          <a:xfrm>
            <a:off x="0" y="3429000"/>
            <a:ext cx="9144000" cy="3429000"/>
          </a:xfrm>
        </p:spPr>
        <p:txBody>
          <a:bodyPr>
            <a:normAutofit fontScale="25000" lnSpcReduction="20000"/>
          </a:bodyPr>
          <a:lstStyle/>
          <a:p>
            <a:pPr>
              <a:lnSpc>
                <a:spcPct val="220000"/>
              </a:lnSpc>
            </a:pPr>
            <a:r>
              <a:rPr lang="en-US" altLang="zh-CN" sz="11200" b="1" dirty="0">
                <a:solidFill>
                  <a:schemeClr val="tx2">
                    <a:lumMod val="60000"/>
                    <a:lumOff val="40000"/>
                  </a:schemeClr>
                </a:solidFill>
                <a:latin typeface="Times New Roman" panose="02020603050405020304" pitchFamily="18" charset="0"/>
                <a:ea typeface="黑体" pitchFamily="49" charset="-122"/>
                <a:cs typeface="Times New Roman" panose="02020603050405020304" pitchFamily="18" charset="0"/>
              </a:rPr>
              <a:t>2019</a:t>
            </a:r>
            <a:r>
              <a:rPr lang="zh-CN" altLang="en-US" sz="11200" b="1" dirty="0">
                <a:solidFill>
                  <a:schemeClr val="tx2">
                    <a:lumMod val="60000"/>
                    <a:lumOff val="40000"/>
                  </a:schemeClr>
                </a:solidFill>
                <a:latin typeface="Times New Roman" panose="02020603050405020304" pitchFamily="18" charset="0"/>
                <a:ea typeface="黑体" pitchFamily="49" charset="-122"/>
                <a:cs typeface="Times New Roman" panose="02020603050405020304" pitchFamily="18" charset="0"/>
              </a:rPr>
              <a:t>年度南京大学“专创融合”特色示范课程培育项目</a:t>
            </a:r>
            <a:endParaRPr lang="en-US" altLang="zh-CN" sz="11200" b="1" dirty="0">
              <a:solidFill>
                <a:schemeClr val="tx2">
                  <a:lumMod val="60000"/>
                  <a:lumOff val="40000"/>
                </a:schemeClr>
              </a:solidFill>
              <a:latin typeface="Times New Roman" panose="02020603050405020304" pitchFamily="18" charset="0"/>
              <a:ea typeface="黑体" pitchFamily="49" charset="-122"/>
              <a:cs typeface="Times New Roman" panose="02020603050405020304" pitchFamily="18" charset="0"/>
            </a:endParaRPr>
          </a:p>
          <a:p>
            <a:pPr>
              <a:lnSpc>
                <a:spcPct val="220000"/>
              </a:lnSpc>
            </a:pPr>
            <a:r>
              <a:rPr lang="zh-CN" altLang="en-US" sz="11200" b="1" dirty="0">
                <a:solidFill>
                  <a:schemeClr val="accent2"/>
                </a:solidFill>
                <a:latin typeface="Times New Roman" panose="02020603050405020304" pitchFamily="18" charset="0"/>
                <a:ea typeface="黑体" pitchFamily="49" charset="-122"/>
                <a:cs typeface="Times New Roman" panose="02020603050405020304" pitchFamily="18" charset="0"/>
              </a:rPr>
              <a:t>高  阳</a:t>
            </a:r>
            <a:endParaRPr lang="en-US" altLang="zh-CN" sz="11200" b="1" dirty="0">
              <a:solidFill>
                <a:schemeClr val="accent2"/>
              </a:solidFill>
              <a:latin typeface="Times New Roman" panose="02020603050405020304" pitchFamily="18" charset="0"/>
              <a:ea typeface="黑体" pitchFamily="49" charset="-122"/>
              <a:cs typeface="Times New Roman" panose="02020603050405020304" pitchFamily="18" charset="0"/>
            </a:endParaRPr>
          </a:p>
          <a:p>
            <a:pPr>
              <a:lnSpc>
                <a:spcPct val="220000"/>
              </a:lnSpc>
            </a:pPr>
            <a:r>
              <a:rPr lang="en-US" altLang="zh-CN" sz="11200" dirty="0">
                <a:solidFill>
                  <a:schemeClr val="tx1"/>
                </a:solidFill>
                <a:latin typeface="Times New Roman" pitchFamily="18" charset="0"/>
                <a:ea typeface="黑体" pitchFamily="49" charset="-122"/>
                <a:cs typeface="Times New Roman" pitchFamily="18" charset="0"/>
              </a:rPr>
              <a:t>http://cs.nju.edu.cn/rl, 2019.9.3</a:t>
            </a:r>
          </a:p>
          <a:p>
            <a:endParaRPr lang="en-US" altLang="zh-CN" dirty="0">
              <a:solidFill>
                <a:schemeClr val="tx2">
                  <a:lumMod val="60000"/>
                  <a:lumOff val="40000"/>
                </a:schemeClr>
              </a:solidFill>
              <a:latin typeface="黑体" pitchFamily="49" charset="-122"/>
              <a:ea typeface="黑体" pitchFamily="49" charset="-122"/>
            </a:endParaRPr>
          </a:p>
          <a:p>
            <a:endParaRPr lang="en-US" altLang="zh-CN" dirty="0">
              <a:solidFill>
                <a:schemeClr val="tx2">
                  <a:lumMod val="60000"/>
                  <a:lumOff val="40000"/>
                </a:schemeClr>
              </a:solidFill>
              <a:latin typeface="黑体" pitchFamily="49" charset="-122"/>
              <a:ea typeface="黑体" pitchFamily="49" charset="-122"/>
            </a:endParaRPr>
          </a:p>
          <a:p>
            <a:endParaRPr lang="zh-CN" altLang="en-US" dirty="0">
              <a:solidFill>
                <a:schemeClr val="tx2">
                  <a:lumMod val="60000"/>
                  <a:lumOff val="40000"/>
                </a:schemeClr>
              </a:solidFill>
            </a:endParaRPr>
          </a:p>
        </p:txBody>
      </p:sp>
    </p:spTree>
    <p:extLst>
      <p:ext uri="{BB962C8B-B14F-4D97-AF65-F5344CB8AC3E}">
        <p14:creationId xmlns:p14="http://schemas.microsoft.com/office/powerpoint/2010/main" val="3500528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2564904"/>
            <a:ext cx="8352928" cy="2088232"/>
          </a:xfrm>
        </p:spPr>
        <p:txBody>
          <a:bodyPr>
            <a:normAutofit fontScale="62500" lnSpcReduction="20000"/>
          </a:bodyPr>
          <a:lstStyle/>
          <a:p>
            <a:pPr algn="ctr">
              <a:lnSpc>
                <a:spcPct val="150000"/>
              </a:lnSpc>
              <a:spcAft>
                <a:spcPts val="1000"/>
              </a:spcAft>
              <a:buNone/>
            </a:pPr>
            <a:r>
              <a:rPr lang="zh-CN" altLang="en-US" sz="6200" dirty="0">
                <a:solidFill>
                  <a:srgbClr val="FF0000"/>
                </a:solidFill>
                <a:latin typeface="黑体" pitchFamily="49" charset="-122"/>
                <a:ea typeface="黑体" pitchFamily="49" charset="-122"/>
              </a:rPr>
              <a:t>为什么要研究人机大战？</a:t>
            </a:r>
            <a:endParaRPr lang="en-US" altLang="zh-CN" sz="6200" dirty="0">
              <a:solidFill>
                <a:srgbClr val="FF0000"/>
              </a:solidFill>
              <a:latin typeface="黑体" pitchFamily="49" charset="-122"/>
              <a:ea typeface="黑体" pitchFamily="49" charset="-122"/>
            </a:endParaRPr>
          </a:p>
          <a:p>
            <a:pPr algn="ctr">
              <a:lnSpc>
                <a:spcPct val="150000"/>
              </a:lnSpc>
              <a:spcAft>
                <a:spcPts val="1000"/>
              </a:spcAft>
              <a:buNone/>
            </a:pPr>
            <a:r>
              <a:rPr lang="en-US" altLang="zh-CN" sz="6200" dirty="0">
                <a:solidFill>
                  <a:srgbClr val="FF0000"/>
                </a:solidFill>
                <a:latin typeface="Times New Roman" panose="02020603050405020304" pitchFamily="18" charset="0"/>
                <a:ea typeface="黑体" pitchFamily="49" charset="-122"/>
                <a:cs typeface="Times New Roman" panose="02020603050405020304" pitchFamily="18" charset="0"/>
              </a:rPr>
              <a:t>AI</a:t>
            </a:r>
            <a:r>
              <a:rPr lang="zh-CN" altLang="en-US" sz="6200" dirty="0">
                <a:solidFill>
                  <a:srgbClr val="FF0000"/>
                </a:solidFill>
                <a:latin typeface="黑体" pitchFamily="49" charset="-122"/>
                <a:ea typeface="黑体" pitchFamily="49" charset="-122"/>
              </a:rPr>
              <a:t>的起源</a:t>
            </a:r>
            <a:endParaRPr lang="en-US" altLang="zh-CN" sz="6200" dirty="0">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31374287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智能科学与技术</a:t>
            </a:r>
          </a:p>
        </p:txBody>
      </p:sp>
      <p:sp>
        <p:nvSpPr>
          <p:cNvPr id="3" name="TextBox 2"/>
          <p:cNvSpPr txBox="1"/>
          <p:nvPr/>
        </p:nvSpPr>
        <p:spPr>
          <a:xfrm>
            <a:off x="319433" y="2273047"/>
            <a:ext cx="8496944" cy="4493538"/>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智能科学与技术学科            </a:t>
            </a: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人工智能学科</a:t>
            </a:r>
            <a:endParaRPr lang="en-US" altLang="zh-CN" sz="32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nSpc>
                <a:spcPct val="150000"/>
              </a:lnSpc>
              <a:buFont typeface="Wingdings" panose="05000000000000000000" pitchFamily="2" charset="2"/>
              <a:buChar char="p"/>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部分院士所提议的二级学科</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p"/>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脑认知</a:t>
            </a:r>
            <a:endPar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p"/>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机器感知与模式识别</a:t>
            </a:r>
            <a:endPar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p"/>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自然语言处理与理解</a:t>
            </a:r>
            <a:endPar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p"/>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知识工程</a:t>
            </a:r>
            <a:endPar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p"/>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机器人与智能系统</a:t>
            </a:r>
            <a:endPar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TextBox 3"/>
          <p:cNvSpPr txBox="1"/>
          <p:nvPr/>
        </p:nvSpPr>
        <p:spPr>
          <a:xfrm>
            <a:off x="827584" y="1405556"/>
            <a:ext cx="1368152" cy="584775"/>
          </a:xfrm>
          <a:prstGeom prst="rect">
            <a:avLst/>
          </a:prstGeom>
          <a:noFill/>
        </p:spPr>
        <p:txBody>
          <a:bodyPr wrap="square" rtlCol="0">
            <a:spAutoFit/>
          </a:bodyPr>
          <a:lstStyle/>
          <a:p>
            <a:r>
              <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困惑？</a:t>
            </a:r>
            <a:endPar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p:cNvSpPr/>
          <p:nvPr/>
        </p:nvSpPr>
        <p:spPr>
          <a:xfrm rot="21298965">
            <a:off x="3927730" y="5558945"/>
            <a:ext cx="5054589" cy="461665"/>
          </a:xfrm>
          <a:prstGeom prst="rect">
            <a:avLst/>
          </a:prstGeom>
          <a:noFill/>
        </p:spPr>
        <p:txBody>
          <a:bodyPr wrap="none" lIns="91440" tIns="45720" rIns="91440" bIns="45720">
            <a:spAutoFit/>
          </a:bodyPr>
          <a:lstStyle/>
          <a:p>
            <a:pPr algn="ctr"/>
            <a:r>
              <a:rPr lang="zh-CN" altLang="en-US" sz="2400" b="1" cap="none"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rPr>
              <a:t>研究对象、知识体系是否一致？</a:t>
            </a:r>
          </a:p>
        </p:txBody>
      </p:sp>
      <p:sp>
        <p:nvSpPr>
          <p:cNvPr id="6" name="AutoShape 2" descr="data:image/jpeg;base64,/9j/4AAQSkZJRgABAQAAAQABAAD/2wBDAAgGBgcGBQgHBwcJCQgKDBQNDAsLDBkSEw8UHRofHh0aHBwgJC4nICIsIxwcKDcpLDAxNDQ0Hyc5PTgyPC4zNDL/2wBDAQkJCQwLDBgNDRgyIRwhMjIyMjIyMjIyMjIyMjIyMjIyMjIyMjIyMjIyMjIyMjIyMjIyMjIyMjIyMjIyMjIyMjL/wAARCAHCAc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pjt8yoDgtnn0FAD6KjzHAmOg6+pNEU8U3+rkVsdQDyKAsSUUUwyxgEl1AB2nnofSgB9FR+fF5jJ5i7lGWGeQKPPhLqvmpucZUbhkj2oAkoqOO4hlTckilc4znvUlABRRRQAUUUUAFFFFABRRRQAUUUUAFFFFABRRRQAUUUUAFFFFABRRRQAUUUUAFFFFABRRRQAUUUUAFFFFABRRRQAUUUUAFFFFABRRRQAUUUUAFFFFABRRRQAUUUUAFBOBk0UhAZSD0PFADTNGIjKZF8sDJbPGKpW2oQ3d8QgkCqmFZ4yobnnBPXpXNX2mano87G0Bn0/eJBCW9CDg/lWRf+KdQura5tWSVWklDKWXYYlH8Ix1+tArnpCIDIZepIwPYVja9qUWlz28sdktxdMeoHKrnHX6kCo/C89rPZCWzSeKPJVo5nLcj+IZqLxXpN3qv2RrOFJfLJ35fHHHH0qZbaGtHlc1zbEOoeK54Zi1pHbSQIiyMHk+cg+341bn1pFuLeJbLdHOqyyn+6SM/jgc1Q1TRRNaIvl2gvWRUEakKUI9888U240t49SsfntyLeJEkLy4LEe1ReR0qNJpG6j2TXU7iIFmGyQ56+2KspaWrzQzLCu6EFY2H8I71nRWc0k0twHj2vJu3KwIxWqjRwrs3qB9a0RyySWw1rK2ZFUxKFRt4A4wfWq1/qE9qu9EiEY/idv0q4s0MwZUlRsDnawOKoakryQrHbSReb/CC+D+FMgm0vUjqCvuEQK9kfdWhWRodjd2nnvdHmQ/Ku7OBWvQDCiiigAooooAKKKa7pGheRlVQMlmOAKAHUVxus/E7w5pDNElw17MOq24yB/wLpXH6r8aJ3TbpOnLEe73B3foKwliKcd2enQyfG1rOMLJ99D2KivnW4+Jviu5Lf8AEy8oHtFGox+mazm8aeJWJJ1u9z7SkVi8dDomelHhjEte9OK+/wDyPpuivmePxx4njYMutXeR/efP861bb4qeKrdgXu4ZwO0sK8/limsbDqmKfDOKXwyT+/8AyPoOivGLL406gmBfaXbyjPJicocfQ5rprD4v+H7pgtzFdWhPd0DD9K1jiaUupwVckx1LeF/TU9BorP03XNL1iPfp99BcDrhH5H1HWtCtk09UeZOEoPlkrMKKKKZIUUUUAFFFFABRRRQAUUUUAFFFFABRRRQAUUUUAFFFFABRRRQAUUUUAFFFFABRRRQAUUUUAFFFFAAQCMEZFULrR7K7H7yFc+oFX6KAMSHwzaW4kWJ5I0l++qnGa0rKyhsIPJh3bc5+Zs1ZooAjaCFzlokJ9SKjFjah94gj34A3Y54qxRQO7Ilt4kXCrgdeDTjCjbsjIbhhnrT6KBEItYFGFiVeMfKMcUptoWYM6B2BBBbnGOlS0UAFFFFABRRRQAUdKhurqCytpLm5lWKGMZZ2OABXivjX4nXOqGXT9HZoLM/K0o4eQf0FZVa0aSuzvwGXVsbPlprTq+iO38T/ABP0nQ2e2tP9OvF4KocIp92/wrx/xD4z1rxJIftl0ywZ+WCP5UH4d/xrBwSCxP4mm15dXETqb7H3OCynDYTWKvLu/wCtBaKKKwPUCkoooAKM0UUAFLSUUASwXM9rMs1vM8UinIdGKkfiK7zQfi1rWm7ItRVdQgHGX+WQD69/xrz6irhUlB3izmxGEoYmPLWimfSvhzxxoviVQlrceVc97eb5X/D1/Cukr5JjkeKRZI3ZHU5DKcEGvSfCPxXu7B47PXC1za9Bcf8ALRPr/eH6130sYnpM+Vx/DkoJzwzuu3X5dz22ioLO9ttQtY7q0mSaCQZV0OQanru3Pl2mnZhRRRQIKKKKACiiigAooooAKKKKACiiigAooooAKKKKACiiigAooooAKKKKACiiigAooooAKKKKACiiigAooooAKKKKACiiigAooooAKZNNHbwvNM6pGg3MzHAApzMFUsxAAGST2rw/4keOm1adtK06QiyQ/OwP+tP+FZVqqpRuzvy7L6mNq8kdEt32KPxA8dS+I7w2dm7JpsTcY4Mp9T7VxGABlvwFIOOT0oZixya8ac3N8zP0XD4enh6apU1ZICxbrTaWipNxKKKKACiiigBaSlpKACiiigAoopaAEoopaAOj8J+MtQ8KXoaFjLaOf3tux4b3Hoa+g9D1yy8QaZHfWMm6Nxyp6oe4NfLFdD4R8V3fhbVluIiz2z8TQ54cf411YfEOm7S2PCzfJ44uLqU1aa/H+u59MUVS0rVbTWdOivrKUSQyDqD0PcH3q7Xqp3V0fByi4txkrNBRRRTJCiiigAooooAKKKKACiiigAooooAKKKKACiiigAooooAKKKKACiiigAooooAKKKKACiiigAooooAKKKKACiiigAoorhPiN4vOi2I02ykxf3C/MwPMSev1PaoqTUI8zOnCYWpiqyo093/VzF+I/jtVjm0fTZMgfLcSqep/uD+v5V44zF2LMcknJNT3Upd9ucgdfc1XrxqlSVSXMz9HwmCpYOkqVP5vu+4ucikooqDqCiiikMKKKKBBRUcs0cK7nYCs6bWQpxEmfc1pGnKWyOeti6NH45GtSVgNrFwTxtH4ULrNwOoU1p9Wmcf9sYa/X7jforJi1pScSR49xWnBKlym6Jg3qB1FZypTjujrpY2hV0jIfS0lFZnUFLSUUAPKYUMOabUq4CDPekwpOQKCbnefDjxW2g3gtbhl+wTsBIT/AAMehr3dHV0V0YMrDII6EV8nq7LwDgZzXtvwv8VDUdPGj3Umbm3TMbE/eT0/CvQwlb7DPk8/y66+tU16/wCZ6JRRRXoHyQUUUUAFFFFABRRRQAUUUUAFFFFABRRRQAUUUUAFFFFABRRRQAUUUUAFFFFABRRRQAUUUUAFFFFABRRRQAUUUUAUNZ1WDRNJuNQuT8kK5A7sewH1NfOOr6pcapf3GoXT7pZWLH29APYdK7/4ta6Zr630aF/khHmzAd2PQfgP515ZcP8AKB615WMq88+VbI++4dwKw+H9vL4p/l0+/f7iuTk5NFFFcp7gUUUooATFLj1oBANKTQICcVRvb5bcFV5kP6VrWGj6rrc/2XSbOS5nP90fKvuT0FdLYfAXxHenzNR1Cys89QCZW/TA/WumhQc/eex42aZnHDfu4v3vyPJ5p3lbc7EmoCa96T9na32/vPEcu7/ZtRj/ANCqpd/s6zgE2fiGNj6TWxX9QxrvVNo+UeLhJ3bPD6UV6FrHwW8Y6UrSRWkV/Gve1kyf++Tg1wlzZ3NlO0F1BLBMvDJKhVh+BpNNGkZxl8LIakid4pA8bMrDoQcGmhamSPJqTWNzbs9UE4Ed5gP2mA/9CH9avMpRsH8COhrCii5rWtmYReW3Kj7vtXLVop6xPdwGPlFqFR3RLQOtFFch79yXPGaAc0wGnA0E2F3YPStXQ9cm0TVbW+iyfIfdszgHsfzFZBOTQODTTad0ROnGcXGS0Z9XWN5FqFhb3kJzFPGHX6EVYrzf4R6+99pU+lTvl7UhosnJ2Ht+B/nXpFe3TnzxUj80xuGeGrypPp+XQKKKKs5QooooAKKKKACiiigAooooAKKKKACiiigAooooAKKKKACiiigAooooAKKKKACiiigAooooAKKKKACoby6jsrKe6mOI4ULsfYDNTVxHxS1Y6d4Sa3Q4kvXEX/Aerfyx+NRUlyRcjowlB4ivCkurPF9Y1OXVtVur+U/PPIXx6DsPyrIlbLfSqWq6n9nBhhP70jk/3R/jWHFdTwnKSsPbPFeVChKa5mz77EZlTw8lSgrpfh5HS0VkRaww4mjDe68Gr0V9bTcLIAfRuKmVGcTWjmFCp1s/Ms0oPrSUVkdqaeqFJ5zSqrSSKiAs7HAA6k02u6+FegDV/FS3UqbrewHmnI4L/wAI/r+FXTg5yUUYYrERw9GVWXRHr3gnw8vhvw1bWjIounXzLhgOS57fh0roqKK9uMVFWR+ZVasqs3Unu9QooopmYVjeIPCui+J7U2+rWEU/GFkxh0+jDkVs0UDTad0fMvjv4TX/AIUL31gz3ulZ5fHzw/7w9PeuGih9q+0ZI0ljaORQ6MMMrDII9K+ffiT4EXw3qYv7CMjTLpuFHSJ/7v0PasJwtqj1cJied8k9zz2KLFWlwopOFFQyTYrFs9OKJlYeYV7HkU+s9Zv3qn3rQriqxtI+jwNRzpWfQUHFKT6U2isjtF5x1pQfzptKCB1oA7H4c6x/Z3jKyLPhbhjC+fRun64r6Ir5Kt5jb3UU65DRuHGPY5r6vtJ/tVlBcYx5savj0yM16OCldOJ8bxLQUakKq6q33f8ADk1FFFdx8wFFFFABRRRQAUUUUAFFFFABRRRQAUUUUAFFFFABRRRQAUUUUAFFFFABRRRQAUUUUAFFFFABRRRQAV4r8edX+yvpdoiv5mx3DEfKMkDr68V7VVe9sLPUbcwXtrDcwnqkqBh+RqJwU48rOjC4h4eqqkd1/wAMfEbMXYsxJJOSTSV9N678EfC2q7pLJZtMmPQwNuTP+6f6EV5jr3wP8T6Xuk08w6nCOf3R2Sf98n+hNZODR6MMVTn1seZUVav9NvtMnMF/Zz20o6pNGVP61V7VBve5NFdTw/ckYD0PIq9DrBHE0f4rWVRUyhGW6NqWIq0vglY6OK9t5vuyDPoeDX0b8LdF/snwdFO64nvWM7cc7eij8ufxry/4X/CZtY8nXNfiZLAENBbHgze7ei/zr6EREjjWNFCoowqgYAHpV0cOoS5jmzPNZ4il7B99R1FFFdR4QUUUUAFFFFABVDWtIttd0i4067XdFMuM91PYj3Bq/RQNNp3R8ja3ZT6Nq11p1yMS28hRvfHf8etY7uSa9S+OWki08TWmoxrhbyDD47uhx/IivLAMmuCekmj6vDS9rTjPuKn3ga2IY5JnWOJGd24CqMk/hXQ+CPhxf+KSt3MxtNMB5mI+aT2Qf16V7voXhjRvDkAj0+zRHxhpm+aRvq1T9XlU12RpLN6WDvFLml2/zPE9M+GvijU0DiwFtGejXLhP06/pW9H8FtXZQZNTslPoAx/pXtHmUnmVusHTW+p5lTiHGSfu2Xy/zPFLj4M65GmYL6xmP90ll/pXNar4G8R6OrPdaZKYl6yRfvF/MdK+kPMpfMpSwdN7aFUuIsXF+/Zr0t+R8mdDivpnwNdNeeCNJmdy7+QFJPtkf0rK8UeANH8RI80cS2d/1E8S4DH/AGh3+vWtfwZpc+i+F7bTrnHmwF1JHQ/MTkfnSw9CVKbvsXmuZ0cbho8qtJPb5G/RRRXYfOhRRRQAUUUUAFFFFABRRRQAUUUUAFFFFABRRRQAUUUUAFFFFABRRRQAUUUUAFFFFABRRRQAUUUUAFFFFABRRRQBUv8ATLDVbcwahZwXUR/gmjDD9a88134G+GNT3Sae0+mTHoIjvj/75P8AQ16dRSaT3LhUnD4WfMWvfBLxVpJaSySLU4B3gbD/APfJ/pmun+GnwecyprHii2KBDmGxk6kj+Jx6e1e7UVKpq9zaWLqOPKIqhVCqAFAwAO1LRRVnMFFFFABRRRQAUUUUAFFFFAHk3x2gD6FpU+OUuWXP1XP9K88+Hvg3/hKNYMlyrDTbUhpj03nsg+vf2r0j44MX0XSbZeXkuiQo6nC4/rXQeFNFi8OeHLWwQDzdvmTN/ekPX/D8K5ZR5qp7tKu6OAVt3f8AM34Vjt4UhhRY4o1CoijAUDoBUnmVV8yjzPeuo8Nu7uWvM96TfVbfR5lAiz5lHmVV8z3pfMoAteZUsU+1uTxVDzKcJaANkHIyKKqWU29ShPI6VboAKKKKACiiigAooooAKKKKACiiigAooooAKKKKACiiigAooooAKKKKACiiigAooooAKKKKACiiigAooooAKKKKACiiigAooooAKKKKACiiigAooooAKKKKACiioL28g0+ymu7lwkMKF3Y9gKBpNuyPOfGZTV/iXoWmnDR2UbXMg9+o/wDQR+ddOZvevM/Cery65451bVZMjzYjtHou4AD8ABXfebWNFqV59z0MwjKi40H9lL73qy95vvR5tUfNpfNrY84u+bSebVLzaXzaALnmUeZVPzaPNoAu+ZS+ZVLzaUS0AatnPtuEyevFblcis21gR2rq4m3xI/8AeUGgB9FFFABRRRQAUUUUAFFFFABRRRQAUUUUAFFFFABRRRQAUUUUAFFFFABRRRQAUUUUAFFFFABRRRQAUUUUAFFFFABRRRQAUUUUAFFFFABRRRQAUUUUAFFFVr/ULTS7N7q9nSGFBksxobtuOMXJ2W5NLLHDE0srqkaDLMxwAK8L+I/j3+3pTplg7LpsbZZhwZ2Hf/d/nVfx18Rp/ELNY2BaHT1PIzzJ7n/CuAJyck5NediMRze7DY+wynJ/Y2r1173Rdv8Ag/kdj8Pbnbr8yE4D25AH0INemebXi/hu/Gn6/aTk4Tdsc+zcf1r1zza2wbvCx5nENNxxSn0a/IuebR5tUvNpPN966zwS/wCbR5lUfO96XzaALvm0okql5tKJaALvmUvmVSEtOEtAF0SV29uu22iX0QD9K4SyU3N7DCP4nAP0rv8AoKACiiigAooooAKKKKACiiigAooooAKKKKACiiigAooooAKKKKACiiigAooooAKKKKACiiigAooooAKKKKACiiigAooooAKKKKACiiigAooooAKKRmVELuwVVGSScACvMPGHxVgs1ktNDIlk5Vro8qD/ALA7/XpUVKkaavI6sJg62KnyUl8+i9Tr/E/jLS/C1qWupQ9wRlIEPzN9fQV4F4p8Yal4qvPNupNkCn93Ap+VR/U1jXt9c6hdPc3UrySuclmOTVevNq15VNOh9pgMqpYNc28u/wDkFFFFYHqBXqHh7VhqWkxMzfvoxskGe47/AI15fWlouqvpN8JeTE/yyKO49fqK2w9X2ctdmeXm2C+t0LR+Jar/AC+Z6l5vvSGWqMVzHPEssThkYZBHenGSvWPgmmnZlzz8VsQaFfTxBx5S5GdrNzXLNMVIIPIORWtZa/IGGXIb0zQIu3Olahagu9uWUfxId1UPPHrXU2GuCUAOeakvtI07VMSMvly5zvjOM/X1oA5QTD1p3nD1rsrPTILaMKqRkD0WpJtOs5xtlt4z74wfzoAo+ErMyySXrj5V+RM9z3rrao2DQW8MdrGoRVGFFXqACiiigAooooAKKKKACiiigAooooAKKKKACiiigAooooAKKKKACiiigAooooAKKKKACiiigAooooAKKKKACiiigAooooAKKKKACiiigAqC9vbbTrSS7u5lhgjGWdjgCm39/baZZS3l3KsUEQyzMa8D8ZeMbrxVfFQzQ6dET5cWev8AtN6msK1ZUl5np5ZllTGz7RW7/rqXfG3xDuNeMlrZs9vpSnGBw8/19vavOpJDK249Ow9KfcTea/HCLwoqGvLlJzfNI+5o0KWHgqdJWSDNFFFI0CiiigBc0lFFAzW0jW5dMby2y9uTkp3HuK7C3v4buISwSB1P5j615zWt4d07VtU1WO20eN3uG64+6o9WPTFdVCvKPu7o8PNMqo106yfLLq+j9f8AM7JnzUTMa6PU/B99pMNuZpo5jIuHaMEAP3HPasqTTGQfM35V6R8W1ZhYao0TCOQn2aumtNXK4G6uOa2Ctw3IrSk5hWZDhiPmA9aBHcW+phsfNWjHciQda86tNROcZ5robDUNxAJoA37xpRbuYELy4+RQcZNdBbiRbeMTEGUKN5HTPesG3fdsb0INdFQAUUUUAFFFFABRRRQAUUUUAFFFFABRRRQAUUUUAFFFFABRRRQAUUUUAFFFFABRRRQAUUUUAFFFFABRRRQAUUUUAFFFFABRRRQAUjuqIzuQqqMknsKWvM/il4tawiXRLJ8TSrunYH7qnov41FSoqceZnVg8LPFVlSh1/BHK/EXxedd1D7DaufsNu3Y8O3rXAXMm1PLHVuT9Km5Zv1NZ7uXct6148pOcuZn6LRoww1FUaeyEopKKQXCg0UUAGaKKKADNFGMnAr0/wR8KZ9TEWo68rwWZwyW3R5R7/wB0frVwpym7RObFYulhoc9R/wDBOY8IeB9S8W3Q8lTBYqf3t044Hsvqa+gvD3hrTfDOnraafCF7ySNy8h9Sa0bW1gsraO2toUhhjG1EQYAFTV6dKjGn6nxePzKri3Z6R7f5mJ4jAlghh7lt36f/AF6wRpsZXlQa0tQuxNeO2flX5V+lVhMPWtjzTEvvDwly0PytWHPp11bZV0YD1AyK7tZRUu2GUYZQaAPObfT3eXf5ygAdMda6jSNPBVWJzWrNoNrNlo/kb1FS2do9kojk5A6NQBoQQBY8AVZ0+/3ytbTH94pwD6ilixtFZGqKba+jmTI3DqPUUAdRRVLTr5byEZP7wdfertABRRRQAUUUUAFFFFABRRRQAUUUUAFFFFABRRRQAUUUUAFFFFABRRRQAUUUUAFFFFABRRRQAUUUUAFFFFABRRRQAUUUUAV768i0+wnvJ2xFBGZGPsBXzHrOpy6vq91qE5y88hb6DsPwFeyfFzVzY+GI7GNsSXsm0/7i8n9cV4UTXnYyd5KPY+y4cwyhRlXe8tF6L/g/kNlfbGcd+Kq1LO2SBUNciPem7sM0ZoopkC0lGaKACnwwyXEyQwo0kjkKqKMkk9hTBknAGTXvPwz8AJotrHrGpxBtRlXMSMP9Qp/9mP6VpSpOpKyOLHY2GEp88t+i7kfgD4YxaQseqa3Gst/96OA8rD9fVv5V6bRRXqQgoKyPhsRiamIm51HdhUN1J5VpNIOqoT+lTVHPH5tvJH/fUr+YqzA4B7nJ60guPesu4maKVkbgqSDUP2zHegDeW596mS6x3rnlvR61ILwetAHSJqBXvU41fjBwR71y32wetH2v3oA6tNX6AAAegpb25S8s2H8afMK5QXeO9POpCNSN3XigDesLpoJVdT0rrredbiEOv4j0rz61nDAc10ek3hikCk/KetAHR0UgIIyOlLQAUUUUAFFFFABRRRQAUUUUAFFFFABRRRQAUUUUAFFFFABRRRQAUUUUAFFFFABRRRQAUUUUAFFFFABRRRQAUUUEgAk9BQB4L8WtUN74vNqrZjs4ljx/tH5j/MflXAk1o+IL5tR8Q6jeFs+bcOwPtnj9MVmE141R802z9KwdJUcPCn2SIZDlzTaCckmkqS2xaKSigQUUUUBc7v4VeG013xQLm4Tda2AErAjhn/hH8z+FfRFeffB7SxY+DPtbLiS9maTP+yPlH8j+deg16mHhywXmfDZviHWxUu0dP6+YUUUVueYFFFFAHm3inTDHrU2w7Vl/eDj16/rmsF9NmA4lz+Feg+LIAzWsuOfmX+Vc35ZJwAST2FAHMvZ3KfxfpURW4Q9a67+zSwzKdvsOtMbT4lHC0AcorXR7fnUyR3j9Av51vNZKDnFPjtgp6UAZlppd3O486RY0745NdCdGs5bNbYblXcGLfxEj3oiTbU4k2igC5Y6LZxqOM/U5rZjtbKABlQAj3rmjesh60n9pHoWoA66yulmkkjH8PIq5WD4c3TGec/d4UfzreoAKKKKACiiigAooooAKKKKACiiigAooooAKKKKACiiigAooooAKKKKACiiigAooooAKKKKACiiigAooooAKzfEF39g8OaldDrFbSMPqFNaVcp8SblrbwDqjIcF1WP8ABmAP6VM3aLZthoc9aEO7X5nzeTSHpmio5pUiTLuFz0ya8ax+kuSSuxlFMWVG+66n8afmmZqSewUUmaKAFo9hSVd0i1N7rVjajrNcIn5sBQlcUpcqbZ9ReGbEab4Y0yzAwYrZAR74yf1zWrSABQAOg4pa9lKysfm85OUnJ9QooopkhRRRQBg+JcNHbr3yx/lWJCyxx8Abj1NamtzebdlR0jG3/GueebyptrfdPQ0AXGcmmE5FQ+aCOtJ5gz1oAeVpAMGmNKB3qI3CjnNAF4YAqGWUKDzVR79QAF5Y9AKakMs53THav90daAHx29/qG77DavMFOCwIAB+prQsfCmqzyA3bR20ff5tzfpxWz4UColzGowMq1dHQBBaWsVlbJBCMIo/P3qeiigAooooAKKKKACiiigAooooAKKKKACiiigAooooAKKKKACiiigAooooAKKKKACiiigAooooAKKKKACiiigArzz4y3P2fwUilgqyXSBiT2AY/0Feh1BeWNpqEBgvbaG4hPVJkDr+RqZx5ouJvhq3sa0atr2dz41utXC5W3GT/AHz0rJkleZ90jFie5r611D4U+CtRyZNCgiY/xW7NH/6CcVy2ofs/eHLjJstQv7Q9gSsg/UA/rWMaHLselWzR13eo/wDI+cQxHQkVItzMnSRq9h1D9nnVY8nT9btJx2WaNoz+ma5e/wDg142sckaYl0o728yt+hIP6UOD6oUMTH7MjjU1KdepB+tTJqx/ij/KpL/wxr2mEi+0a+twOpeBgPzxiqVnp95qF0trZ2s1xcMcCONCzH8BWbpRfQ64Y6tHaRoLqcDdcrXX/DeJNU8e6THF84jm81uOgUZz+lbfhP4DajfbLnxHcfYYDz9miIaU/U9F/WvbfD3hLQ/C1t5OkWEUGRhpMZd/qx5NOOGV0yK2dT5HDR3VjaooorrPnwooooAKjuJRBbySnoqk1JVTU0L6ZcqvXYT+XNAHKSSGRixOSTk1RuoPMU1PE24CpduaAOdm+2Q8IA496rG4v8/6n8jXTPEp7VGYF9KAOe82+k48nH1NPSxu5T+8k2j0FbnlqO1NJAoAr29rHbLkDLep61I0vNRzTbRVPzstQB2PhV83E4/2B/OuorlfBylvtMnbCj+ddVQAUUUUAFFFFABRRRQAUUUUAFFFFABRRRQAUUUUAFFFFABRRRQAUUUUAFFFFABRRRQAUUUUAFFFFABRRRQAUUUUAFFFFABRRUNzdQWkRluJUjQDJLHFA0m9ETUV5dr3xn0+xneDSrNrxlODKzbUP071yT/GnxJ5rlILEIT8qtGTtHpnIrCWIpp2uenSyfF1FzctvU9+IyMGoY7S2hlaWK3iSRvvOqAE/U14nZ/HDVY1AvNLtZueWjYocfTmvQ/C/wAR9D8TMsCSG1vT/wAsJyBu/wB09DVRrwk7JmVfLMVQjzSjp5anX0UUVqcAUUUUAFFFFABSMoZSpGQRg0tFAHDPAba6lgP8DEfh2p2eKua0oXVpCP4lU/pVKgBpNRs1OY1GxoAY7VWlkwDUshrNvrgQQs569APU0AV7q6+bbnmmQsWNUYg0rb2OSa0rePkUAeg+EYfL0hpD1kkJ/AcVv1n6JF5OjWq46pu/PmtCgAooooAKKKKACiiigAooooAKKKKACiiigAooooAKKKKACiiigAooooAKKKKACiiigAooooAKKKKACiiigAooooAKiuLmG1iMkzhFHr3pt5eQ2Fq9xO4WNByScfhXmPirxxB56pFKDhTnac4PoPwNZ1KigtTswmDqYmVorQ6258TPNIY4MWsIBZpphyF9R2rxbx143m8Q3htLSWRdOi+UE/emI/ib+gqlrfii6vbU2sbskLcEZ6j0rmK4KldzVkfU4PLIYeXPJa9AopKKxPTFpUdkcOjFWU5BBwQabRQI9z+GHxDfVSmh6vLm8Uf6POx/1oH8J/2v516nXx9bXMtncxXEDlJYmDowPIIr6o8K62niHw1ZamuN0sf7wDs44YfnXfhqrkuVnyec4GNGSq01ZP8AM2aKKK6jxAooooAKKKKAOX10f8TP/tmP61nE8Vo66f8AiZn/AHB/Wsw0ANY8VEx4qRqhc8UAQyGsHUpPNuRGOicn61tTOFUk9BzXOqTLKznqxzQBYgjxitGBeRVSEdK0bRN80a+rAUAemWqeXaQp/dRR+lS0gGABS0AFFFFABRRRQAUUUUAFFFFABRRRQAUUUUAFFFFABRRRQAUUUUAFFFFABRRRQAUUUUAFFFFABRRRQAUUUUAFFFFAHkXxh8RvHc2uiwNjavnTEep4UfzP415G8xY5Jya6P4k3LzeP9W3nOyRUHsAorkSxNeVWvKo2z77LlGhhYRj2v9+o6RtzCmUc0lZ2sdXNfUWkoooAKKKKBBXufwPvml0DUbJmz5FwHUegYf4rXhle0/Aq3IstYuT91pI4x+AJP8xW+H/iI8vOEnhJX8vzPXaKKK9I+MCiiigAooooA5bXP+Qo3+6tZhrR1w/8TV/91f5VnGgCM1A5qZqryHigDO1OTZbMM8txWZCvSrOpvulRPQZqKEdKALcQrV0tN+oWy+si/wA6zIxxW1oK7tXtf9/NAHoVFFFABRRRQAUUUUAFFFFABRRRQAUUUUAFFFFABRRRQAUUUUAFFFFABRRRQAUUUUAFFFFABRRRQAUUUUAFFFFABRRRQB83/FWway8f3rkHbcqkyn6qAf1Bri8AV7z8YvDL6nokesWse64sQfMAHLRHr+R5/Ovn9pRXDUhaTPq8FilPDx7rT7if73A602qpuCrAg8irymO5h86EjcP9ZH3X3HtWE4dT0aGIT91kdFFFZnWFJRRQIOtfTfw40JtA8F2cMqbbifM8oPUFug/AYry74X+AZdZv4tZ1GErpsDbo1cf69x0/4CP1r32u7DU2veZ8znWMjNqhB7b/AOQUUUV1nz4UUUUAFFFQ3M621u0rdug9TQBy+tNnVZfYAfpWeTVq6fzZGkY5ZjkmqTsBQA1zVaQ1I8gqtJINpoAx7k77hm96kiXpTJPvGpYTxQBajWt7w4mdZg9sn9DWEhrpfCURk1GSXHEcf6n/ACaAOzooooAKKKKACiiigAooooAKKKKACiiigAooooAKKKKACiiigAooooAKKKKACiiigAooooAKKKKACiiigAooooAKKKKAEdFkRkdQysMEEZBFfPPxL+F91ok8uraJA8+muS0kSDLQfh3X+VfQ9IcEYIyKmUVLc2o150XeJ8QNIaak8kTh42KsOhFfUviX4R+FvEcj3H2d7C7fky2pCgn1K9DXB3P7O0vmH7L4jTy/+mtsc/o1ZezZ6CxsH5HkC6oT/rEBPqtTJqMLkABtx6ADNe06X+z1psMivqmtXFyB1jgjEYP4kk16NoXgbwz4cVf7N0m3SUf8tnXfIf8AgRyaj6unubLOKlNWTufPuh+BPE3iDa1ppM0cLf8ALa5HlJ+vJ/AV6l4X+DNjp8qXWu3C30q8iBARED792/SvUsik3Crjh4R1Oavm2JqrlvZeQRxpFGscaKiKMKqjAA9BTqTIozW55gtFJkUZFAC0UmRRmgBawNfuv3iQKeFG4/Wt5mCqSegGTXEX1wbi5klP8TE0AVpZaoTTkVLM+Aaz5WzQAj3B9av2dk8+kXt/ICI4gFT3YkZ/IVnWlpLqF7FawjLyNj6D1rvtatItP8Iy2sIwiKo+pyOaAPNX+9UsI4qNh81TQigC3GM12nhCLba3EmOWcL+Q/wDr1xsQrvPC6bdIz/ekJ/lQBtUUUUAFFFFABRRRQAUUUUAFFFFABRRRQAUUUUAFFFFABRRRQAUUUUAFFFFABRRRQAUUUlAC0maQ0ZoAXNG6mFqjL80ATbqTePWqzSEVE1wR60AXd4ppmAPWs5rs+hqtJdtnvQBrm4Ud6ja8QdxWDLdyHoDiqr3Mv92gdzpWv0HcU06inrXKPdT9lqFru5H8NAjrzqK5xmmnUF9a477bdf3f0o+23X939KAudgNQGOtJ/aAz1rkxd3Pp+lPW5uD1H6UDudat+p704Xy+tcss0/pUqyzH1oC50n2wDqaX7YvrXPh5COSakVm9aBG8t0CetPFwPWsNWcdzUodwM54oAvald+XYSYPLfKK5OU1rXTNMME5A6Vl3MTKOlAGbO1UpDVmbgnNFpYyXd5DGUcRuwDPtOAO/NAHU+DtLFvbNfyr+8m4jz2X/AOvWh4pb/in7j3K/zq9HtjjVEACKAAB6Vz/ia/WWH7Ehzg5c+/pQBwrD5qmhBzT2tznipIbdt3SgCeMV3/h5duiw+5Y/rXEx2zAZJArobLXVs9Ojt0gZ5EBGScL1oA6qiuUXVryV9zzbf9lRgCtS21RsYlYH3oA16KjimSZA6HIqTNABRRmigAooooAKKKKACiiigAooooAKKKKACiiigAooooAKKKKACiiigAooooATFGKWigBuBSbR6U+jFAEZRT2ppiU9qmxSYoArmBP7ophtI2/hFWsUYoAptYRH+AVEdOh6bK0MUYoAzTpsIH3AaYdNh/55itTFIVoAyTpsWfuDFMNhHnhR+VbBUYqPyxQBlfYVB+4KDZKP4RWmVxUbLzQBni1GegpxtgBjAq260zPrQBXa3UdRSGJAOBUztUDSAUAKFUdqqahOIEj7KzYJqR58VBNcxujJKFKHqDQAsTLJjkYqy0UDJhsA1zk0wtGLW86vH/cZuR9D3qNddR+C2D6GgDqYLfToW3+UjP8A3mGattfWwGMDH0rjhqqn+Kg6iD/FQB1D30Iz5WVNcdeSNHcOkjZbOc+vvVj+0F/vVkazHdXk0ctptOFw2TigCcSr61YikUd6537LrC/8sQfowp4XWE/5dGP0IoA6cTDHWniUetcv5urr1spKUXWqjrYzflQB1azgd6nF1x1rkFvdT/58J/8Avmpo59WlIUWUqg9yKAPRfD9z5izpnhSDW1vFcfosktnbbAj72OWZu5rciumI+brQBrA5ozVKOY1L5tAFnNGagV6eGoAlzRTAc0oNADqKSigBaKKKACiiigAooooAKKKKACiiigAooooAKKKKACiiigAooooAKKKKACiiigAxSYpaKAExSYp1FADcUhWn0UARbKQxipqKAIPKB7VG1vVvFJigCg1tmmGyz2rSwKMCgDGl04kcCqM2jNLkMua6faKTYKAOFufCSzZ4YH2NZU/gOcnMU7KfcV6dsHpRsHpQB5SfBGuIf3dwjD3pv/CI+Ih0MR/4Ea9Y2D0o2CgDylPCGvEje8YHsTWxaeHL2BArDPriu+2D0pdo9KAOOXRZx1Wpl0mUcbK6vYPSjYPSgDmV0qQdVqVdLbGcCuh2CjYPSgDETTh3Wpl05McitbaPSjaKAM1bFfSpRaD0q7gUuKAKq2+O1O8qrFFAEQjpQmKkooAZtpcU6igBMUYpaKACiiigAooooAKKKKACiiigAooooAKKKKACiiigAooooAKKKKACiiigAooooAKKKKACiiigAooooAKKKKACiiigAooooAKKKKACiiigAooooAKKKKACiiigAooooAKKKKACiiigAooooAKKKKACiiigAooooAKKKKACiiigAooooAKKKKACiiigAooooAKKKKACiiigAooooAKKKKACiiigAooooAKKKKACiiigAooooAKKKKACiiigAooooAKKKKACiiigAooooAKarq5baQdpwfY06kCgZwAMnJxQAiOsiK6HKsMg06mJEkcaxoMKowBmnYFACO6xqzOwCqMknsKdmkwO/IxjFLgUANWRX3bWB2nBx2NLketRR2yRyM6s+WJJBbjJ9qkWMLnqcnPJoAdTPOj8ky7hsAJJ9hT6Y0KPG0ZX5GBBA44NAD+ozRRjFJgUAG4EZyMetLSbRgjnmkCAMzbmO7sTwPpQAB1Z2QMCy4yPSnVAtpGrl/mLkAbmOSMDGR7809YVVgy5Hrz973PqaABpo1LBnAK4z7Z4FPDAkgHpwaYYUMpkI+bAFPACjAoAXOaKMAUUAFFFFABRRRQAUUUUAFFFFABRRRQAUUUUAFFFFABRRRQAUUUUAFFFFABRRRQAUUUUAFFFFABRRRQAUUUUAFFFFABRRRQAUUUUAFFFFABRRRQAUUUUAFFFFABRRRQAUUUUAFFFFABRRRQAUUUUAFFFFABRRRQAUUUU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data:image/jpeg;base64,/9j/4AAQSkZJRgABAQAAAQABAAD/2wBDAAgGBgcGBQgHBwcJCQgKDBQNDAsLDBkSEw8UHRofHh0aHBwgJC4nICIsIxwcKDcpLDAxNDQ0Hyc5PTgyPC4zNDL/2wBDAQkJCQwLDBgNDRgyIRwhMjIyMjIyMjIyMjIyMjIyMjIyMjIyMjIyMjIyMjIyMjIyMjIyMjIyMjIyMjIyMjIyMjL/wAARCAHCAc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pjt8yoDgtnn0FAD6KjzHAmOg6+pNEU8U3+rkVsdQDyKAsSUUUwyxgEl1AB2nnofSgB9FR+fF5jJ5i7lGWGeQKPPhLqvmpucZUbhkj2oAkoqOO4hlTckilc4znvUlABRRRQAUUUUAFFFFABRRRQAUUUUAFFFFABRRRQAUUUUAFFFFABRRRQAUUUUAFFFFABRRRQAUUUUAFFFFABRRRQAUUUUAFFFFABRRRQAUUUUAFFFFABRRRQAUUUUAFBOBk0UhAZSD0PFADTNGIjKZF8sDJbPGKpW2oQ3d8QgkCqmFZ4yobnnBPXpXNX2mano87G0Bn0/eJBCW9CDg/lWRf+KdQura5tWSVWklDKWXYYlH8Ix1+tArnpCIDIZepIwPYVja9qUWlz28sdktxdMeoHKrnHX6kCo/C89rPZCWzSeKPJVo5nLcj+IZqLxXpN3qv2RrOFJfLJ35fHHHH0qZbaGtHlc1zbEOoeK54Zi1pHbSQIiyMHk+cg+341bn1pFuLeJbLdHOqyyn+6SM/jgc1Q1TRRNaIvl2gvWRUEakKUI9888U240t49SsfntyLeJEkLy4LEe1ReR0qNJpG6j2TXU7iIFmGyQ56+2KspaWrzQzLCu6EFY2H8I71nRWc0k0twHj2vJu3KwIxWqjRwrs3qB9a0RyySWw1rK2ZFUxKFRt4A4wfWq1/qE9qu9EiEY/idv0q4s0MwZUlRsDnawOKoakryQrHbSReb/CC+D+FMgm0vUjqCvuEQK9kfdWhWRodjd2nnvdHmQ/Ku7OBWvQDCiiigAooooAKKKa7pGheRlVQMlmOAKAHUVxus/E7w5pDNElw17MOq24yB/wLpXH6r8aJ3TbpOnLEe73B3foKwliKcd2enQyfG1rOMLJ99D2KivnW4+Jviu5Lf8AEy8oHtFGox+mazm8aeJWJJ1u9z7SkVi8dDomelHhjEte9OK+/wDyPpuivmePxx4njYMutXeR/efP861bb4qeKrdgXu4ZwO0sK8/limsbDqmKfDOKXwyT+/8AyPoOivGLL406gmBfaXbyjPJicocfQ5rprD4v+H7pgtzFdWhPd0DD9K1jiaUupwVckx1LeF/TU9BorP03XNL1iPfp99BcDrhH5H1HWtCtk09UeZOEoPlkrMKKKKZIUUUUAFFFFABRRRQAUUUUAFFFFABRRRQAUUUUAFFFFABRRRQAUUUUAFFFFABRRRQAUUUUAFFFFAAQCMEZFULrR7K7H7yFc+oFX6KAMSHwzaW4kWJ5I0l++qnGa0rKyhsIPJh3bc5+Zs1ZooAjaCFzlokJ9SKjFjah94gj34A3Y54qxRQO7Ilt4kXCrgdeDTjCjbsjIbhhnrT6KBEItYFGFiVeMfKMcUptoWYM6B2BBBbnGOlS0UAFFFFABRRRQAUdKhurqCytpLm5lWKGMZZ2OABXivjX4nXOqGXT9HZoLM/K0o4eQf0FZVa0aSuzvwGXVsbPlprTq+iO38T/ABP0nQ2e2tP9OvF4KocIp92/wrx/xD4z1rxJIftl0ywZ+WCP5UH4d/xrBwSCxP4mm15dXETqb7H3OCynDYTWKvLu/wCtBaKKKwPUCkoooAKM0UUAFLSUUASwXM9rMs1vM8UinIdGKkfiK7zQfi1rWm7ItRVdQgHGX+WQD69/xrz6irhUlB3izmxGEoYmPLWimfSvhzxxoviVQlrceVc97eb5X/D1/Cukr5JjkeKRZI3ZHU5DKcEGvSfCPxXu7B47PXC1za9Bcf8ALRPr/eH6130sYnpM+Vx/DkoJzwzuu3X5dz22ioLO9ttQtY7q0mSaCQZV0OQanru3Pl2mnZhRRRQIKKKKACiiigAooooAKKKKACiiigAooooAKKKKACiiigAooooAKKKKACiiigAooooAKKKKACiiigAooooAKKKKACiiigAooooAKZNNHbwvNM6pGg3MzHAApzMFUsxAAGST2rw/4keOm1adtK06QiyQ/OwP+tP+FZVqqpRuzvy7L6mNq8kdEt32KPxA8dS+I7w2dm7JpsTcY4Mp9T7VxGABlvwFIOOT0oZixya8ac3N8zP0XD4enh6apU1ZICxbrTaWipNxKKKKACiiigBaSlpKACiiigAoopaAEoopaAOj8J+MtQ8KXoaFjLaOf3tux4b3Hoa+g9D1yy8QaZHfWMm6Nxyp6oe4NfLFdD4R8V3fhbVluIiz2z8TQ54cf411YfEOm7S2PCzfJ44uLqU1aa/H+u59MUVS0rVbTWdOivrKUSQyDqD0PcH3q7Xqp3V0fByi4txkrNBRRRTJCiiigAooooAKKKKACiiigAooooAKKKKACiiigAooooAKKKKACiiigAooooAKKKKACiiigAooooAKKKKACiiigAoorhPiN4vOi2I02ykxf3C/MwPMSev1PaoqTUI8zOnCYWpiqyo093/VzF+I/jtVjm0fTZMgfLcSqep/uD+v5V44zF2LMcknJNT3Upd9ucgdfc1XrxqlSVSXMz9HwmCpYOkqVP5vu+4ucikooqDqCiiikMKKKKBBRUcs0cK7nYCs6bWQpxEmfc1pGnKWyOeti6NH45GtSVgNrFwTxtH4ULrNwOoU1p9Wmcf9sYa/X7jforJi1pScSR49xWnBKlym6Jg3qB1FZypTjujrpY2hV0jIfS0lFZnUFLSUUAPKYUMOabUq4CDPekwpOQKCbnefDjxW2g3gtbhl+wTsBIT/AAMehr3dHV0V0YMrDII6EV8nq7LwDgZzXtvwv8VDUdPGj3Umbm3TMbE/eT0/CvQwlb7DPk8/y66+tU16/wCZ6JRRRXoHyQUUUUAFFFFABRRRQAUUUUAFFFFABRRRQAUUUUAFFFFABRRRQAUUUUAFFFFABRRRQAUUUUAFFFFABRRRQAUUUUAUNZ1WDRNJuNQuT8kK5A7sewH1NfOOr6pcapf3GoXT7pZWLH29APYdK7/4ta6Zr630aF/khHmzAd2PQfgP515ZcP8AKB615WMq88+VbI++4dwKw+H9vL4p/l0+/f7iuTk5NFFFcp7gUUUooATFLj1oBANKTQICcVRvb5bcFV5kP6VrWGj6rrc/2XSbOS5nP90fKvuT0FdLYfAXxHenzNR1Cys89QCZW/TA/WumhQc/eex42aZnHDfu4v3vyPJ5p3lbc7EmoCa96T9na32/vPEcu7/ZtRj/ANCqpd/s6zgE2fiGNj6TWxX9QxrvVNo+UeLhJ3bPD6UV6FrHwW8Y6UrSRWkV/Gve1kyf++Tg1wlzZ3NlO0F1BLBMvDJKhVh+BpNNGkZxl8LIakid4pA8bMrDoQcGmhamSPJqTWNzbs9UE4Ed5gP2mA/9CH9avMpRsH8COhrCii5rWtmYReW3Kj7vtXLVop6xPdwGPlFqFR3RLQOtFFch79yXPGaAc0wGnA0E2F3YPStXQ9cm0TVbW+iyfIfdszgHsfzFZBOTQODTTad0ROnGcXGS0Z9XWN5FqFhb3kJzFPGHX6EVYrzf4R6+99pU+lTvl7UhosnJ2Ht+B/nXpFe3TnzxUj80xuGeGrypPp+XQKKKKs5QooooAKKKKACiiigAooooAKKKKACiiigAooooAKKKKACiiigAooooAKKKKACiiigAooooAKKKKACoby6jsrKe6mOI4ULsfYDNTVxHxS1Y6d4Sa3Q4kvXEX/Aerfyx+NRUlyRcjowlB4ivCkurPF9Y1OXVtVur+U/PPIXx6DsPyrIlbLfSqWq6n9nBhhP70jk/3R/jWHFdTwnKSsPbPFeVChKa5mz77EZlTw8lSgrpfh5HS0VkRaww4mjDe68Gr0V9bTcLIAfRuKmVGcTWjmFCp1s/Ms0oPrSUVkdqaeqFJ5zSqrSSKiAs7HAA6k02u6+FegDV/FS3UqbrewHmnI4L/wAI/r+FXTg5yUUYYrERw9GVWXRHr3gnw8vhvw1bWjIounXzLhgOS57fh0roqKK9uMVFWR+ZVasqs3Unu9QooopmYVjeIPCui+J7U2+rWEU/GFkxh0+jDkVs0UDTad0fMvjv4TX/AIUL31gz3ulZ5fHzw/7w9PeuGih9q+0ZI0ljaORQ6MMMrDII9K+ffiT4EXw3qYv7CMjTLpuFHSJ/7v0PasJwtqj1cJied8k9zz2KLFWlwopOFFQyTYrFs9OKJlYeYV7HkU+s9Zv3qn3rQriqxtI+jwNRzpWfQUHFKT6U2isjtF5x1pQfzptKCB1oA7H4c6x/Z3jKyLPhbhjC+fRun64r6Ir5Kt5jb3UU65DRuHGPY5r6vtJ/tVlBcYx5savj0yM16OCldOJ8bxLQUakKq6q33f8ADk1FFFdx8wFFFFABRRRQAUUUUAFFFFABRRRQAUUUUAFFFFABRRRQAUUUUAFFFFABRRRQAUUUUAFFFFABRRRQAV4r8edX+yvpdoiv5mx3DEfKMkDr68V7VVe9sLPUbcwXtrDcwnqkqBh+RqJwU48rOjC4h4eqqkd1/wAMfEbMXYsxJJOSTSV9N678EfC2q7pLJZtMmPQwNuTP+6f6EV5jr3wP8T6Xuk08w6nCOf3R2Sf98n+hNZODR6MMVTn1seZUVav9NvtMnMF/Zz20o6pNGVP61V7VBve5NFdTw/ckYD0PIq9DrBHE0f4rWVRUyhGW6NqWIq0vglY6OK9t5vuyDPoeDX0b8LdF/snwdFO64nvWM7cc7eij8ufxry/4X/CZtY8nXNfiZLAENBbHgze7ei/zr6EREjjWNFCoowqgYAHpV0cOoS5jmzPNZ4il7B99R1FFFdR4QUUUUAFFFFABVDWtIttd0i4067XdFMuM91PYj3Bq/RQNNp3R8ja3ZT6Nq11p1yMS28hRvfHf8etY7uSa9S+OWki08TWmoxrhbyDD47uhx/IivLAMmuCekmj6vDS9rTjPuKn3ga2IY5JnWOJGd24CqMk/hXQ+CPhxf+KSt3MxtNMB5mI+aT2Qf16V7voXhjRvDkAj0+zRHxhpm+aRvq1T9XlU12RpLN6WDvFLml2/zPE9M+GvijU0DiwFtGejXLhP06/pW9H8FtXZQZNTslPoAx/pXtHmUnmVusHTW+p5lTiHGSfu2Xy/zPFLj4M65GmYL6xmP90ll/pXNar4G8R6OrPdaZKYl6yRfvF/MdK+kPMpfMpSwdN7aFUuIsXF+/Zr0t+R8mdDivpnwNdNeeCNJmdy7+QFJPtkf0rK8UeANH8RI80cS2d/1E8S4DH/AGh3+vWtfwZpc+i+F7bTrnHmwF1JHQ/MTkfnSw9CVKbvsXmuZ0cbho8qtJPb5G/RRRXYfOhRRRQAUUUUAFFFFABRRRQAUUUUAFFFFABRRRQAUUUUAFFFFABRRRQAUUUUAFFFFABRRRQAUUUUAFFFFABRRRQBUv8ATLDVbcwahZwXUR/gmjDD9a88134G+GNT3Sae0+mTHoIjvj/75P8AQ16dRSaT3LhUnD4WfMWvfBLxVpJaSySLU4B3gbD/APfJ/pmun+GnwecyprHii2KBDmGxk6kj+Jx6e1e7UVKpq9zaWLqOPKIqhVCqAFAwAO1LRRVnMFFFFABRRRQAUUUUAFFFFAHk3x2gD6FpU+OUuWXP1XP9K88+Hvg3/hKNYMlyrDTbUhpj03nsg+vf2r0j44MX0XSbZeXkuiQo6nC4/rXQeFNFi8OeHLWwQDzdvmTN/ekPX/D8K5ZR5qp7tKu6OAVt3f8AM34Vjt4UhhRY4o1CoijAUDoBUnmVV8yjzPeuo8Nu7uWvM96TfVbfR5lAiz5lHmVV8z3pfMoAteZUsU+1uTxVDzKcJaANkHIyKKqWU29ShPI6VboAKKKKACiiigAooooAKKKKACiiigAooooAKKKKACiiigAooooAKKKKACiiigAooooAKKKKACiiigAooooAKKKKACiiigAooooAKKKKACiiigAooooAKKKKACiioL28g0+ymu7lwkMKF3Y9gKBpNuyPOfGZTV/iXoWmnDR2UbXMg9+o/wDQR+ddOZvevM/Cery65451bVZMjzYjtHou4AD8ABXfebWNFqV59z0MwjKi40H9lL73qy95vvR5tUfNpfNrY84u+bSebVLzaXzaALnmUeZVPzaPNoAu+ZS+ZVLzaUS0AatnPtuEyevFblcis21gR2rq4m3xI/8AeUGgB9FFFABRRRQAUUUUAFFFFABRRRQAUUUUAFFFFABRRRQAUUUUAFFFFABRRRQAUUUUAFFFFABRRRQAUUUUAFFFFABRRRQAUUUUAFFFFABRRRQAUUUUAFFFVr/ULTS7N7q9nSGFBksxobtuOMXJ2W5NLLHDE0srqkaDLMxwAK8L+I/j3+3pTplg7LpsbZZhwZ2Hf/d/nVfx18Rp/ELNY2BaHT1PIzzJ7n/CuAJyck5NediMRze7DY+wynJ/Y2r1173Rdv8Ag/kdj8Pbnbr8yE4D25AH0INemebXi/hu/Gn6/aTk4Tdsc+zcf1r1zza2wbvCx5nENNxxSn0a/IuebR5tUvNpPN966zwS/wCbR5lUfO96XzaALvm0okql5tKJaALvmUvmVSEtOEtAF0SV29uu22iX0QD9K4SyU3N7DCP4nAP0rv8AoKACiiigAooooAKKKKACiiigAooooAKKKKACiiigAooooAKKKKACiiigAooooAKKKKACiiigAooooAKKKKACiiigAooooAKKKKACiiigAooooAKKRmVELuwVVGSScACvMPGHxVgs1ktNDIlk5Vro8qD/ALA7/XpUVKkaavI6sJg62KnyUl8+i9Tr/E/jLS/C1qWupQ9wRlIEPzN9fQV4F4p8Yal4qvPNupNkCn93Ap+VR/U1jXt9c6hdPc3UrySuclmOTVevNq15VNOh9pgMqpYNc28u/wDkFFFFYHqBXqHh7VhqWkxMzfvoxskGe47/AI15fWlouqvpN8JeTE/yyKO49fqK2w9X2ctdmeXm2C+t0LR+Jar/AC+Z6l5vvSGWqMVzHPEssThkYZBHenGSvWPgmmnZlzz8VsQaFfTxBx5S5GdrNzXLNMVIIPIORWtZa/IGGXIb0zQIu3Olahagu9uWUfxId1UPPHrXU2GuCUAOeakvtI07VMSMvly5zvjOM/X1oA5QTD1p3nD1rsrPTILaMKqRkD0WpJtOs5xtlt4z74wfzoAo+ErMyySXrj5V+RM9z3rrao2DQW8MdrGoRVGFFXqACiiigAooooAKKKKACiiigAooooAKKKKACiiigAooooAKKKKACiiigAooooAKKKKACiiigAooooAKKKKACiiigAooooAKKKKACiiigAqC9vbbTrSS7u5lhgjGWdjgCm39/baZZS3l3KsUEQyzMa8D8ZeMbrxVfFQzQ6dET5cWev8AtN6msK1ZUl5np5ZllTGz7RW7/rqXfG3xDuNeMlrZs9vpSnGBw8/19vavOpJDK249Ow9KfcTea/HCLwoqGvLlJzfNI+5o0KWHgqdJWSDNFFFI0CiiigBc0lFFAzW0jW5dMby2y9uTkp3HuK7C3v4buISwSB1P5j615zWt4d07VtU1WO20eN3uG64+6o9WPTFdVCvKPu7o8PNMqo106yfLLq+j9f8AM7JnzUTMa6PU/B99pMNuZpo5jIuHaMEAP3HPasqTTGQfM35V6R8W1ZhYao0TCOQn2aumtNXK4G6uOa2Ctw3IrSk5hWZDhiPmA9aBHcW+phsfNWjHciQda86tNROcZ5robDUNxAJoA37xpRbuYELy4+RQcZNdBbiRbeMTEGUKN5HTPesG3fdsb0INdFQAUUUUAFFFFABRRRQAUUUUAFFFFABRRRQAUUUUAFFFFABRRRQAUUUUAFFFFABRRRQAUUUUAFFFFABRRRQAUUUUAFFFFABRRRQAUjuqIzuQqqMknsKWvM/il4tawiXRLJ8TSrunYH7qnov41FSoqceZnVg8LPFVlSh1/BHK/EXxedd1D7DaufsNu3Y8O3rXAXMm1PLHVuT9Km5Zv1NZ7uXct6148pOcuZn6LRoww1FUaeyEopKKQXCg0UUAGaKKKADNFGMnAr0/wR8KZ9TEWo68rwWZwyW3R5R7/wB0frVwpym7RObFYulhoc9R/wDBOY8IeB9S8W3Q8lTBYqf3t044Hsvqa+gvD3hrTfDOnraafCF7ySNy8h9Sa0bW1gsraO2toUhhjG1EQYAFTV6dKjGn6nxePzKri3Z6R7f5mJ4jAlghh7lt36f/AF6wRpsZXlQa0tQuxNeO2flX5V+lVhMPWtjzTEvvDwly0PytWHPp11bZV0YD1AyK7tZRUu2GUYZQaAPObfT3eXf5ygAdMda6jSNPBVWJzWrNoNrNlo/kb1FS2do9kojk5A6NQBoQQBY8AVZ0+/3ytbTH94pwD6ilixtFZGqKba+jmTI3DqPUUAdRRVLTr5byEZP7wdfertABRRRQAUUUUAFFFFABRRRQAUUUUAFFFFABRRRQAUUUUAFFFFABRRRQAUUUUAFFFFABRRRQAUUUUAFFFFABRRRQAUUUUAV768i0+wnvJ2xFBGZGPsBXzHrOpy6vq91qE5y88hb6DsPwFeyfFzVzY+GI7GNsSXsm0/7i8n9cV4UTXnYyd5KPY+y4cwyhRlXe8tF6L/g/kNlfbGcd+Kq1LO2SBUNciPem7sM0ZoopkC0lGaKACnwwyXEyQwo0kjkKqKMkk9hTBknAGTXvPwz8AJotrHrGpxBtRlXMSMP9Qp/9mP6VpSpOpKyOLHY2GEp88t+i7kfgD4YxaQseqa3Gst/96OA8rD9fVv5V6bRRXqQgoKyPhsRiamIm51HdhUN1J5VpNIOqoT+lTVHPH5tvJH/fUr+YqzA4B7nJ60guPesu4maKVkbgqSDUP2zHegDeW596mS6x3rnlvR61ILwetAHSJqBXvU41fjBwR71y32wetH2v3oA6tNX6AAAegpb25S8s2H8afMK5QXeO9POpCNSN3XigDesLpoJVdT0rrredbiEOv4j0rz61nDAc10ek3hikCk/KetAHR0UgIIyOlLQAUUUUAFFFFABRRRQAUUUUAFFFFABRRRQAUUUUAFFFFABRRRQAUUUUAFFFFABRRRQAUUUUAFFFFABRRRQAUUUEgAk9BQB4L8WtUN74vNqrZjs4ljx/tH5j/MflXAk1o+IL5tR8Q6jeFs+bcOwPtnj9MVmE141R802z9KwdJUcPCn2SIZDlzTaCckmkqS2xaKSigQUUUUBc7v4VeG013xQLm4Tda2AErAjhn/hH8z+FfRFeffB7SxY+DPtbLiS9maTP+yPlH8j+deg16mHhywXmfDZviHWxUu0dP6+YUUUVueYFFFFAHm3inTDHrU2w7Vl/eDj16/rmsF9NmA4lz+Feg+LIAzWsuOfmX+Vc35ZJwAST2FAHMvZ3KfxfpURW4Q9a67+zSwzKdvsOtMbT4lHC0AcorXR7fnUyR3j9Av51vNZKDnFPjtgp6UAZlppd3O486RY0745NdCdGs5bNbYblXcGLfxEj3oiTbU4k2igC5Y6LZxqOM/U5rZjtbKABlQAj3rmjesh60n9pHoWoA66yulmkkjH8PIq5WD4c3TGec/d4UfzreoAKKKKACiiigAooooAKKKKACiiigAooooAKKKKACiiigAooooAKKKKACiiigAooooAKKKKACiiigAooooAKzfEF39g8OaldDrFbSMPqFNaVcp8SblrbwDqjIcF1WP8ABmAP6VM3aLZthoc9aEO7X5nzeTSHpmio5pUiTLuFz0ya8ax+kuSSuxlFMWVG+66n8afmmZqSewUUmaKAFo9hSVd0i1N7rVjajrNcIn5sBQlcUpcqbZ9ReGbEab4Y0yzAwYrZAR74yf1zWrSABQAOg4pa9lKysfm85OUnJ9QooopkhRRRQBg+JcNHbr3yx/lWJCyxx8Abj1NamtzebdlR0jG3/GueebyptrfdPQ0AXGcmmE5FQ+aCOtJ5gz1oAeVpAMGmNKB3qI3CjnNAF4YAqGWUKDzVR79QAF5Y9AKakMs53THav90daAHx29/qG77DavMFOCwIAB+prQsfCmqzyA3bR20ff5tzfpxWz4UColzGowMq1dHQBBaWsVlbJBCMIo/P3qeiigAooooAKKKKACiiigAooooAKKKKACiiigAooooAKKKKACiiigAooooAKKKKACiiigAooooAKKKKACiiigArzz4y3P2fwUilgqyXSBiT2AY/0Feh1BeWNpqEBgvbaG4hPVJkDr+RqZx5ouJvhq3sa0atr2dz41utXC5W3GT/AHz0rJkleZ90jFie5r611D4U+CtRyZNCgiY/xW7NH/6CcVy2ofs/eHLjJstQv7Q9gSsg/UA/rWMaHLselWzR13eo/wDI+cQxHQkVItzMnSRq9h1D9nnVY8nT9btJx2WaNoz+ma5e/wDg142sckaYl0o728yt+hIP6UOD6oUMTH7MjjU1KdepB+tTJqx/ij/KpL/wxr2mEi+0a+twOpeBgPzxiqVnp95qF0trZ2s1xcMcCONCzH8BWbpRfQ64Y6tHaRoLqcDdcrXX/DeJNU8e6THF84jm81uOgUZz+lbfhP4DajfbLnxHcfYYDz9miIaU/U9F/WvbfD3hLQ/C1t5OkWEUGRhpMZd/qx5NOOGV0yK2dT5HDR3VjaooorrPnwooooAKjuJRBbySnoqk1JVTU0L6ZcqvXYT+XNAHKSSGRixOSTk1RuoPMU1PE24CpduaAOdm+2Q8IA496rG4v8/6n8jXTPEp7VGYF9KAOe82+k48nH1NPSxu5T+8k2j0FbnlqO1NJAoAr29rHbLkDLep61I0vNRzTbRVPzstQB2PhV83E4/2B/OuorlfBylvtMnbCj+ddVQAUUUUAFFFFABRRRQAUUUUAFFFFABRRRQAUUUUAFFFFABRRRQAUUUUAFFFFABRRRQAUUUUAFFFFABRRRQAUUUUAFFFFABRRUNzdQWkRluJUjQDJLHFA0m9ETUV5dr3xn0+xneDSrNrxlODKzbUP071yT/GnxJ5rlILEIT8qtGTtHpnIrCWIpp2uenSyfF1FzctvU9+IyMGoY7S2hlaWK3iSRvvOqAE/U14nZ/HDVY1AvNLtZueWjYocfTmvQ/C/wAR9D8TMsCSG1vT/wAsJyBu/wB09DVRrwk7JmVfLMVQjzSjp5anX0UUVqcAUUUUAFFFFABSMoZSpGQRg0tFAHDPAba6lgP8DEfh2p2eKua0oXVpCP4lU/pVKgBpNRs1OY1GxoAY7VWlkwDUshrNvrgQQs569APU0AV7q6+bbnmmQsWNUYg0rb2OSa0rePkUAeg+EYfL0hpD1kkJ/AcVv1n6JF5OjWq46pu/PmtCgAooooAKKKKACiiigAooooAKKKKACiiigAooooAKKKKACiiigAooooAKKKKACiiigAooooAKKKKACiiigAooooAKiuLmG1iMkzhFHr3pt5eQ2Fq9xO4WNByScfhXmPirxxB56pFKDhTnac4PoPwNZ1KigtTswmDqYmVorQ6258TPNIY4MWsIBZpphyF9R2rxbx143m8Q3htLSWRdOi+UE/emI/ib+gqlrfii6vbU2sbskLcEZ6j0rmK4KldzVkfU4PLIYeXPJa9AopKKxPTFpUdkcOjFWU5BBwQabRQI9z+GHxDfVSmh6vLm8Uf6POx/1oH8J/2v516nXx9bXMtncxXEDlJYmDowPIIr6o8K62niHw1ZamuN0sf7wDs44YfnXfhqrkuVnyec4GNGSq01ZP8AM2aKKK6jxAooooAKKKKAOX10f8TP/tmP61nE8Vo66f8AiZn/AHB/Wsw0ANY8VEx4qRqhc8UAQyGsHUpPNuRGOicn61tTOFUk9BzXOqTLKznqxzQBYgjxitGBeRVSEdK0bRN80a+rAUAemWqeXaQp/dRR+lS0gGABS0AFFFFABRRRQAUUUUAFFFFABRRRQAUUUUAFFFFABRRRQAUUUUAFFFFABRRRQAUUUUAFFFFABRRRQAUUUUAFFFFAHkXxh8RvHc2uiwNjavnTEep4UfzP415G8xY5Jya6P4k3LzeP9W3nOyRUHsAorkSxNeVWvKo2z77LlGhhYRj2v9+o6RtzCmUc0lZ2sdXNfUWkoooAKKKKBBXufwPvml0DUbJmz5FwHUegYf4rXhle0/Aq3IstYuT91pI4x+AJP8xW+H/iI8vOEnhJX8vzPXaKKK9I+MCiiigAooooA5bXP+Qo3+6tZhrR1w/8TV/91f5VnGgCM1A5qZqryHigDO1OTZbMM8txWZCvSrOpvulRPQZqKEdKALcQrV0tN+oWy+si/wA6zIxxW1oK7tXtf9/NAHoVFFFABRRRQAUUUUAFFFFABRRRQAUUUUAFFFFABRRRQAUUUUAFFFFABRRRQAUUUUAFFFFABRRRQAUUUUAFFFFABRRRQB83/FWway8f3rkHbcqkyn6qAf1Bri8AV7z8YvDL6nokesWse64sQfMAHLRHr+R5/Ovn9pRXDUhaTPq8FilPDx7rT7if73A602qpuCrAg8irymO5h86EjcP9ZH3X3HtWE4dT0aGIT91kdFFFZnWFJRRQIOtfTfw40JtA8F2cMqbbifM8oPUFug/AYry74X+AZdZv4tZ1GErpsDbo1cf69x0/4CP1r32u7DU2veZ8znWMjNqhB7b/AOQUUUV1nz4UUUUAFFFQ3M621u0rdug9TQBy+tNnVZfYAfpWeTVq6fzZGkY5ZjkmqTsBQA1zVaQ1I8gqtJINpoAx7k77hm96kiXpTJPvGpYTxQBajWt7w4mdZg9sn9DWEhrpfCURk1GSXHEcf6n/ACaAOzooooAKKKKACiiigAooooAKKKKACiiigAooooAKKKKACiiigAooooAKKKKACiiigAooooAKKKKACiiigAooooAKKKKAEdFkRkdQysMEEZBFfPPxL+F91ok8uraJA8+muS0kSDLQfh3X+VfQ9IcEYIyKmUVLc2o150XeJ8QNIaak8kTh42KsOhFfUviX4R+FvEcj3H2d7C7fky2pCgn1K9DXB3P7O0vmH7L4jTy/+mtsc/o1ZezZ6CxsH5HkC6oT/rEBPqtTJqMLkABtx6ADNe06X+z1psMivqmtXFyB1jgjEYP4kk16NoXgbwz4cVf7N0m3SUf8tnXfIf8AgRyaj6unubLOKlNWTufPuh+BPE3iDa1ppM0cLf8ALa5HlJ+vJ/AV6l4X+DNjp8qXWu3C30q8iBARED792/SvUsik3Crjh4R1Oavm2JqrlvZeQRxpFGscaKiKMKqjAA9BTqTIozW55gtFJkUZFAC0UmRRmgBawNfuv3iQKeFG4/Wt5mCqSegGTXEX1wbi5klP8TE0AVpZaoTTkVLM+Aaz5WzQAj3B9av2dk8+kXt/ICI4gFT3YkZ/IVnWlpLqF7FawjLyNj6D1rvtatItP8Iy2sIwiKo+pyOaAPNX+9UsI4qNh81TQigC3GM12nhCLba3EmOWcL+Q/wDr1xsQrvPC6bdIz/ekJ/lQBtUUUUAFFFFABRRRQAUUUUAFFFFABRRRQAUUUUAFFFFABRRRQAUUUUAFFFFABRRRQAUUUlAC0maQ0ZoAXNG6mFqjL80ATbqTePWqzSEVE1wR60AXd4ppmAPWs5rs+hqtJdtnvQBrm4Ud6ja8QdxWDLdyHoDiqr3Mv92gdzpWv0HcU06inrXKPdT9lqFru5H8NAjrzqK5xmmnUF9a477bdf3f0o+23X939KAudgNQGOtJ/aAz1rkxd3Pp+lPW5uD1H6UDudat+p704Xy+tcss0/pUqyzH1oC50n2wDqaX7YvrXPh5COSakVm9aBG8t0CetPFwPWsNWcdzUodwM54oAvald+XYSYPLfKK5OU1rXTNMME5A6Vl3MTKOlAGbO1UpDVmbgnNFpYyXd5DGUcRuwDPtOAO/NAHU+DtLFvbNfyr+8m4jz2X/AOvWh4pb/in7j3K/zq9HtjjVEACKAAB6Vz/ia/WWH7Ehzg5c+/pQBwrD5qmhBzT2tznipIbdt3SgCeMV3/h5duiw+5Y/rXEx2zAZJArobLXVs9Ojt0gZ5EBGScL1oA6qiuUXVryV9zzbf9lRgCtS21RsYlYH3oA16KjimSZA6HIqTNABRRmigAooooAKKKKACiiigAooooAKKKKACiiigAooooAKKKKACiiigAooooATFGKWigBuBSbR6U+jFAEZRT2ppiU9qmxSYoArmBP7ophtI2/hFWsUYoAptYRH+AVEdOh6bK0MUYoAzTpsIH3AaYdNh/55itTFIVoAyTpsWfuDFMNhHnhR+VbBUYqPyxQBlfYVB+4KDZKP4RWmVxUbLzQBni1GegpxtgBjAq260zPrQBXa3UdRSGJAOBUztUDSAUAKFUdqqahOIEj7KzYJqR58VBNcxujJKFKHqDQAsTLJjkYqy0UDJhsA1zk0wtGLW86vH/cZuR9D3qNddR+C2D6GgDqYLfToW3+UjP8A3mGattfWwGMDH0rjhqqn+Kg6iD/FQB1D30Iz5WVNcdeSNHcOkjZbOc+vvVj+0F/vVkazHdXk0ctptOFw2TigCcSr61YikUd6537LrC/8sQfowp4XWE/5dGP0IoA6cTDHWniUetcv5urr1spKUXWqjrYzflQB1azgd6nF1x1rkFvdT/58J/8Avmpo59WlIUWUqg9yKAPRfD9z5izpnhSDW1vFcfosktnbbAj72OWZu5rciumI+brQBrA5ozVKOY1L5tAFnNGagV6eGoAlzRTAc0oNADqKSigBaKKKACiiigAooooAKKKKACiiigAooooAKKKKACiiigAooooAKKKKACiiigAxSYpaKAExSYp1FADcUhWn0UARbKQxipqKAIPKB7VG1vVvFJigCg1tmmGyz2rSwKMCgDGl04kcCqM2jNLkMua6faKTYKAOFufCSzZ4YH2NZU/gOcnMU7KfcV6dsHpRsHpQB5SfBGuIf3dwjD3pv/CI+Ih0MR/4Ea9Y2D0o2CgDylPCGvEje8YHsTWxaeHL2BArDPriu+2D0pdo9KAOOXRZx1Wpl0mUcbK6vYPSjYPSgDmV0qQdVqVdLbGcCuh2CjYPSgDETTh3Wpl05McitbaPSjaKAM1bFfSpRaD0q7gUuKAKq2+O1O8qrFFAEQjpQmKkooAZtpcU6igBMUYpaKACiiigAooooAKKKKACiiigAooooAKKKKACiiigAooooAKKKKACiiigAooooAKKKKACiiigAooooAKKKKACiiigAooooAKKKKACiiigAooooAKKKKACiiigAooooAKKKKACiiigAooooAKKKKACiiigAooooAKKKKACiiigAooooAKKKKACiiigAooooAKKKKACiiigAooooAKKKKACiiigAooooAKKKKACiiigAooooAKKKKACiiigAooooAKKKKACiiigAooooAKarq5baQdpwfY06kCgZwAMnJxQAiOsiK6HKsMg06mJEkcaxoMKowBmnYFACO6xqzOwCqMknsKdmkwO/IxjFLgUANWRX3bWB2nBx2NLketRR2yRyM6s+WJJBbjJ9qkWMLnqcnPJoAdTPOj8ky7hsAJJ9hT6Y0KPG0ZX5GBBA44NAD+ozRRjFJgUAG4EZyMetLSbRgjnmkCAMzbmO7sTwPpQAB1Z2QMCy4yPSnVAtpGrl/mLkAbmOSMDGR7809YVVgy5Hrz973PqaABpo1LBnAK4z7Z4FPDAkgHpwaYYUMpkI+bAFPACjAoAXOaKMAUUAFFFFABRRRQAUUUUAFFFFABRRRQAUUUUAFFFFABRRRQAUUUUAFFFFABRRRQAUUUUAFFFFABRRRQAUUUUAFFFFABRRRQAUUUUAFFFFABRRRQAUUUUAFF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data:image/jpeg;base64,/9j/4AAQSkZJRgABAQAAAQABAAD/2wBDAAgGBgcGBQgHBwcJCQgKDBQNDAsLDBkSEw8UHRofHh0aHBwgJC4nICIsIxwcKDcpLDAxNDQ0Hyc5PTgyPC4zNDL/2wBDAQkJCQwLDBgNDRgyIRwhMjIyMjIyMjIyMjIyMjIyMjIyMjIyMjIyMjIyMjIyMjIyMjIyMjIyMjIyMjIyMjIyMjL/wAARCAHCAc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pjt8yoDgtnn0FAD6KjzHAmOg6+pNEU8U3+rkVsdQDyKAsSUUUwyxgEl1AB2nnofSgB9FR+fF5jJ5i7lGWGeQKPPhLqvmpucZUbhkj2oAkoqOO4hlTckilc4znvUlABRRRQAUUUUAFFFFABRRRQAUUUUAFFFFABRRRQAUUUUAFFFFABRRRQAUUUUAFFFFABRRRQAUUUUAFFFFABRRRQAUUUUAFFFFABRRRQAUUUUAFFFFABRRRQAUUUUAFBOBk0UhAZSD0PFADTNGIjKZF8sDJbPGKpW2oQ3d8QgkCqmFZ4yobnnBPXpXNX2mano87G0Bn0/eJBCW9CDg/lWRf+KdQura5tWSVWklDKWXYYlH8Ix1+tArnpCIDIZepIwPYVja9qUWlz28sdktxdMeoHKrnHX6kCo/C89rPZCWzSeKPJVo5nLcj+IZqLxXpN3qv2RrOFJfLJ35fHHHH0qZbaGtHlc1zbEOoeK54Zi1pHbSQIiyMHk+cg+341bn1pFuLeJbLdHOqyyn+6SM/jgc1Q1TRRNaIvl2gvWRUEakKUI9888U240t49SsfntyLeJEkLy4LEe1ReR0qNJpG6j2TXU7iIFmGyQ56+2KspaWrzQzLCu6EFY2H8I71nRWc0k0twHj2vJu3KwIxWqjRwrs3qB9a0RyySWw1rK2ZFUxKFRt4A4wfWq1/qE9qu9EiEY/idv0q4s0MwZUlRsDnawOKoakryQrHbSReb/CC+D+FMgm0vUjqCvuEQK9kfdWhWRodjd2nnvdHmQ/Ku7OBWvQDCiiigAooooAKKKa7pGheRlVQMlmOAKAHUVxus/E7w5pDNElw17MOq24yB/wLpXH6r8aJ3TbpOnLEe73B3foKwliKcd2enQyfG1rOMLJ99D2KivnW4+Jviu5Lf8AEy8oHtFGox+mazm8aeJWJJ1u9z7SkVi8dDomelHhjEte9OK+/wDyPpuivmePxx4njYMutXeR/efP861bb4qeKrdgXu4ZwO0sK8/limsbDqmKfDOKXwyT+/8AyPoOivGLL406gmBfaXbyjPJicocfQ5rprD4v+H7pgtzFdWhPd0DD9K1jiaUupwVckx1LeF/TU9BorP03XNL1iPfp99BcDrhH5H1HWtCtk09UeZOEoPlkrMKKKKZIUUUUAFFFFABRRRQAUUUUAFFFFABRRRQAUUUUAFFFFABRRRQAUUUUAFFFFABRRRQAUUUUAFFFFAAQCMEZFULrR7K7H7yFc+oFX6KAMSHwzaW4kWJ5I0l++qnGa0rKyhsIPJh3bc5+Zs1ZooAjaCFzlokJ9SKjFjah94gj34A3Y54qxRQO7Ilt4kXCrgdeDTjCjbsjIbhhnrT6KBEItYFGFiVeMfKMcUptoWYM6B2BBBbnGOlS0UAFFFFABRRRQAUdKhurqCytpLm5lWKGMZZ2OABXivjX4nXOqGXT9HZoLM/K0o4eQf0FZVa0aSuzvwGXVsbPlprTq+iO38T/ABP0nQ2e2tP9OvF4KocIp92/wrx/xD4z1rxJIftl0ywZ+WCP5UH4d/xrBwSCxP4mm15dXETqb7H3OCynDYTWKvLu/wCtBaKKKwPUCkoooAKM0UUAFLSUUASwXM9rMs1vM8UinIdGKkfiK7zQfi1rWm7ItRVdQgHGX+WQD69/xrz6irhUlB3izmxGEoYmPLWimfSvhzxxoviVQlrceVc97eb5X/D1/Cukr5JjkeKRZI3ZHU5DKcEGvSfCPxXu7B47PXC1za9Bcf8ALRPr/eH6130sYnpM+Vx/DkoJzwzuu3X5dz22ioLO9ttQtY7q0mSaCQZV0OQanru3Pl2mnZhRRRQIKKKKACiiigAooooAKKKKACiiigAooooAKKKKACiiigAooooAKKKKACiiigAooooAKKKKACiiigAooooAKKKKACiiigAooooAKZNNHbwvNM6pGg3MzHAApzMFUsxAAGST2rw/4keOm1adtK06QiyQ/OwP+tP+FZVqqpRuzvy7L6mNq8kdEt32KPxA8dS+I7w2dm7JpsTcY4Mp9T7VxGABlvwFIOOT0oZixya8ac3N8zP0XD4enh6apU1ZICxbrTaWipNxKKKKACiiigBaSlpKACiiigAoopaAEoopaAOj8J+MtQ8KXoaFjLaOf3tux4b3Hoa+g9D1yy8QaZHfWMm6Nxyp6oe4NfLFdD4R8V3fhbVluIiz2z8TQ54cf411YfEOm7S2PCzfJ44uLqU1aa/H+u59MUVS0rVbTWdOivrKUSQyDqD0PcH3q7Xqp3V0fByi4txkrNBRRRTJCiiigAooooAKKKKACiiigAooooAKKKKACiiigAooooAKKKKACiiigAooooAKKKKACiiigAooooAKKKKACiiigAoorhPiN4vOi2I02ykxf3C/MwPMSev1PaoqTUI8zOnCYWpiqyo093/VzF+I/jtVjm0fTZMgfLcSqep/uD+v5V44zF2LMcknJNT3Upd9ucgdfc1XrxqlSVSXMz9HwmCpYOkqVP5vu+4ucikooqDqCiiikMKKKKBBRUcs0cK7nYCs6bWQpxEmfc1pGnKWyOeti6NH45GtSVgNrFwTxtH4ULrNwOoU1p9Wmcf9sYa/X7jforJi1pScSR49xWnBKlym6Jg3qB1FZypTjujrpY2hV0jIfS0lFZnUFLSUUAPKYUMOabUq4CDPekwpOQKCbnefDjxW2g3gtbhl+wTsBIT/AAMehr3dHV0V0YMrDII6EV8nq7LwDgZzXtvwv8VDUdPGj3Umbm3TMbE/eT0/CvQwlb7DPk8/y66+tU16/wCZ6JRRRXoHyQUUUUAFFFFABRRRQAUUUUAFFFFABRRRQAUUUUAFFFFABRRRQAUUUUAFFFFABRRRQAUUUUAFFFFABRRRQAUUUUAUNZ1WDRNJuNQuT8kK5A7sewH1NfOOr6pcapf3GoXT7pZWLH29APYdK7/4ta6Zr630aF/khHmzAd2PQfgP515ZcP8AKB615WMq88+VbI++4dwKw+H9vL4p/l0+/f7iuTk5NFFFcp7gUUUooATFLj1oBANKTQICcVRvb5bcFV5kP6VrWGj6rrc/2XSbOS5nP90fKvuT0FdLYfAXxHenzNR1Cys89QCZW/TA/WumhQc/eex42aZnHDfu4v3vyPJ5p3lbc7EmoCa96T9na32/vPEcu7/ZtRj/ANCqpd/s6zgE2fiGNj6TWxX9QxrvVNo+UeLhJ3bPD6UV6FrHwW8Y6UrSRWkV/Gve1kyf++Tg1wlzZ3NlO0F1BLBMvDJKhVh+BpNNGkZxl8LIakid4pA8bMrDoQcGmhamSPJqTWNzbs9UE4Ed5gP2mA/9CH9avMpRsH8COhrCii5rWtmYReW3Kj7vtXLVop6xPdwGPlFqFR3RLQOtFFch79yXPGaAc0wGnA0E2F3YPStXQ9cm0TVbW+iyfIfdszgHsfzFZBOTQODTTad0ROnGcXGS0Z9XWN5FqFhb3kJzFPGHX6EVYrzf4R6+99pU+lTvl7UhosnJ2Ht+B/nXpFe3TnzxUj80xuGeGrypPp+XQKKKKs5QooooAKKKKACiiigAooooAKKKKACiiigAooooAKKKKACiiigAooooAKKKKACiiigAooooAKKKKACoby6jsrKe6mOI4ULsfYDNTVxHxS1Y6d4Sa3Q4kvXEX/Aerfyx+NRUlyRcjowlB4ivCkurPF9Y1OXVtVur+U/PPIXx6DsPyrIlbLfSqWq6n9nBhhP70jk/3R/jWHFdTwnKSsPbPFeVChKa5mz77EZlTw8lSgrpfh5HS0VkRaww4mjDe68Gr0V9bTcLIAfRuKmVGcTWjmFCp1s/Ms0oPrSUVkdqaeqFJ5zSqrSSKiAs7HAA6k02u6+FegDV/FS3UqbrewHmnI4L/wAI/r+FXTg5yUUYYrERw9GVWXRHr3gnw8vhvw1bWjIounXzLhgOS57fh0roqKK9uMVFWR+ZVasqs3Unu9QooopmYVjeIPCui+J7U2+rWEU/GFkxh0+jDkVs0UDTad0fMvjv4TX/AIUL31gz3ulZ5fHzw/7w9PeuGih9q+0ZI0ljaORQ6MMMrDII9K+ffiT4EXw3qYv7CMjTLpuFHSJ/7v0PasJwtqj1cJied8k9zz2KLFWlwopOFFQyTYrFs9OKJlYeYV7HkU+s9Zv3qn3rQriqxtI+jwNRzpWfQUHFKT6U2isjtF5x1pQfzptKCB1oA7H4c6x/Z3jKyLPhbhjC+fRun64r6Ir5Kt5jb3UU65DRuHGPY5r6vtJ/tVlBcYx5savj0yM16OCldOJ8bxLQUakKq6q33f8ADk1FFFdx8wFFFFABRRRQAUUUUAFFFFABRRRQAUUUUAFFFFABRRRQAUUUUAFFFFABRRRQAUUUUAFFFFABRRRQAV4r8edX+yvpdoiv5mx3DEfKMkDr68V7VVe9sLPUbcwXtrDcwnqkqBh+RqJwU48rOjC4h4eqqkd1/wAMfEbMXYsxJJOSTSV9N678EfC2q7pLJZtMmPQwNuTP+6f6EV5jr3wP8T6Xuk08w6nCOf3R2Sf98n+hNZODR6MMVTn1seZUVav9NvtMnMF/Zz20o6pNGVP61V7VBve5NFdTw/ckYD0PIq9DrBHE0f4rWVRUyhGW6NqWIq0vglY6OK9t5vuyDPoeDX0b8LdF/snwdFO64nvWM7cc7eij8ufxry/4X/CZtY8nXNfiZLAENBbHgze7ei/zr6EREjjWNFCoowqgYAHpV0cOoS5jmzPNZ4il7B99R1FFFdR4QUUUUAFFFFABVDWtIttd0i4067XdFMuM91PYj3Bq/RQNNp3R8ja3ZT6Nq11p1yMS28hRvfHf8etY7uSa9S+OWki08TWmoxrhbyDD47uhx/IivLAMmuCekmj6vDS9rTjPuKn3ga2IY5JnWOJGd24CqMk/hXQ+CPhxf+KSt3MxtNMB5mI+aT2Qf16V7voXhjRvDkAj0+zRHxhpm+aRvq1T9XlU12RpLN6WDvFLml2/zPE9M+GvijU0DiwFtGejXLhP06/pW9H8FtXZQZNTslPoAx/pXtHmUnmVusHTW+p5lTiHGSfu2Xy/zPFLj4M65GmYL6xmP90ll/pXNar4G8R6OrPdaZKYl6yRfvF/MdK+kPMpfMpSwdN7aFUuIsXF+/Zr0t+R8mdDivpnwNdNeeCNJmdy7+QFJPtkf0rK8UeANH8RI80cS2d/1E8S4DH/AGh3+vWtfwZpc+i+F7bTrnHmwF1JHQ/MTkfnSw9CVKbvsXmuZ0cbho8qtJPb5G/RRRXYfOhRRRQAUUUUAFFFFABRRRQAUUUUAFFFFABRRRQAUUUUAFFFFABRRRQAUUUUAFFFFABRRRQAUUUUAFFFFABRRRQBUv8ATLDVbcwahZwXUR/gmjDD9a88134G+GNT3Sae0+mTHoIjvj/75P8AQ16dRSaT3LhUnD4WfMWvfBLxVpJaSySLU4B3gbD/APfJ/pmun+GnwecyprHii2KBDmGxk6kj+Jx6e1e7UVKpq9zaWLqOPKIqhVCqAFAwAO1LRRVnMFFFFABRRRQAUUUUAFFFFAHk3x2gD6FpU+OUuWXP1XP9K88+Hvg3/hKNYMlyrDTbUhpj03nsg+vf2r0j44MX0XSbZeXkuiQo6nC4/rXQeFNFi8OeHLWwQDzdvmTN/ekPX/D8K5ZR5qp7tKu6OAVt3f8AM34Vjt4UhhRY4o1CoijAUDoBUnmVV8yjzPeuo8Nu7uWvM96TfVbfR5lAiz5lHmVV8z3pfMoAteZUsU+1uTxVDzKcJaANkHIyKKqWU29ShPI6VboAKKKKACiiigAooooAKKKKACiiigAooooAKKKKACiiigAooooAKKKKACiiigAooooAKKKKACiiigAooooAKKKKACiiigAooooAKKKKACiiigAooooAKKKKACiioL28g0+ymu7lwkMKF3Y9gKBpNuyPOfGZTV/iXoWmnDR2UbXMg9+o/wDQR+ddOZvevM/Cery65451bVZMjzYjtHou4AD8ABXfebWNFqV59z0MwjKi40H9lL73qy95vvR5tUfNpfNrY84u+bSebVLzaXzaALnmUeZVPzaPNoAu+ZS+ZVLzaUS0AatnPtuEyevFblcis21gR2rq4m3xI/8AeUGgB9FFFABRRRQAUUUUAFFFFABRRRQAUUUUAFFFFABRRRQAUUUUAFFFFABRRRQAUUUUAFFFFABRRRQAUUUUAFFFFABRRRQAUUUUAFFFFABRRRQAUUUUAFFFVr/ULTS7N7q9nSGFBksxobtuOMXJ2W5NLLHDE0srqkaDLMxwAK8L+I/j3+3pTplg7LpsbZZhwZ2Hf/d/nVfx18Rp/ELNY2BaHT1PIzzJ7n/CuAJyck5NediMRze7DY+wynJ/Y2r1173Rdv8Ag/kdj8Pbnbr8yE4D25AH0INemebXi/hu/Gn6/aTk4Tdsc+zcf1r1zza2wbvCx5nENNxxSn0a/IuebR5tUvNpPN966zwS/wCbR5lUfO96XzaALvm0okql5tKJaALvmUvmVSEtOEtAF0SV29uu22iX0QD9K4SyU3N7DCP4nAP0rv8AoKACiiigAooooAKKKKACiiigAooooAKKKKACiiigAooooAKKKKACiiigAooooAKKKKACiiigAooooAKKKKACiiigAooooAKKKKACiiigAooooAKKRmVELuwVVGSScACvMPGHxVgs1ktNDIlk5Vro8qD/ALA7/XpUVKkaavI6sJg62KnyUl8+i9Tr/E/jLS/C1qWupQ9wRlIEPzN9fQV4F4p8Yal4qvPNupNkCn93Ap+VR/U1jXt9c6hdPc3UrySuclmOTVevNq15VNOh9pgMqpYNc28u/wDkFFFFYHqBXqHh7VhqWkxMzfvoxskGe47/AI15fWlouqvpN8JeTE/yyKO49fqK2w9X2ctdmeXm2C+t0LR+Jar/AC+Z6l5vvSGWqMVzHPEssThkYZBHenGSvWPgmmnZlzz8VsQaFfTxBx5S5GdrNzXLNMVIIPIORWtZa/IGGXIb0zQIu3Olahagu9uWUfxId1UPPHrXU2GuCUAOeakvtI07VMSMvly5zvjOM/X1oA5QTD1p3nD1rsrPTILaMKqRkD0WpJtOs5xtlt4z74wfzoAo+ErMyySXrj5V+RM9z3rrao2DQW8MdrGoRVGFFXqACiiigAooooAKKKKACiiigAooooAKKKKACiiigAooooAKKKKACiiigAooooAKKKKACiiigAooooAKKKKACiiigAooooAKKKKACiiigAqC9vbbTrSS7u5lhgjGWdjgCm39/baZZS3l3KsUEQyzMa8D8ZeMbrxVfFQzQ6dET5cWev8AtN6msK1ZUl5np5ZllTGz7RW7/rqXfG3xDuNeMlrZs9vpSnGBw8/19vavOpJDK249Ow9KfcTea/HCLwoqGvLlJzfNI+5o0KWHgqdJWSDNFFFI0CiiigBc0lFFAzW0jW5dMby2y9uTkp3HuK7C3v4buISwSB1P5j615zWt4d07VtU1WO20eN3uG64+6o9WPTFdVCvKPu7o8PNMqo106yfLLq+j9f8AM7JnzUTMa6PU/B99pMNuZpo5jIuHaMEAP3HPasqTTGQfM35V6R8W1ZhYao0TCOQn2aumtNXK4G6uOa2Ctw3IrSk5hWZDhiPmA9aBHcW+phsfNWjHciQda86tNROcZ5robDUNxAJoA37xpRbuYELy4+RQcZNdBbiRbeMTEGUKN5HTPesG3fdsb0INdFQAUUUUAFFFFABRRRQAUUUUAFFFFABRRRQAUUUUAFFFFABRRRQAUUUUAFFFFABRRRQAUUUUAFFFFABRRRQAUUUUAFFFFABRRRQAUjuqIzuQqqMknsKWvM/il4tawiXRLJ8TSrunYH7qnov41FSoqceZnVg8LPFVlSh1/BHK/EXxedd1D7DaufsNu3Y8O3rXAXMm1PLHVuT9Km5Zv1NZ7uXct6148pOcuZn6LRoww1FUaeyEopKKQXCg0UUAGaKKKADNFGMnAr0/wR8KZ9TEWo68rwWZwyW3R5R7/wB0frVwpym7RObFYulhoc9R/wDBOY8IeB9S8W3Q8lTBYqf3t044Hsvqa+gvD3hrTfDOnraafCF7ySNy8h9Sa0bW1gsraO2toUhhjG1EQYAFTV6dKjGn6nxePzKri3Z6R7f5mJ4jAlghh7lt36f/AF6wRpsZXlQa0tQuxNeO2flX5V+lVhMPWtjzTEvvDwly0PytWHPp11bZV0YD1AyK7tZRUu2GUYZQaAPObfT3eXf5ygAdMda6jSNPBVWJzWrNoNrNlo/kb1FS2do9kojk5A6NQBoQQBY8AVZ0+/3ytbTH94pwD6ilixtFZGqKba+jmTI3DqPUUAdRRVLTr5byEZP7wdfertABRRRQAUUUUAFFFFABRRRQAUUUUAFFFFABRRRQAUUUUAFFFFABRRRQAUUUUAFFFFABRRRQAUUUUAFFFFABRRRQAUUUUAV768i0+wnvJ2xFBGZGPsBXzHrOpy6vq91qE5y88hb6DsPwFeyfFzVzY+GI7GNsSXsm0/7i8n9cV4UTXnYyd5KPY+y4cwyhRlXe8tF6L/g/kNlfbGcd+Kq1LO2SBUNciPem7sM0ZoopkC0lGaKACnwwyXEyQwo0kjkKqKMkk9hTBknAGTXvPwz8AJotrHrGpxBtRlXMSMP9Qp/9mP6VpSpOpKyOLHY2GEp88t+i7kfgD4YxaQseqa3Gst/96OA8rD9fVv5V6bRRXqQgoKyPhsRiamIm51HdhUN1J5VpNIOqoT+lTVHPH5tvJH/fUr+YqzA4B7nJ60guPesu4maKVkbgqSDUP2zHegDeW596mS6x3rnlvR61ILwetAHSJqBXvU41fjBwR71y32wetH2v3oA6tNX6AAAegpb25S8s2H8afMK5QXeO9POpCNSN3XigDesLpoJVdT0rrredbiEOv4j0rz61nDAc10ek3hikCk/KetAHR0UgIIyOlLQAUUUUAFFFFABRRRQAUUUUAFFFFABRRRQAUUUUAFFFFABRRRQAUUUUAFFFFABRRRQAUUUUAFFFFABRRRQAUUUEgAk9BQB4L8WtUN74vNqrZjs4ljx/tH5j/MflXAk1o+IL5tR8Q6jeFs+bcOwPtnj9MVmE141R802z9KwdJUcPCn2SIZDlzTaCckmkqS2xaKSigQUUUUBc7v4VeG013xQLm4Tda2AErAjhn/hH8z+FfRFeffB7SxY+DPtbLiS9maTP+yPlH8j+deg16mHhywXmfDZviHWxUu0dP6+YUUUVueYFFFFAHm3inTDHrU2w7Vl/eDj16/rmsF9NmA4lz+Feg+LIAzWsuOfmX+Vc35ZJwAST2FAHMvZ3KfxfpURW4Q9a67+zSwzKdvsOtMbT4lHC0AcorXR7fnUyR3j9Av51vNZKDnFPjtgp6UAZlppd3O486RY0745NdCdGs5bNbYblXcGLfxEj3oiTbU4k2igC5Y6LZxqOM/U5rZjtbKABlQAj3rmjesh60n9pHoWoA66yulmkkjH8PIq5WD4c3TGec/d4UfzreoAKKKKACiiigAooooAKKKKACiiigAooooAKKKKACiiigAooooAKKKKACiiigAooooAKKKKACiiigAooooAKzfEF39g8OaldDrFbSMPqFNaVcp8SblrbwDqjIcF1WP8ABmAP6VM3aLZthoc9aEO7X5nzeTSHpmio5pUiTLuFz0ya8ax+kuSSuxlFMWVG+66n8afmmZqSewUUmaKAFo9hSVd0i1N7rVjajrNcIn5sBQlcUpcqbZ9ReGbEab4Y0yzAwYrZAR74yf1zWrSABQAOg4pa9lKysfm85OUnJ9QooopkhRRRQBg+JcNHbr3yx/lWJCyxx8Abj1NamtzebdlR0jG3/GueebyptrfdPQ0AXGcmmE5FQ+aCOtJ5gz1oAeVpAMGmNKB3qI3CjnNAF4YAqGWUKDzVR79QAF5Y9AKakMs53THav90daAHx29/qG77DavMFOCwIAB+prQsfCmqzyA3bR20ff5tzfpxWz4UColzGowMq1dHQBBaWsVlbJBCMIo/P3qeiigAooooAKKKKACiiigAooooAKKKKACiiigAooooAKKKKACiiigAooooAKKKKACiiigAooooAKKKKACiiigArzz4y3P2fwUilgqyXSBiT2AY/0Feh1BeWNpqEBgvbaG4hPVJkDr+RqZx5ouJvhq3sa0atr2dz41utXC5W3GT/AHz0rJkleZ90jFie5r611D4U+CtRyZNCgiY/xW7NH/6CcVy2ofs/eHLjJstQv7Q9gSsg/UA/rWMaHLselWzR13eo/wDI+cQxHQkVItzMnSRq9h1D9nnVY8nT9btJx2WaNoz+ma5e/wDg142sckaYl0o728yt+hIP6UOD6oUMTH7MjjU1KdepB+tTJqx/ij/KpL/wxr2mEi+0a+twOpeBgPzxiqVnp95qF0trZ2s1xcMcCONCzH8BWbpRfQ64Y6tHaRoLqcDdcrXX/DeJNU8e6THF84jm81uOgUZz+lbfhP4DajfbLnxHcfYYDz9miIaU/U9F/WvbfD3hLQ/C1t5OkWEUGRhpMZd/qx5NOOGV0yK2dT5HDR3VjaooorrPnwooooAKjuJRBbySnoqk1JVTU0L6ZcqvXYT+XNAHKSSGRixOSTk1RuoPMU1PE24CpduaAOdm+2Q8IA496rG4v8/6n8jXTPEp7VGYF9KAOe82+k48nH1NPSxu5T+8k2j0FbnlqO1NJAoAr29rHbLkDLep61I0vNRzTbRVPzstQB2PhV83E4/2B/OuorlfBylvtMnbCj+ddVQAUUUUAFFFFABRRRQAUUUUAFFFFABRRRQAUUUUAFFFFABRRRQAUUUUAFFFFABRRRQAUUUUAFFFFABRRRQAUUUUAFFFFABRRUNzdQWkRluJUjQDJLHFA0m9ETUV5dr3xn0+xneDSrNrxlODKzbUP071yT/GnxJ5rlILEIT8qtGTtHpnIrCWIpp2uenSyfF1FzctvU9+IyMGoY7S2hlaWK3iSRvvOqAE/U14nZ/HDVY1AvNLtZueWjYocfTmvQ/C/wAR9D8TMsCSG1vT/wAsJyBu/wB09DVRrwk7JmVfLMVQjzSjp5anX0UUVqcAUUUUAFFFFABSMoZSpGQRg0tFAHDPAba6lgP8DEfh2p2eKua0oXVpCP4lU/pVKgBpNRs1OY1GxoAY7VWlkwDUshrNvrgQQs569APU0AV7q6+bbnmmQsWNUYg0rb2OSa0rePkUAeg+EYfL0hpD1kkJ/AcVv1n6JF5OjWq46pu/PmtCgAooooAKKKKACiiigAooooAKKKKACiiigAooooAKKKKACiiigAooooAKKKKACiiigAooooAKKKKACiiigAooooAKiuLmG1iMkzhFHr3pt5eQ2Fq9xO4WNByScfhXmPirxxB56pFKDhTnac4PoPwNZ1KigtTswmDqYmVorQ6258TPNIY4MWsIBZpphyF9R2rxbx143m8Q3htLSWRdOi+UE/emI/ib+gqlrfii6vbU2sbskLcEZ6j0rmK4KldzVkfU4PLIYeXPJa9AopKKxPTFpUdkcOjFWU5BBwQabRQI9z+GHxDfVSmh6vLm8Uf6POx/1oH8J/2v516nXx9bXMtncxXEDlJYmDowPIIr6o8K62niHw1ZamuN0sf7wDs44YfnXfhqrkuVnyec4GNGSq01ZP8AM2aKKK6jxAooooAKKKKAOX10f8TP/tmP61nE8Vo66f8AiZn/AHB/Wsw0ANY8VEx4qRqhc8UAQyGsHUpPNuRGOicn61tTOFUk9BzXOqTLKznqxzQBYgjxitGBeRVSEdK0bRN80a+rAUAemWqeXaQp/dRR+lS0gGABS0AFFFFABRRRQAUUUUAFFFFABRRRQAUUUUAFFFFABRRRQAUUUUAFFFFABRRRQAUUUUAFFFFABRRRQAUUUUAFFFFAHkXxh8RvHc2uiwNjavnTEep4UfzP415G8xY5Jya6P4k3LzeP9W3nOyRUHsAorkSxNeVWvKo2z77LlGhhYRj2v9+o6RtzCmUc0lZ2sdXNfUWkoooAKKKKBBXufwPvml0DUbJmz5FwHUegYf4rXhle0/Aq3IstYuT91pI4x+AJP8xW+H/iI8vOEnhJX8vzPXaKKK9I+MCiiigAooooA5bXP+Qo3+6tZhrR1w/8TV/91f5VnGgCM1A5qZqryHigDO1OTZbMM8txWZCvSrOpvulRPQZqKEdKALcQrV0tN+oWy+si/wA6zIxxW1oK7tXtf9/NAHoVFFFABRRRQAUUUUAFFFFABRRRQAUUUUAFFFFABRRRQAUUUUAFFFFABRRRQAUUUUAFFFFABRRRQAUUUUAFFFFABRRRQB83/FWway8f3rkHbcqkyn6qAf1Bri8AV7z8YvDL6nokesWse64sQfMAHLRHr+R5/Ovn9pRXDUhaTPq8FilPDx7rT7if73A602qpuCrAg8irymO5h86EjcP9ZH3X3HtWE4dT0aGIT91kdFFFZnWFJRRQIOtfTfw40JtA8F2cMqbbifM8oPUFug/AYry74X+AZdZv4tZ1GErpsDbo1cf69x0/4CP1r32u7DU2veZ8znWMjNqhB7b/AOQUUUV1nz4UUUUAFFFQ3M621u0rdug9TQBy+tNnVZfYAfpWeTVq6fzZGkY5ZjkmqTsBQA1zVaQ1I8gqtJINpoAx7k77hm96kiXpTJPvGpYTxQBajWt7w4mdZg9sn9DWEhrpfCURk1GSXHEcf6n/ACaAOzooooAKKKKACiiigAooooAKKKKACiiigAooooAKKKKACiiigAooooAKKKKACiiigAooooAKKKKACiiigAooooAKKKKAEdFkRkdQysMEEZBFfPPxL+F91ok8uraJA8+muS0kSDLQfh3X+VfQ9IcEYIyKmUVLc2o150XeJ8QNIaak8kTh42KsOhFfUviX4R+FvEcj3H2d7C7fky2pCgn1K9DXB3P7O0vmH7L4jTy/+mtsc/o1ZezZ6CxsH5HkC6oT/rEBPqtTJqMLkABtx6ADNe06X+z1psMivqmtXFyB1jgjEYP4kk16NoXgbwz4cVf7N0m3SUf8tnXfIf8AgRyaj6unubLOKlNWTufPuh+BPE3iDa1ppM0cLf8ALa5HlJ+vJ/AV6l4X+DNjp8qXWu3C30q8iBARED792/SvUsik3Crjh4R1Oavm2JqrlvZeQRxpFGscaKiKMKqjAA9BTqTIozW55gtFJkUZFAC0UmRRmgBawNfuv3iQKeFG4/Wt5mCqSegGTXEX1wbi5klP8TE0AVpZaoTTkVLM+Aaz5WzQAj3B9av2dk8+kXt/ICI4gFT3YkZ/IVnWlpLqF7FawjLyNj6D1rvtatItP8Iy2sIwiKo+pyOaAPNX+9UsI4qNh81TQigC3GM12nhCLba3EmOWcL+Q/wDr1xsQrvPC6bdIz/ekJ/lQBtUUUUAFFFFABRRRQAUUUUAFFFFABRRRQAUUUUAFFFFABRRRQAUUUUAFFFFABRRRQAUUUlAC0maQ0ZoAXNG6mFqjL80ATbqTePWqzSEVE1wR60AXd4ppmAPWs5rs+hqtJdtnvQBrm4Ud6ja8QdxWDLdyHoDiqr3Mv92gdzpWv0HcU06inrXKPdT9lqFru5H8NAjrzqK5xmmnUF9a477bdf3f0o+23X939KAudgNQGOtJ/aAz1rkxd3Pp+lPW5uD1H6UDudat+p704Xy+tcss0/pUqyzH1oC50n2wDqaX7YvrXPh5COSakVm9aBG8t0CetPFwPWsNWcdzUodwM54oAvald+XYSYPLfKK5OU1rXTNMME5A6Vl3MTKOlAGbO1UpDVmbgnNFpYyXd5DGUcRuwDPtOAO/NAHU+DtLFvbNfyr+8m4jz2X/AOvWh4pb/in7j3K/zq9HtjjVEACKAAB6Vz/ia/WWH7Ehzg5c+/pQBwrD5qmhBzT2tznipIbdt3SgCeMV3/h5duiw+5Y/rXEx2zAZJArobLXVs9Ojt0gZ5EBGScL1oA6qiuUXVryV9zzbf9lRgCtS21RsYlYH3oA16KjimSZA6HIqTNABRRmigAooooAKKKKACiiigAooooAKKKKACiiigAooooAKKKKACiiigAooooATFGKWigBuBSbR6U+jFAEZRT2ppiU9qmxSYoArmBP7ophtI2/hFWsUYoAptYRH+AVEdOh6bK0MUYoAzTpsIH3AaYdNh/55itTFIVoAyTpsWfuDFMNhHnhR+VbBUYqPyxQBlfYVB+4KDZKP4RWmVxUbLzQBni1GegpxtgBjAq260zPrQBXa3UdRSGJAOBUztUDSAUAKFUdqqahOIEj7KzYJqR58VBNcxujJKFKHqDQAsTLJjkYqy0UDJhsA1zk0wtGLW86vH/cZuR9D3qNddR+C2D6GgDqYLfToW3+UjP8A3mGattfWwGMDH0rjhqqn+Kg6iD/FQB1D30Iz5WVNcdeSNHcOkjZbOc+vvVj+0F/vVkazHdXk0ctptOFw2TigCcSr61YikUd6537LrC/8sQfowp4XWE/5dGP0IoA6cTDHWniUetcv5urr1spKUXWqjrYzflQB1azgd6nF1x1rkFvdT/58J/8Avmpo59WlIUWUqg9yKAPRfD9z5izpnhSDW1vFcfosktnbbAj72OWZu5rciumI+brQBrA5ozVKOY1L5tAFnNGagV6eGoAlzRTAc0oNADqKSigBaKKKACiiigAooooAKKKKACiiigAooooAKKKKACiiigAooooAKKKKACiiigAxSYpaKAExSYp1FADcUhWn0UARbKQxipqKAIPKB7VG1vVvFJigCg1tmmGyz2rSwKMCgDGl04kcCqM2jNLkMua6faKTYKAOFufCSzZ4YH2NZU/gOcnMU7KfcV6dsHpRsHpQB5SfBGuIf3dwjD3pv/CI+Ih0MR/4Ea9Y2D0o2CgDylPCGvEje8YHsTWxaeHL2BArDPriu+2D0pdo9KAOOXRZx1Wpl0mUcbK6vYPSjYPSgDmV0qQdVqVdLbGcCuh2CjYPSgDETTh3Wpl05McitbaPSjaKAM1bFfSpRaD0q7gUuKAKq2+O1O8qrFFAEQjpQmKkooAZtpcU6igBMUYpaKACiiigAooooAKKKKACiiigAooooAKKKKACiiigAooooAKKKKACiiigAooooAKKKKACiiigAooooAKKKKACiiigAooooAKKKKACiiigAooooAKKKKACiiigAooooAKKKKACiiigAooooAKKKKACiiigAooooAKKKKACiiigAooooAKKKKACiiigAooooAKKKKACiiigAooooAKKKKACiiigAooooAKKKKACiiigAooooAKKKKACiiigAooooAKKKKACiiigAooooAKarq5baQdpwfY06kCgZwAMnJxQAiOsiK6HKsMg06mJEkcaxoMKowBmnYFACO6xqzOwCqMknsKdmkwO/IxjFLgUANWRX3bWB2nBx2NLketRR2yRyM6s+WJJBbjJ9qkWMLnqcnPJoAdTPOj8ky7hsAJJ9hT6Y0KPG0ZX5GBBA44NAD+ozRRjFJgUAG4EZyMetLSbRgjnmkCAMzbmO7sTwPpQAB1Z2QMCy4yPSnVAtpGrl/mLkAbmOSMDGR7809YVVgy5Hrz973PqaABpo1LBnAK4z7Z4FPDAkgHpwaYYUMpkI+bAFPACjAoAXOaKMAUUAFFFFABRRRQAUUUUAFFFFABRRRQAUUUUAFFFFABRRRQAUUUUAFFFFABRRRQAUUUUAFFFFABRRRQAUUUUAFFFFABRRRQAUUUUAFFFFABRRRQAUUUUAFFFFABRRRQAUUUUAFFFFABRRRQAUUUUAFFFFABRRRQAUUUU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5025" y="3274366"/>
            <a:ext cx="1338263"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1922" y="2273047"/>
            <a:ext cx="8763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4811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2132856"/>
            <a:ext cx="8352928" cy="1152128"/>
          </a:xfrm>
        </p:spPr>
        <p:txBody>
          <a:bodyPr>
            <a:normAutofit/>
          </a:bodyPr>
          <a:lstStyle/>
          <a:p>
            <a:pPr algn="ctr">
              <a:lnSpc>
                <a:spcPct val="150000"/>
              </a:lnSpc>
              <a:spcAft>
                <a:spcPts val="1000"/>
              </a:spcAft>
              <a:buNone/>
            </a:pPr>
            <a:r>
              <a:rPr lang="en-US" altLang="zh-CN" sz="4000" dirty="0">
                <a:solidFill>
                  <a:srgbClr val="00B0F0"/>
                </a:solidFill>
                <a:latin typeface="Times New Roman" panose="02020603050405020304" pitchFamily="18" charset="0"/>
                <a:ea typeface="黑体" pitchFamily="49" charset="-122"/>
                <a:cs typeface="Times New Roman" panose="02020603050405020304" pitchFamily="18" charset="0"/>
              </a:rPr>
              <a:t>AI</a:t>
            </a:r>
            <a:r>
              <a:rPr lang="zh-CN" altLang="en-US" sz="4000" dirty="0">
                <a:solidFill>
                  <a:srgbClr val="00B0F0"/>
                </a:solidFill>
                <a:latin typeface="黑体" pitchFamily="49" charset="-122"/>
                <a:ea typeface="黑体" pitchFamily="49" charset="-122"/>
              </a:rPr>
              <a:t>的主要技术</a:t>
            </a:r>
            <a:endParaRPr lang="en-US" altLang="zh-CN" sz="4000" dirty="0">
              <a:solidFill>
                <a:srgbClr val="00B0F0"/>
              </a:solidFill>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
        <p:nvSpPr>
          <p:cNvPr id="3" name="内容占位符 2"/>
          <p:cNvSpPr txBox="1">
            <a:spLocks/>
          </p:cNvSpPr>
          <p:nvPr/>
        </p:nvSpPr>
        <p:spPr>
          <a:xfrm>
            <a:off x="395536" y="3284984"/>
            <a:ext cx="8352928"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1000"/>
              </a:spcAft>
              <a:buFont typeface="Arial" pitchFamily="34" charset="0"/>
              <a:buNone/>
            </a:pPr>
            <a:r>
              <a:rPr lang="zh-CN" altLang="en-US" sz="4000" dirty="0">
                <a:latin typeface="黑体" pitchFamily="49" charset="-122"/>
                <a:ea typeface="黑体" pitchFamily="49" charset="-122"/>
              </a:rPr>
              <a:t>乱花迷人眼</a:t>
            </a:r>
            <a:endParaRPr lang="en-US" altLang="zh-CN" sz="4000" dirty="0">
              <a:latin typeface="黑体" pitchFamily="49" charset="-122"/>
              <a:ea typeface="黑体" pitchFamily="49" charset="-122"/>
            </a:endParaRPr>
          </a:p>
          <a:p>
            <a:pPr algn="ctr">
              <a:buFont typeface="Arial" pitchFamily="34" charset="0"/>
              <a:buNone/>
            </a:pPr>
            <a:endParaRPr lang="en-US" altLang="zh-CN" sz="4000" b="1" dirty="0">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23455851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a:ea typeface="黑体" pitchFamily="49" charset="-122"/>
                <a:cs typeface="Times New Roman"/>
              </a:rPr>
              <a:t>NSFC</a:t>
            </a:r>
            <a:r>
              <a:rPr lang="zh-CN" altLang="en-US" dirty="0">
                <a:latin typeface="黑体" pitchFamily="49" charset="-122"/>
                <a:ea typeface="黑体" pitchFamily="49" charset="-122"/>
              </a:rPr>
              <a:t>人工智能代码体系</a:t>
            </a:r>
          </a:p>
        </p:txBody>
      </p:sp>
      <p:sp>
        <p:nvSpPr>
          <p:cNvPr id="5" name="Content Placeholder 2"/>
          <p:cNvSpPr>
            <a:spLocks noGrp="1"/>
          </p:cNvSpPr>
          <p:nvPr>
            <p:ph idx="1"/>
          </p:nvPr>
        </p:nvSpPr>
        <p:spPr>
          <a:xfrm>
            <a:off x="179512" y="1412774"/>
            <a:ext cx="3168352" cy="5184577"/>
          </a:xfrm>
        </p:spPr>
        <p:txBody>
          <a:bodyPr>
            <a:normAutofit/>
          </a:bodyPr>
          <a:lstStyle/>
          <a:p>
            <a:pPr>
              <a:lnSpc>
                <a:spcPct val="150000"/>
              </a:lnSpc>
              <a:buFont typeface="Wingdings" panose="05000000000000000000" pitchFamily="2" charset="2"/>
              <a:buChar char="ü"/>
            </a:pPr>
            <a:r>
              <a:rPr lang="en-US" altLang="zh-CN" sz="2000" dirty="0">
                <a:latin typeface="Times New Roman" pitchFamily="18" charset="0"/>
                <a:ea typeface="仿宋" pitchFamily="49" charset="-122"/>
                <a:cs typeface="Times New Roman" pitchFamily="18" charset="0"/>
              </a:rPr>
              <a:t>F0601 </a:t>
            </a:r>
            <a:r>
              <a:rPr lang="zh-CN" altLang="en-US" sz="2000" dirty="0">
                <a:latin typeface="黑体" panose="02010609060101010101" pitchFamily="49" charset="-122"/>
                <a:ea typeface="黑体" panose="02010609060101010101" pitchFamily="49" charset="-122"/>
                <a:cs typeface="Times New Roman" pitchFamily="18" charset="0"/>
              </a:rPr>
              <a:t>人工智能基础</a:t>
            </a:r>
            <a:endParaRPr lang="en-US" altLang="zh-CN" sz="2000" dirty="0">
              <a:latin typeface="黑体" panose="02010609060101010101" pitchFamily="49" charset="-122"/>
              <a:ea typeface="黑体" panose="02010609060101010101" pitchFamily="49" charset="-122"/>
              <a:cs typeface="Times New Roman" pitchFamily="18" charset="0"/>
            </a:endParaRPr>
          </a:p>
          <a:p>
            <a:pPr>
              <a:lnSpc>
                <a:spcPct val="150000"/>
              </a:lnSpc>
              <a:buFont typeface="Wingdings" panose="05000000000000000000" pitchFamily="2" charset="2"/>
              <a:buChar char="ü"/>
            </a:pPr>
            <a:r>
              <a:rPr lang="en-US" altLang="zh-CN" sz="2000" dirty="0">
                <a:latin typeface="Times New Roman" pitchFamily="18" charset="0"/>
                <a:ea typeface="仿宋" pitchFamily="49" charset="-122"/>
                <a:cs typeface="Times New Roman" pitchFamily="18" charset="0"/>
              </a:rPr>
              <a:t>F0602 </a:t>
            </a:r>
            <a:r>
              <a:rPr lang="zh-CN" altLang="en-US" sz="2000" dirty="0">
                <a:latin typeface="黑体" panose="02010609060101010101" pitchFamily="49" charset="-122"/>
                <a:ea typeface="黑体" panose="02010609060101010101" pitchFamily="49" charset="-122"/>
                <a:cs typeface="Times New Roman" pitchFamily="18" charset="0"/>
              </a:rPr>
              <a:t>机器学习</a:t>
            </a:r>
            <a:endParaRPr lang="en-US" altLang="zh-CN" sz="2000" dirty="0">
              <a:latin typeface="黑体" panose="02010609060101010101" pitchFamily="49" charset="-122"/>
              <a:ea typeface="黑体" panose="02010609060101010101" pitchFamily="49" charset="-122"/>
              <a:cs typeface="Times New Roman" pitchFamily="18" charset="0"/>
            </a:endParaRPr>
          </a:p>
          <a:p>
            <a:pPr>
              <a:lnSpc>
                <a:spcPct val="150000"/>
              </a:lnSpc>
              <a:buFont typeface="Wingdings" panose="05000000000000000000" pitchFamily="2" charset="2"/>
              <a:buChar char="ü"/>
            </a:pPr>
            <a:r>
              <a:rPr lang="en-US" altLang="zh-CN" sz="2000" dirty="0">
                <a:latin typeface="Times New Roman" pitchFamily="18" charset="0"/>
                <a:ea typeface="仿宋" pitchFamily="49" charset="-122"/>
                <a:cs typeface="Times New Roman" pitchFamily="18" charset="0"/>
              </a:rPr>
              <a:t>F0603 </a:t>
            </a:r>
            <a:r>
              <a:rPr lang="zh-CN" altLang="en-US" sz="2000" dirty="0">
                <a:latin typeface="黑体" panose="02010609060101010101" pitchFamily="49" charset="-122"/>
                <a:ea typeface="黑体" panose="02010609060101010101" pitchFamily="49" charset="-122"/>
                <a:cs typeface="Times New Roman" pitchFamily="18" charset="0"/>
              </a:rPr>
              <a:t>机器感知与模式识别</a:t>
            </a:r>
            <a:endParaRPr lang="en-US" altLang="zh-CN" sz="2000" dirty="0">
              <a:latin typeface="黑体" panose="02010609060101010101" pitchFamily="49" charset="-122"/>
              <a:ea typeface="黑体" panose="02010609060101010101" pitchFamily="49" charset="-122"/>
              <a:cs typeface="Times New Roman" pitchFamily="18" charset="0"/>
            </a:endParaRPr>
          </a:p>
          <a:p>
            <a:pPr>
              <a:lnSpc>
                <a:spcPct val="150000"/>
              </a:lnSpc>
              <a:buFont typeface="Wingdings" panose="05000000000000000000" pitchFamily="2" charset="2"/>
              <a:buChar char="ü"/>
            </a:pPr>
            <a:r>
              <a:rPr lang="en-US" altLang="zh-CN" sz="2000" dirty="0">
                <a:latin typeface="Times New Roman" pitchFamily="18" charset="0"/>
                <a:ea typeface="仿宋" pitchFamily="49" charset="-122"/>
                <a:cs typeface="Times New Roman" pitchFamily="18" charset="0"/>
              </a:rPr>
              <a:t>F0604 </a:t>
            </a:r>
            <a:r>
              <a:rPr lang="zh-CN" altLang="en-US" sz="2000" dirty="0">
                <a:latin typeface="黑体" panose="02010609060101010101" pitchFamily="49" charset="-122"/>
                <a:ea typeface="黑体" panose="02010609060101010101" pitchFamily="49" charset="-122"/>
                <a:cs typeface="Times New Roman" pitchFamily="18" charset="0"/>
              </a:rPr>
              <a:t>自然语言处理</a:t>
            </a:r>
            <a:endParaRPr lang="en-US" altLang="zh-CN" sz="2000" dirty="0">
              <a:latin typeface="黑体" panose="02010609060101010101" pitchFamily="49" charset="-122"/>
              <a:ea typeface="黑体" panose="02010609060101010101" pitchFamily="49" charset="-122"/>
              <a:cs typeface="Times New Roman" pitchFamily="18" charset="0"/>
            </a:endParaRPr>
          </a:p>
          <a:p>
            <a:pPr>
              <a:lnSpc>
                <a:spcPct val="150000"/>
              </a:lnSpc>
              <a:buFont typeface="Wingdings" panose="05000000000000000000" pitchFamily="2" charset="2"/>
              <a:buChar char="ü"/>
            </a:pPr>
            <a:r>
              <a:rPr lang="en-US" altLang="zh-CN" sz="2000" dirty="0">
                <a:latin typeface="Times New Roman" pitchFamily="18" charset="0"/>
                <a:ea typeface="仿宋" pitchFamily="49" charset="-122"/>
                <a:cs typeface="Times New Roman" pitchFamily="18" charset="0"/>
              </a:rPr>
              <a:t>F0605 </a:t>
            </a:r>
            <a:r>
              <a:rPr lang="zh-CN" altLang="en-US" sz="2000" dirty="0">
                <a:latin typeface="黑体" panose="02010609060101010101" pitchFamily="49" charset="-122"/>
                <a:ea typeface="黑体" panose="02010609060101010101" pitchFamily="49" charset="-122"/>
                <a:cs typeface="Times New Roman" pitchFamily="18" charset="0"/>
              </a:rPr>
              <a:t>知识表示与处理</a:t>
            </a:r>
            <a:endParaRPr lang="en-US" altLang="zh-CN" sz="2000" dirty="0">
              <a:latin typeface="黑体" panose="02010609060101010101" pitchFamily="49" charset="-122"/>
              <a:ea typeface="黑体" panose="02010609060101010101" pitchFamily="49" charset="-122"/>
              <a:cs typeface="Times New Roman" pitchFamily="18" charset="0"/>
            </a:endParaRPr>
          </a:p>
          <a:p>
            <a:pPr>
              <a:lnSpc>
                <a:spcPct val="150000"/>
              </a:lnSpc>
              <a:buFont typeface="Wingdings" panose="05000000000000000000" pitchFamily="2" charset="2"/>
              <a:buChar char="ü"/>
            </a:pPr>
            <a:r>
              <a:rPr lang="en-US" altLang="zh-CN" sz="2000" dirty="0">
                <a:latin typeface="Times New Roman" pitchFamily="18" charset="0"/>
                <a:ea typeface="仿宋" pitchFamily="49" charset="-122"/>
                <a:cs typeface="Times New Roman" pitchFamily="18" charset="0"/>
              </a:rPr>
              <a:t>F0606 </a:t>
            </a:r>
            <a:r>
              <a:rPr lang="zh-CN" altLang="en-US" sz="2000" dirty="0">
                <a:latin typeface="黑体" panose="02010609060101010101" pitchFamily="49" charset="-122"/>
                <a:ea typeface="黑体" panose="02010609060101010101" pitchFamily="49" charset="-122"/>
                <a:cs typeface="Times New Roman" pitchFamily="18" charset="0"/>
              </a:rPr>
              <a:t>智能系统与应用</a:t>
            </a:r>
            <a:endParaRPr lang="en-US" altLang="zh-CN" sz="2000" dirty="0">
              <a:latin typeface="黑体" panose="02010609060101010101" pitchFamily="49" charset="-122"/>
              <a:ea typeface="黑体" panose="02010609060101010101" pitchFamily="49" charset="-122"/>
              <a:cs typeface="Times New Roman" pitchFamily="18" charset="0"/>
            </a:endParaRPr>
          </a:p>
          <a:p>
            <a:pPr>
              <a:lnSpc>
                <a:spcPct val="150000"/>
              </a:lnSpc>
              <a:buFont typeface="Wingdings" panose="05000000000000000000" pitchFamily="2" charset="2"/>
              <a:buChar char="ü"/>
            </a:pPr>
            <a:r>
              <a:rPr lang="en-US" altLang="zh-CN" sz="2000" dirty="0">
                <a:latin typeface="Times New Roman" pitchFamily="18" charset="0"/>
                <a:ea typeface="仿宋" pitchFamily="49" charset="-122"/>
                <a:cs typeface="Times New Roman" pitchFamily="18" charset="0"/>
              </a:rPr>
              <a:t>F0607 </a:t>
            </a:r>
            <a:r>
              <a:rPr lang="zh-CN" altLang="en-US" sz="2000" dirty="0">
                <a:solidFill>
                  <a:srgbClr val="00B050"/>
                </a:solidFill>
                <a:latin typeface="黑体" panose="02010609060101010101" pitchFamily="49" charset="-122"/>
                <a:ea typeface="黑体" panose="02010609060101010101" pitchFamily="49" charset="-122"/>
                <a:cs typeface="Times New Roman" pitchFamily="18" charset="0"/>
              </a:rPr>
              <a:t>认知与神经科学启发的人工智能</a:t>
            </a:r>
            <a:endParaRPr lang="en-US" altLang="zh-CN" sz="2000" dirty="0">
              <a:solidFill>
                <a:srgbClr val="00B050"/>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ü"/>
            </a:pPr>
            <a:endParaRPr lang="en-US" altLang="zh-CN" sz="2000" dirty="0">
              <a:latin typeface="黑体" panose="02010609060101010101" pitchFamily="49" charset="-122"/>
              <a:ea typeface="黑体" panose="02010609060101010101" pitchFamily="49" charset="-122"/>
              <a:cs typeface="Times New Roman" pitchFamily="18" charset="0"/>
            </a:endParaRPr>
          </a:p>
          <a:p>
            <a:pPr>
              <a:lnSpc>
                <a:spcPct val="150000"/>
              </a:lnSpc>
              <a:buFont typeface="Wingdings" panose="05000000000000000000" pitchFamily="2" charset="2"/>
              <a:buChar char="ü"/>
            </a:pPr>
            <a:endParaRPr lang="en-US" altLang="zh-CN" sz="2000" dirty="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ü"/>
            </a:pPr>
            <a:endParaRPr lang="en-US" altLang="zh-CN" sz="3000" dirty="0">
              <a:latin typeface="黑体" panose="02010609060101010101" pitchFamily="49" charset="-122"/>
              <a:ea typeface="黑体" panose="02010609060101010101" pitchFamily="49" charset="-122"/>
              <a:cs typeface="Times New Roman" pitchFamily="18" charset="0"/>
            </a:endParaRPr>
          </a:p>
          <a:p>
            <a:pPr>
              <a:lnSpc>
                <a:spcPct val="150000"/>
              </a:lnSpc>
              <a:buFont typeface="Wingdings" panose="05000000000000000000" pitchFamily="2" charset="2"/>
              <a:buChar char="ü"/>
            </a:pPr>
            <a:endParaRPr lang="en-US" altLang="zh-CN" dirty="0">
              <a:latin typeface="黑体" panose="02010609060101010101" pitchFamily="49" charset="-122"/>
              <a:ea typeface="黑体" panose="02010609060101010101" pitchFamily="49" charset="-122"/>
              <a:cs typeface="Times New Roman" pitchFamily="18" charset="0"/>
            </a:endParaRPr>
          </a:p>
          <a:p>
            <a:pPr>
              <a:lnSpc>
                <a:spcPct val="150000"/>
              </a:lnSpc>
              <a:buFont typeface="Wingdings" panose="05000000000000000000" pitchFamily="2" charset="2"/>
              <a:buChar char="ü"/>
            </a:pPr>
            <a:endParaRPr lang="en-US" altLang="zh-CN" dirty="0">
              <a:latin typeface="黑体" panose="02010609060101010101" pitchFamily="49" charset="-122"/>
              <a:ea typeface="黑体" panose="02010609060101010101" pitchFamily="49" charset="-122"/>
              <a:cs typeface="Times New Roman" pitchFamily="18" charset="0"/>
            </a:endParaRPr>
          </a:p>
          <a:p>
            <a:pPr>
              <a:lnSpc>
                <a:spcPct val="150000"/>
              </a:lnSpc>
              <a:buFont typeface="Wingdings" panose="05000000000000000000" pitchFamily="2" charset="2"/>
              <a:buChar char="ü"/>
            </a:pPr>
            <a:endParaRPr lang="en-US" altLang="zh-CN" dirty="0">
              <a:latin typeface="黑体" panose="02010609060101010101" pitchFamily="49" charset="-122"/>
              <a:ea typeface="黑体" panose="02010609060101010101" pitchFamily="49" charset="-122"/>
              <a:cs typeface="Times New Roman" pitchFamily="18" charset="0"/>
            </a:endParaRPr>
          </a:p>
          <a:p>
            <a:pPr>
              <a:lnSpc>
                <a:spcPct val="150000"/>
              </a:lnSpc>
              <a:buFont typeface="Wingdings" panose="05000000000000000000" pitchFamily="2" charset="2"/>
              <a:buChar char="ü"/>
            </a:pPr>
            <a:endParaRPr lang="en-US" altLang="zh-CN" dirty="0">
              <a:latin typeface="黑体" panose="02010609060101010101" pitchFamily="49" charset="-122"/>
              <a:ea typeface="黑体" panose="02010609060101010101" pitchFamily="49" charset="-122"/>
              <a:cs typeface="Times New Roman" pitchFamily="18" charset="0"/>
            </a:endParaRPr>
          </a:p>
          <a:p>
            <a:pPr>
              <a:lnSpc>
                <a:spcPct val="150000"/>
              </a:lnSpc>
              <a:buFont typeface="Arial" charset="0"/>
              <a:buChar char="•"/>
            </a:pPr>
            <a:endParaRPr lang="en-US" altLang="zh-CN" dirty="0"/>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1268760"/>
            <a:ext cx="4667250" cy="3747135"/>
          </a:xfrm>
          <a:prstGeom prst="rect">
            <a:avLst/>
          </a:prstGeom>
          <a:noFill/>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6841" y="1635472"/>
            <a:ext cx="4693920" cy="3013710"/>
          </a:xfrm>
          <a:prstGeom prst="rect">
            <a:avLst/>
          </a:prstGeom>
          <a:noFill/>
          <a:ln w="95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984" y="2060848"/>
            <a:ext cx="4640580" cy="3347085"/>
          </a:xfrm>
          <a:prstGeom prst="rect">
            <a:avLst/>
          </a:prstGeom>
          <a:noFill/>
          <a:ln w="9525">
            <a:solidFill>
              <a:srgbClr val="92D050"/>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4359" y="2440377"/>
            <a:ext cx="4627245" cy="3000375"/>
          </a:xfrm>
          <a:prstGeom prst="rect">
            <a:avLst/>
          </a:prstGeom>
          <a:noFill/>
          <a:ln w="9525">
            <a:solidFill>
              <a:srgbClr val="00B0F0"/>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920" y="2829541"/>
            <a:ext cx="4600575" cy="2600325"/>
          </a:xfrm>
          <a:prstGeom prst="rect">
            <a:avLst/>
          </a:prstGeom>
          <a:noFill/>
          <a:ln w="9525">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95936" y="2692861"/>
            <a:ext cx="4613910" cy="4120515"/>
          </a:xfrm>
          <a:prstGeom prst="rect">
            <a:avLst/>
          </a:prstGeom>
          <a:noFill/>
          <a:ln w="9525">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39952" y="3068960"/>
            <a:ext cx="4972050" cy="3586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86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normAutofit/>
          </a:bodyPr>
          <a:lstStyle/>
          <a:p>
            <a:r>
              <a:rPr lang="en-US" altLang="zh-CN" dirty="0">
                <a:latin typeface="Times New Roman"/>
                <a:ea typeface="黑体" pitchFamily="49" charset="-122"/>
                <a:cs typeface="Times New Roman"/>
              </a:rPr>
              <a:t>IJCAI/AAAI</a:t>
            </a:r>
            <a:r>
              <a:rPr lang="zh-CN" altLang="en-US" dirty="0">
                <a:latin typeface="黑体" pitchFamily="49" charset="-122"/>
                <a:ea typeface="黑体" pitchFamily="49" charset="-122"/>
              </a:rPr>
              <a:t>技术体系</a:t>
            </a:r>
          </a:p>
        </p:txBody>
      </p:sp>
      <p:sp>
        <p:nvSpPr>
          <p:cNvPr id="3" name="Content Placeholder 2"/>
          <p:cNvSpPr txBox="1">
            <a:spLocks/>
          </p:cNvSpPr>
          <p:nvPr/>
        </p:nvSpPr>
        <p:spPr>
          <a:xfrm>
            <a:off x="251520" y="1340768"/>
            <a:ext cx="8352928" cy="532859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30000"/>
              </a:lnSpc>
              <a:buFont typeface="Wingdings" panose="05000000000000000000" pitchFamily="2" charset="2"/>
              <a:buChar char="ü"/>
            </a:pPr>
            <a:r>
              <a:rPr lang="en-US" altLang="zh-CN" sz="3000" dirty="0">
                <a:solidFill>
                  <a:srgbClr val="0000FF"/>
                </a:solidFill>
                <a:latin typeface="Times New Roman"/>
                <a:ea typeface="仿宋" pitchFamily="49" charset="-122"/>
                <a:cs typeface="Times New Roman"/>
              </a:rPr>
              <a:t> Machine Learning</a:t>
            </a:r>
            <a:r>
              <a:rPr lang="en-US" altLang="zh-CN" sz="3000" dirty="0">
                <a:solidFill>
                  <a:srgbClr val="0000FF"/>
                </a:solidFill>
                <a:latin typeface="黑体" panose="02010609060101010101" pitchFamily="49" charset="-122"/>
                <a:ea typeface="黑体" panose="02010609060101010101" pitchFamily="49" charset="-122"/>
                <a:cs typeface="Times New Roman"/>
              </a:rPr>
              <a:t>(</a:t>
            </a:r>
            <a:r>
              <a:rPr lang="zh-CN" altLang="en-US" sz="3000" dirty="0">
                <a:solidFill>
                  <a:srgbClr val="0000FF"/>
                </a:solidFill>
                <a:latin typeface="黑体" panose="02010609060101010101" pitchFamily="49" charset="-122"/>
                <a:ea typeface="黑体" panose="02010609060101010101" pitchFamily="49" charset="-122"/>
                <a:cs typeface="Times New Roman"/>
              </a:rPr>
              <a:t>机器学习</a:t>
            </a:r>
            <a:r>
              <a:rPr lang="en-US" altLang="zh-CN" sz="3000" dirty="0">
                <a:solidFill>
                  <a:srgbClr val="0000FF"/>
                </a:solidFill>
                <a:latin typeface="黑体" panose="02010609060101010101" pitchFamily="49" charset="-122"/>
                <a:ea typeface="黑体" panose="02010609060101010101" pitchFamily="49" charset="-122"/>
                <a:cs typeface="Times New Roman"/>
              </a:rPr>
              <a:t>)</a:t>
            </a:r>
          </a:p>
          <a:p>
            <a:pPr>
              <a:lnSpc>
                <a:spcPct val="130000"/>
              </a:lnSpc>
              <a:buFont typeface="Wingdings" panose="05000000000000000000" pitchFamily="2" charset="2"/>
              <a:buChar char="ü"/>
            </a:pPr>
            <a:r>
              <a:rPr lang="en-US" altLang="zh-CN" sz="3000" dirty="0">
                <a:latin typeface="Times New Roman"/>
                <a:ea typeface="黑体" panose="02010609060101010101" pitchFamily="49" charset="-122"/>
                <a:cs typeface="Times New Roman"/>
              </a:rPr>
              <a:t> Constraint Satisfaction(</a:t>
            </a:r>
            <a:r>
              <a:rPr lang="zh-CN" altLang="en-US" sz="3000" dirty="0">
                <a:latin typeface="Times New Roman"/>
                <a:ea typeface="黑体" panose="02010609060101010101" pitchFamily="49" charset="-122"/>
                <a:cs typeface="Times New Roman"/>
              </a:rPr>
              <a:t>约束满足</a:t>
            </a:r>
            <a:r>
              <a:rPr lang="en-US" altLang="zh-CN" sz="3000" dirty="0">
                <a:latin typeface="Times New Roman"/>
                <a:ea typeface="黑体" panose="02010609060101010101" pitchFamily="49" charset="-122"/>
                <a:cs typeface="Times New Roman"/>
              </a:rPr>
              <a:t>)</a:t>
            </a:r>
          </a:p>
          <a:p>
            <a:pPr>
              <a:lnSpc>
                <a:spcPct val="130000"/>
              </a:lnSpc>
              <a:buFont typeface="Wingdings" panose="05000000000000000000" pitchFamily="2" charset="2"/>
              <a:buChar char="ü"/>
            </a:pPr>
            <a:r>
              <a:rPr lang="en-US" altLang="zh-CN" sz="3000" dirty="0">
                <a:latin typeface="Times New Roman"/>
                <a:ea typeface="黑体" panose="02010609060101010101" pitchFamily="49" charset="-122"/>
                <a:cs typeface="Times New Roman"/>
              </a:rPr>
              <a:t> Uncertain Artificial Intelligence(</a:t>
            </a:r>
            <a:r>
              <a:rPr lang="zh-CN" altLang="en-US" sz="3000" dirty="0">
                <a:latin typeface="Times New Roman"/>
                <a:ea typeface="黑体" panose="02010609060101010101" pitchFamily="49" charset="-122"/>
                <a:cs typeface="Times New Roman"/>
              </a:rPr>
              <a:t>不确定性人工智能</a:t>
            </a:r>
            <a:r>
              <a:rPr lang="en-US" altLang="zh-CN" sz="3000" dirty="0">
                <a:latin typeface="Times New Roman"/>
                <a:ea typeface="黑体" panose="02010609060101010101" pitchFamily="49" charset="-122"/>
                <a:cs typeface="Times New Roman"/>
              </a:rPr>
              <a:t>)</a:t>
            </a:r>
          </a:p>
          <a:p>
            <a:pPr>
              <a:lnSpc>
                <a:spcPct val="130000"/>
              </a:lnSpc>
              <a:buFont typeface="Wingdings" panose="05000000000000000000" pitchFamily="2" charset="2"/>
              <a:buChar char="ü"/>
            </a:pPr>
            <a:r>
              <a:rPr lang="en-US" altLang="zh-CN" sz="3000" dirty="0">
                <a:latin typeface="Times New Roman"/>
                <a:ea typeface="黑体" panose="02010609060101010101" pitchFamily="49" charset="-122"/>
                <a:cs typeface="Times New Roman"/>
              </a:rPr>
              <a:t> Robot – Vision, Perception, Motion, Planning(</a:t>
            </a:r>
            <a:r>
              <a:rPr lang="zh-CN" altLang="en-US" sz="3000" dirty="0">
                <a:latin typeface="Times New Roman"/>
                <a:ea typeface="黑体" panose="02010609060101010101" pitchFamily="49" charset="-122"/>
                <a:cs typeface="Times New Roman"/>
              </a:rPr>
              <a:t>机器人视觉</a:t>
            </a:r>
            <a:r>
              <a:rPr lang="en-US" altLang="zh-CN" sz="3000" dirty="0">
                <a:latin typeface="Times New Roman"/>
                <a:ea typeface="黑体" panose="02010609060101010101" pitchFamily="49" charset="-122"/>
                <a:cs typeface="Times New Roman"/>
              </a:rPr>
              <a:t>,</a:t>
            </a:r>
            <a:r>
              <a:rPr lang="zh-CN" altLang="en-US" sz="3000" dirty="0">
                <a:latin typeface="Times New Roman"/>
                <a:ea typeface="黑体" panose="02010609060101010101" pitchFamily="49" charset="-122"/>
                <a:cs typeface="Times New Roman"/>
              </a:rPr>
              <a:t>感知</a:t>
            </a:r>
            <a:r>
              <a:rPr lang="en-US" altLang="zh-CN" sz="3000" dirty="0">
                <a:latin typeface="Times New Roman"/>
                <a:ea typeface="黑体" panose="02010609060101010101" pitchFamily="49" charset="-122"/>
                <a:cs typeface="Times New Roman"/>
              </a:rPr>
              <a:t>,</a:t>
            </a:r>
            <a:r>
              <a:rPr lang="zh-CN" altLang="en-US" sz="3000" dirty="0">
                <a:latin typeface="Times New Roman"/>
                <a:ea typeface="黑体" panose="02010609060101010101" pitchFamily="49" charset="-122"/>
                <a:cs typeface="Times New Roman"/>
              </a:rPr>
              <a:t>运动</a:t>
            </a:r>
            <a:r>
              <a:rPr lang="en-US" altLang="zh-CN" sz="3000" dirty="0">
                <a:latin typeface="Times New Roman"/>
                <a:ea typeface="黑体" panose="02010609060101010101" pitchFamily="49" charset="-122"/>
                <a:cs typeface="Times New Roman"/>
              </a:rPr>
              <a:t>,</a:t>
            </a:r>
            <a:r>
              <a:rPr lang="zh-CN" altLang="en-US" sz="3000" dirty="0">
                <a:latin typeface="Times New Roman"/>
                <a:ea typeface="黑体" panose="02010609060101010101" pitchFamily="49" charset="-122"/>
                <a:cs typeface="Times New Roman"/>
              </a:rPr>
              <a:t>规划</a:t>
            </a:r>
            <a:r>
              <a:rPr lang="en-US" altLang="zh-CN" sz="3000" dirty="0">
                <a:latin typeface="Times New Roman"/>
                <a:ea typeface="黑体" panose="02010609060101010101" pitchFamily="49" charset="-122"/>
                <a:cs typeface="Times New Roman"/>
              </a:rPr>
              <a:t>)</a:t>
            </a:r>
          </a:p>
          <a:p>
            <a:pPr>
              <a:lnSpc>
                <a:spcPct val="130000"/>
              </a:lnSpc>
              <a:buFont typeface="Wingdings" panose="05000000000000000000" pitchFamily="2" charset="2"/>
              <a:buChar char="ü"/>
            </a:pPr>
            <a:r>
              <a:rPr lang="en-US" altLang="zh-CN" sz="3000" dirty="0">
                <a:solidFill>
                  <a:srgbClr val="0000FF"/>
                </a:solidFill>
                <a:latin typeface="Times New Roman"/>
                <a:ea typeface="黑体" panose="02010609060101010101" pitchFamily="49" charset="-122"/>
                <a:cs typeface="Times New Roman"/>
              </a:rPr>
              <a:t> Multi-agent Systems(</a:t>
            </a:r>
            <a:r>
              <a:rPr lang="zh-CN" altLang="en-US" sz="3000" dirty="0">
                <a:solidFill>
                  <a:srgbClr val="0000FF"/>
                </a:solidFill>
                <a:latin typeface="Times New Roman"/>
                <a:ea typeface="黑体" panose="02010609060101010101" pitchFamily="49" charset="-122"/>
                <a:cs typeface="Times New Roman"/>
              </a:rPr>
              <a:t>多智能体系统</a:t>
            </a:r>
            <a:r>
              <a:rPr lang="en-US" altLang="zh-CN" sz="3000" dirty="0">
                <a:solidFill>
                  <a:srgbClr val="0000FF"/>
                </a:solidFill>
                <a:latin typeface="Times New Roman"/>
                <a:ea typeface="黑体" panose="02010609060101010101" pitchFamily="49" charset="-122"/>
                <a:cs typeface="Times New Roman"/>
              </a:rPr>
              <a:t>)</a:t>
            </a:r>
          </a:p>
          <a:p>
            <a:pPr>
              <a:lnSpc>
                <a:spcPct val="130000"/>
              </a:lnSpc>
              <a:buFont typeface="Wingdings" panose="05000000000000000000" pitchFamily="2" charset="2"/>
              <a:buChar char="ü"/>
            </a:pPr>
            <a:r>
              <a:rPr lang="en-US" altLang="zh-CN" sz="3000" dirty="0">
                <a:latin typeface="Times New Roman"/>
                <a:ea typeface="黑体" panose="02010609060101010101" pitchFamily="49" charset="-122"/>
                <a:cs typeface="Times New Roman"/>
              </a:rPr>
              <a:t> Nature Language Processing(</a:t>
            </a:r>
            <a:r>
              <a:rPr lang="zh-CN" altLang="en-US" sz="3000" dirty="0">
                <a:latin typeface="Times New Roman"/>
                <a:ea typeface="黑体" panose="02010609060101010101" pitchFamily="49" charset="-122"/>
                <a:cs typeface="Times New Roman"/>
              </a:rPr>
              <a:t>自然语言理解</a:t>
            </a:r>
            <a:r>
              <a:rPr lang="en-US" altLang="zh-CN" sz="3000" dirty="0">
                <a:latin typeface="Times New Roman"/>
                <a:ea typeface="黑体" panose="02010609060101010101" pitchFamily="49" charset="-122"/>
                <a:cs typeface="Times New Roman"/>
              </a:rPr>
              <a:t>)</a:t>
            </a:r>
          </a:p>
          <a:p>
            <a:pPr>
              <a:lnSpc>
                <a:spcPct val="130000"/>
              </a:lnSpc>
              <a:buFont typeface="Wingdings" panose="05000000000000000000" pitchFamily="2" charset="2"/>
              <a:buChar char="ü"/>
            </a:pPr>
            <a:r>
              <a:rPr lang="en-US" altLang="zh-CN" sz="3000" dirty="0">
                <a:latin typeface="Times New Roman"/>
                <a:ea typeface="黑体" panose="02010609060101010101" pitchFamily="49" charset="-122"/>
                <a:cs typeface="Times New Roman"/>
              </a:rPr>
              <a:t> Knowledge Representation(</a:t>
            </a:r>
            <a:r>
              <a:rPr lang="zh-CN" altLang="en-US" sz="3000" dirty="0">
                <a:latin typeface="Times New Roman"/>
                <a:ea typeface="黑体" panose="02010609060101010101" pitchFamily="49" charset="-122"/>
                <a:cs typeface="Times New Roman"/>
              </a:rPr>
              <a:t>知识表示</a:t>
            </a:r>
            <a:r>
              <a:rPr lang="en-US" altLang="zh-CN" sz="3000" dirty="0">
                <a:latin typeface="Times New Roman"/>
                <a:ea typeface="黑体" panose="02010609060101010101" pitchFamily="49" charset="-122"/>
                <a:cs typeface="Times New Roman"/>
              </a:rPr>
              <a:t>)</a:t>
            </a:r>
          </a:p>
          <a:p>
            <a:pPr>
              <a:lnSpc>
                <a:spcPct val="130000"/>
              </a:lnSpc>
              <a:buFont typeface="Wingdings" panose="05000000000000000000" pitchFamily="2" charset="2"/>
              <a:buChar char="ü"/>
            </a:pPr>
            <a:r>
              <a:rPr lang="en-US" altLang="zh-CN" sz="3000" dirty="0">
                <a:latin typeface="Times New Roman"/>
                <a:ea typeface="黑体" panose="02010609060101010101" pitchFamily="49" charset="-122"/>
                <a:cs typeface="Times New Roman"/>
              </a:rPr>
              <a:t> Knowledge Reasoning(</a:t>
            </a:r>
            <a:r>
              <a:rPr lang="zh-CN" altLang="en-US" sz="3000" dirty="0">
                <a:latin typeface="Times New Roman"/>
                <a:ea typeface="黑体" panose="02010609060101010101" pitchFamily="49" charset="-122"/>
                <a:cs typeface="Times New Roman"/>
              </a:rPr>
              <a:t>知识推理</a:t>
            </a:r>
            <a:r>
              <a:rPr lang="en-US" altLang="zh-CN" sz="3000" dirty="0">
                <a:latin typeface="Times New Roman"/>
                <a:ea typeface="黑体" panose="02010609060101010101" pitchFamily="49" charset="-122"/>
                <a:cs typeface="Times New Roman"/>
              </a:rPr>
              <a:t>)</a:t>
            </a:r>
          </a:p>
          <a:p>
            <a:pPr>
              <a:lnSpc>
                <a:spcPct val="130000"/>
              </a:lnSpc>
              <a:buFont typeface="Wingdings" panose="05000000000000000000" pitchFamily="2" charset="2"/>
              <a:buChar char="ü"/>
            </a:pPr>
            <a:r>
              <a:rPr lang="en-US" altLang="zh-CN" sz="3000" dirty="0">
                <a:latin typeface="Times New Roman"/>
                <a:ea typeface="黑体" panose="02010609060101010101" pitchFamily="49" charset="-122"/>
                <a:cs typeface="Times New Roman"/>
              </a:rPr>
              <a:t> Planning(</a:t>
            </a:r>
            <a:r>
              <a:rPr lang="zh-CN" altLang="en-US" sz="3000" dirty="0">
                <a:latin typeface="Times New Roman"/>
                <a:ea typeface="黑体" panose="02010609060101010101" pitchFamily="49" charset="-122"/>
                <a:cs typeface="Times New Roman"/>
              </a:rPr>
              <a:t>规划</a:t>
            </a:r>
            <a:r>
              <a:rPr lang="en-US" altLang="zh-CN" sz="3000" dirty="0">
                <a:latin typeface="Times New Roman"/>
                <a:ea typeface="黑体" panose="02010609060101010101" pitchFamily="49" charset="-122"/>
                <a:cs typeface="Times New Roman"/>
              </a:rPr>
              <a:t>)</a:t>
            </a:r>
          </a:p>
          <a:p>
            <a:pPr>
              <a:lnSpc>
                <a:spcPct val="150000"/>
              </a:lnSpc>
              <a:buFont typeface="Wingdings" charset="2"/>
              <a:buChar char="q"/>
            </a:pPr>
            <a:endParaRPr lang="en-US" altLang="zh-CN" sz="3000" dirty="0">
              <a:latin typeface="黑体" panose="02010609060101010101" pitchFamily="49" charset="-122"/>
              <a:ea typeface="黑体" panose="02010609060101010101" pitchFamily="49" charset="-122"/>
              <a:cs typeface="Times New Roman" pitchFamily="18" charset="0"/>
            </a:endParaRPr>
          </a:p>
          <a:p>
            <a:pPr>
              <a:lnSpc>
                <a:spcPct val="150000"/>
              </a:lnSpc>
              <a:buFont typeface="Arial" charset="0"/>
              <a:buChar char="•"/>
            </a:pPr>
            <a:endParaRPr lang="en-US" altLang="zh-CN" dirty="0"/>
          </a:p>
        </p:txBody>
      </p:sp>
      <p:sp>
        <p:nvSpPr>
          <p:cNvPr id="5" name="矩形 4"/>
          <p:cNvSpPr/>
          <p:nvPr/>
        </p:nvSpPr>
        <p:spPr>
          <a:xfrm rot="20852014">
            <a:off x="4566536" y="5550212"/>
            <a:ext cx="4358886" cy="461665"/>
          </a:xfrm>
          <a:prstGeom prst="rect">
            <a:avLst/>
          </a:prstGeom>
          <a:noFill/>
        </p:spPr>
        <p:txBody>
          <a:bodyPr wrap="none" lIns="91440" tIns="45720" rIns="91440" bIns="45720">
            <a:spAutoFit/>
          </a:bodyPr>
          <a:lstStyle/>
          <a:p>
            <a:pPr algn="ctr"/>
            <a:r>
              <a:rPr lang="zh-CN" altLang="en-US" sz="2400" b="1" cap="none"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rPr>
              <a:t>国际人工智能研究技术体系</a:t>
            </a:r>
          </a:p>
        </p:txBody>
      </p:sp>
    </p:spTree>
    <p:extLst>
      <p:ext uri="{BB962C8B-B14F-4D97-AF65-F5344CB8AC3E}">
        <p14:creationId xmlns:p14="http://schemas.microsoft.com/office/powerpoint/2010/main" val="5532462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16632"/>
            <a:ext cx="9144000" cy="1325563"/>
          </a:xfrm>
        </p:spPr>
        <p:txBody>
          <a:bodyPr>
            <a:normAutofit/>
          </a:bodyPr>
          <a:lstStyle/>
          <a:p>
            <a:r>
              <a:rPr lang="zh-CN" altLang="en-US" sz="3600" kern="1200" cap="all" dirty="0">
                <a:latin typeface="黑体" panose="02010609060101010101" pitchFamily="49" charset="-122"/>
                <a:ea typeface="黑体" panose="02010609060101010101" pitchFamily="49" charset="-122"/>
              </a:rPr>
              <a:t>新一代人工智能中五个智能方向</a:t>
            </a:r>
          </a:p>
        </p:txBody>
      </p:sp>
      <p:sp>
        <p:nvSpPr>
          <p:cNvPr id="5" name="圆角矩形 24"/>
          <p:cNvSpPr/>
          <p:nvPr/>
        </p:nvSpPr>
        <p:spPr>
          <a:xfrm>
            <a:off x="159805" y="1902718"/>
            <a:ext cx="4297657" cy="3006311"/>
          </a:xfrm>
          <a:prstGeom prst="roundRect">
            <a:avLst>
              <a:gd name="adj" fmla="val 4639"/>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i="0" u="none" strike="noStrike" kern="0" cap="none" spc="0" normalizeH="0" baseline="0" noProof="0">
              <a:ln>
                <a:noFill/>
              </a:ln>
              <a:solidFill>
                <a:srgbClr val="FFFFFF"/>
              </a:solidFill>
              <a:effectLst/>
              <a:uLnTx/>
              <a:uFillTx/>
              <a:latin typeface="Tahoma"/>
              <a:ea typeface="宋体"/>
              <a:cs typeface="+mn-cs"/>
            </a:endParaRPr>
          </a:p>
        </p:txBody>
      </p:sp>
      <p:sp>
        <p:nvSpPr>
          <p:cNvPr id="6" name="矩形 9"/>
          <p:cNvSpPr/>
          <p:nvPr/>
        </p:nvSpPr>
        <p:spPr>
          <a:xfrm>
            <a:off x="168986" y="5072817"/>
            <a:ext cx="4527192" cy="461665"/>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cs typeface="Times New Roman" panose="02020603050405020304" pitchFamily="18" charset="0"/>
              </a:rPr>
              <a:t>新一代人工智能中五大智能方向  </a:t>
            </a:r>
            <a:endParaRPr lang="zh-CN" altLang="en-US" sz="2400" dirty="0">
              <a:latin typeface="黑体" panose="02010609060101010101" pitchFamily="49" charset="-122"/>
              <a:ea typeface="黑体" panose="02010609060101010101" pitchFamily="49" charset="-122"/>
            </a:endParaRPr>
          </a:p>
        </p:txBody>
      </p:sp>
      <p:sp>
        <p:nvSpPr>
          <p:cNvPr id="8" name="矩形 26"/>
          <p:cNvSpPr/>
          <p:nvPr/>
        </p:nvSpPr>
        <p:spPr>
          <a:xfrm>
            <a:off x="4572000" y="1417215"/>
            <a:ext cx="4392487" cy="5309146"/>
          </a:xfrm>
          <a:prstGeom prst="rect">
            <a:avLst/>
          </a:prstGeom>
        </p:spPr>
        <p:txBody>
          <a:bodyPr wrap="square">
            <a:spAutoFit/>
          </a:bodyPr>
          <a:lstStyle/>
          <a:p>
            <a:pPr marL="385763" indent="-442913" algn="just">
              <a:lnSpc>
                <a:spcPct val="150000"/>
              </a:lnSpc>
              <a:spcBef>
                <a:spcPts val="0"/>
              </a:spcBef>
              <a:buClr>
                <a:srgbClr val="FF0000"/>
              </a:buClr>
              <a:buFont typeface="Wingdings"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跃变</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842963" lvl="1" indent="-442913" algn="just">
              <a:lnSpc>
                <a:spcPct val="150000"/>
              </a:lnSpc>
              <a:spcBef>
                <a:spcPts val="0"/>
              </a:spcBef>
              <a:buClr>
                <a:srgbClr val="FF0000"/>
              </a:buClr>
              <a:buFont typeface="Wingdings" pitchFamily="2" charset="2"/>
              <a:buChar char="n"/>
            </a:pPr>
            <a:r>
              <a:rPr lang="zh-CN" altLang="zh-CN" sz="2000" dirty="0">
                <a:latin typeface="华文仿宋" panose="02010600040101010101" pitchFamily="2" charset="-122"/>
                <a:ea typeface="华文仿宋" panose="02010600040101010101" pitchFamily="2" charset="-122"/>
                <a:cs typeface="Times New Roman" panose="02020603050405020304" pitchFamily="18" charset="0"/>
              </a:rPr>
              <a:t>从</a:t>
            </a:r>
            <a:r>
              <a:rPr lang="zh-CN"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人工知识表达技术</a:t>
            </a:r>
            <a:r>
              <a:rPr lang="zh-CN" altLang="zh-CN" sz="2000" dirty="0">
                <a:latin typeface="华文仿宋" panose="02010600040101010101" pitchFamily="2" charset="-122"/>
                <a:ea typeface="华文仿宋" panose="02010600040101010101" pitchFamily="2" charset="-122"/>
                <a:cs typeface="Times New Roman" panose="02020603050405020304" pitchFamily="18" charset="0"/>
              </a:rPr>
              <a:t>到</a:t>
            </a:r>
            <a:r>
              <a:rPr lang="zh-CN"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大数据驱动知识学习</a:t>
            </a:r>
            <a:endParaRPr lang="en-US"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a:p>
            <a:pPr marL="842963" lvl="1" indent="-442913" algn="just">
              <a:lnSpc>
                <a:spcPct val="150000"/>
              </a:lnSpc>
              <a:spcBef>
                <a:spcPts val="0"/>
              </a:spcBef>
              <a:buClr>
                <a:srgbClr val="FF0000"/>
              </a:buClr>
              <a:buFont typeface="Wingdings" pitchFamily="2" charset="2"/>
              <a:buChar char="n"/>
            </a:pPr>
            <a:r>
              <a:rPr lang="zh-CN" altLang="zh-CN" sz="2000" dirty="0">
                <a:latin typeface="华文仿宋" panose="02010600040101010101" pitchFamily="2" charset="-122"/>
                <a:ea typeface="华文仿宋" panose="02010600040101010101" pitchFamily="2" charset="-122"/>
                <a:cs typeface="Times New Roman" panose="02020603050405020304" pitchFamily="18" charset="0"/>
              </a:rPr>
              <a:t>从</a:t>
            </a:r>
            <a:r>
              <a:rPr lang="zh-CN"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处理类型单一的数据</a:t>
            </a:r>
            <a:r>
              <a:rPr lang="zh-CN" altLang="zh-CN" sz="2000" dirty="0">
                <a:latin typeface="华文仿宋" panose="02010600040101010101" pitchFamily="2" charset="-122"/>
                <a:ea typeface="华文仿宋" panose="02010600040101010101" pitchFamily="2" charset="-122"/>
                <a:cs typeface="Times New Roman" panose="02020603050405020304" pitchFamily="18" charset="0"/>
              </a:rPr>
              <a:t>到</a:t>
            </a:r>
            <a:r>
              <a:rPr lang="zh-CN"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跨媒体认知、学习和推理</a:t>
            </a:r>
            <a:endParaRPr lang="en-US"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a:p>
            <a:pPr marL="842963" lvl="1" indent="-442913" algn="just">
              <a:lnSpc>
                <a:spcPct val="150000"/>
              </a:lnSpc>
              <a:spcBef>
                <a:spcPts val="0"/>
              </a:spcBef>
              <a:buClr>
                <a:srgbClr val="FF0000"/>
              </a:buClr>
              <a:buFont typeface="Wingdings" pitchFamily="2" charset="2"/>
              <a:buChar char="n"/>
            </a:pPr>
            <a:r>
              <a:rPr lang="zh-CN" altLang="zh-CN" sz="2000" dirty="0">
                <a:latin typeface="华文仿宋" panose="02010600040101010101" pitchFamily="2" charset="-122"/>
                <a:ea typeface="华文仿宋" panose="02010600040101010101" pitchFamily="2" charset="-122"/>
                <a:cs typeface="Times New Roman" panose="02020603050405020304" pitchFamily="18" charset="0"/>
              </a:rPr>
              <a:t>从追求“</a:t>
            </a:r>
            <a:r>
              <a:rPr lang="zh-CN"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机器智能</a:t>
            </a:r>
            <a:r>
              <a:rPr lang="zh-CN" altLang="zh-CN" sz="2000" dirty="0">
                <a:latin typeface="华文仿宋" panose="02010600040101010101" pitchFamily="2" charset="-122"/>
                <a:ea typeface="华文仿宋" panose="02010600040101010101" pitchFamily="2" charset="-122"/>
                <a:cs typeface="Times New Roman" panose="02020603050405020304" pitchFamily="18" charset="0"/>
              </a:rPr>
              <a:t>”到迈向</a:t>
            </a:r>
            <a:r>
              <a:rPr lang="zh-CN"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人机混合的增强智能</a:t>
            </a:r>
            <a:endParaRPr lang="en-US"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a:p>
            <a:pPr marL="842963" lvl="1" indent="-442913" algn="just">
              <a:lnSpc>
                <a:spcPct val="150000"/>
              </a:lnSpc>
              <a:spcBef>
                <a:spcPts val="0"/>
              </a:spcBef>
              <a:buClr>
                <a:srgbClr val="FF0000"/>
              </a:buClr>
              <a:buFont typeface="Wingdings" pitchFamily="2" charset="2"/>
              <a:buChar char="n"/>
            </a:pPr>
            <a:r>
              <a:rPr lang="zh-CN" altLang="zh-CN" sz="2000" dirty="0">
                <a:latin typeface="华文仿宋" panose="02010600040101010101" pitchFamily="2" charset="-122"/>
                <a:ea typeface="华文仿宋" panose="02010600040101010101" pitchFamily="2" charset="-122"/>
                <a:cs typeface="Times New Roman" panose="02020603050405020304" pitchFamily="18" charset="0"/>
              </a:rPr>
              <a:t>从</a:t>
            </a:r>
            <a:r>
              <a:rPr lang="zh-CN" altLang="en-US" sz="2000" dirty="0">
                <a:latin typeface="华文仿宋" panose="02010600040101010101" pitchFamily="2" charset="-122"/>
                <a:ea typeface="华文仿宋" panose="02010600040101010101" pitchFamily="2" charset="-122"/>
                <a:cs typeface="Times New Roman" panose="02020603050405020304" pitchFamily="18" charset="0"/>
              </a:rPr>
              <a:t>聚焦</a:t>
            </a:r>
            <a:r>
              <a:rPr lang="zh-CN" altLang="zh-CN" sz="2000" dirty="0">
                <a:latin typeface="华文仿宋" panose="02010600040101010101" pitchFamily="2" charset="-122"/>
                <a:ea typeface="华文仿宋" panose="02010600040101010101" pitchFamily="2" charset="-122"/>
                <a:cs typeface="Times New Roman" panose="02020603050405020304" pitchFamily="18" charset="0"/>
              </a:rPr>
              <a:t>“</a:t>
            </a:r>
            <a:r>
              <a:rPr lang="zh-CN"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个体智能</a:t>
            </a:r>
            <a:r>
              <a:rPr lang="zh-CN" altLang="zh-CN" sz="2000" dirty="0">
                <a:latin typeface="华文仿宋" panose="02010600040101010101" pitchFamily="2" charset="-122"/>
                <a:ea typeface="华文仿宋" panose="02010600040101010101" pitchFamily="2" charset="-122"/>
                <a:cs typeface="Times New Roman" panose="02020603050405020304" pitchFamily="18" charset="0"/>
              </a:rPr>
              <a:t>”到</a:t>
            </a:r>
            <a:r>
              <a:rPr lang="zh-CN"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群体智能</a:t>
            </a:r>
            <a:endParaRPr lang="en-US"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a:p>
            <a:pPr marL="842963" lvl="1" indent="-442913" algn="just">
              <a:lnSpc>
                <a:spcPct val="150000"/>
              </a:lnSpc>
              <a:spcBef>
                <a:spcPts val="0"/>
              </a:spcBef>
              <a:buClr>
                <a:srgbClr val="FF0000"/>
              </a:buClr>
              <a:buFont typeface="Wingdings" pitchFamily="2" charset="2"/>
              <a:buChar char="n"/>
            </a:pPr>
            <a:r>
              <a:rPr lang="zh-CN" altLang="zh-CN" sz="2000" dirty="0">
                <a:latin typeface="华文仿宋" panose="02010600040101010101" pitchFamily="2" charset="-122"/>
                <a:ea typeface="华文仿宋" panose="02010600040101010101" pitchFamily="2" charset="-122"/>
                <a:cs typeface="Times New Roman" panose="02020603050405020304" pitchFamily="18" charset="0"/>
              </a:rPr>
              <a:t>从</a:t>
            </a:r>
            <a:r>
              <a:rPr lang="zh-CN"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机器人</a:t>
            </a:r>
            <a:r>
              <a:rPr lang="zh-CN" altLang="zh-CN" sz="2000" dirty="0">
                <a:latin typeface="华文仿宋" panose="02010600040101010101" pitchFamily="2" charset="-122"/>
                <a:ea typeface="华文仿宋" panose="02010600040101010101" pitchFamily="2" charset="-122"/>
                <a:cs typeface="Times New Roman" panose="02020603050405020304" pitchFamily="18" charset="0"/>
              </a:rPr>
              <a:t>到</a:t>
            </a:r>
            <a:r>
              <a:rPr lang="zh-CN"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自主</a:t>
            </a:r>
            <a:r>
              <a:rPr lang="zh-CN" altLang="en-US"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无人</a:t>
            </a:r>
            <a:r>
              <a:rPr lang="zh-CN" altLang="zh-CN" sz="20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系统</a:t>
            </a:r>
          </a:p>
          <a:p>
            <a:pPr marL="400050" lvl="1" algn="just">
              <a:lnSpc>
                <a:spcPct val="150000"/>
              </a:lnSpc>
              <a:spcBef>
                <a:spcPts val="0"/>
              </a:spcBef>
              <a:buClr>
                <a:srgbClr val="FF0000"/>
              </a:buClr>
            </a:pPr>
            <a:r>
              <a:rPr lang="en-US" altLang="zh-CN" sz="2200" dirty="0">
                <a:latin typeface="黑体" panose="02010609060101010101" pitchFamily="49" charset="-122"/>
                <a:ea typeface="黑体" panose="02010609060101010101" pitchFamily="49" charset="-122"/>
                <a:cs typeface="Times New Roman" panose="02020603050405020304" pitchFamily="18" charset="0"/>
              </a:rPr>
              <a:t> </a:t>
            </a:r>
            <a:endParaRPr lang="zh-CN" altLang="en-US" sz="22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9" name="圆角矩形 25"/>
          <p:cNvSpPr/>
          <p:nvPr/>
        </p:nvSpPr>
        <p:spPr bwMode="auto">
          <a:xfrm>
            <a:off x="672117" y="2061079"/>
            <a:ext cx="3314163" cy="37671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i="0" u="none" strike="noStrike" kern="0" cap="none" spc="0" normalizeH="0" baseline="0" noProof="0" dirty="0">
                <a:ln>
                  <a:noFill/>
                </a:ln>
                <a:effectLst/>
                <a:uLnTx/>
                <a:uFillTx/>
                <a:latin typeface="Tahoma"/>
                <a:ea typeface="微软雅黑" pitchFamily="34" charset="-122"/>
                <a:cs typeface="Times New Roman" pitchFamily="18" charset="0"/>
              </a:rPr>
              <a:t>大数据智能</a:t>
            </a:r>
            <a:endParaRPr kumimoji="0" lang="en-US" altLang="zh-CN" sz="2400" i="0" u="none" strike="noStrike" kern="0" cap="none" spc="0" normalizeH="0" baseline="0" noProof="0" dirty="0">
              <a:ln>
                <a:noFill/>
              </a:ln>
              <a:effectLst/>
              <a:uLnTx/>
              <a:uFillTx/>
              <a:latin typeface="Tahoma"/>
              <a:ea typeface="微软雅黑" pitchFamily="34" charset="-122"/>
              <a:cs typeface="Times New Roman" pitchFamily="18" charset="0"/>
            </a:endParaRPr>
          </a:p>
        </p:txBody>
      </p:sp>
      <p:sp>
        <p:nvSpPr>
          <p:cNvPr id="10" name="圆角矩形 28"/>
          <p:cNvSpPr/>
          <p:nvPr/>
        </p:nvSpPr>
        <p:spPr bwMode="auto">
          <a:xfrm>
            <a:off x="672117" y="2589508"/>
            <a:ext cx="3314163" cy="37671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tIns="0" bIns="0" anchor="ctr"/>
          <a:lstStyle/>
          <a:p>
            <a:pPr algn="ctr" fontAlgn="base">
              <a:spcBef>
                <a:spcPct val="0"/>
              </a:spcBef>
              <a:spcAft>
                <a:spcPct val="0"/>
              </a:spcAft>
              <a:defRPr/>
            </a:pPr>
            <a:r>
              <a:rPr lang="zh-CN" altLang="en-US" sz="2400" kern="0" dirty="0">
                <a:latin typeface="Tahoma"/>
                <a:ea typeface="微软雅黑" pitchFamily="34" charset="-122"/>
                <a:cs typeface="Times New Roman" pitchFamily="18" charset="0"/>
              </a:rPr>
              <a:t>群体智能</a:t>
            </a:r>
            <a:endParaRPr lang="en-US" altLang="zh-CN" sz="2400" kern="0" dirty="0">
              <a:latin typeface="Tahoma"/>
              <a:ea typeface="微软雅黑" pitchFamily="34" charset="-122"/>
              <a:cs typeface="Times New Roman" pitchFamily="18" charset="0"/>
            </a:endParaRPr>
          </a:p>
        </p:txBody>
      </p:sp>
      <p:sp>
        <p:nvSpPr>
          <p:cNvPr id="11" name="圆角矩形 29"/>
          <p:cNvSpPr/>
          <p:nvPr/>
        </p:nvSpPr>
        <p:spPr bwMode="auto">
          <a:xfrm>
            <a:off x="650445" y="3117992"/>
            <a:ext cx="3357504" cy="37671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tIns="0" bIns="0" anchor="ctr"/>
          <a:lstStyle/>
          <a:p>
            <a:pPr algn="ctr" fontAlgn="base">
              <a:spcBef>
                <a:spcPct val="0"/>
              </a:spcBef>
              <a:spcAft>
                <a:spcPct val="0"/>
              </a:spcAft>
            </a:pPr>
            <a:r>
              <a:rPr lang="zh-CN" altLang="en-US" sz="2400" kern="0" dirty="0">
                <a:latin typeface="Tahoma"/>
                <a:ea typeface="微软雅黑" pitchFamily="34" charset="-122"/>
                <a:cs typeface="Times New Roman" pitchFamily="18" charset="0"/>
              </a:rPr>
              <a:t>跨媒体智能</a:t>
            </a:r>
            <a:endParaRPr lang="en-US" altLang="zh-CN" sz="2400" kern="0" dirty="0">
              <a:latin typeface="Tahoma"/>
              <a:ea typeface="微软雅黑" pitchFamily="34" charset="-122"/>
              <a:cs typeface="Times New Roman" pitchFamily="18" charset="0"/>
            </a:endParaRPr>
          </a:p>
        </p:txBody>
      </p:sp>
      <p:sp>
        <p:nvSpPr>
          <p:cNvPr id="12" name="圆角矩形 30"/>
          <p:cNvSpPr/>
          <p:nvPr/>
        </p:nvSpPr>
        <p:spPr bwMode="auto">
          <a:xfrm>
            <a:off x="672118" y="3646365"/>
            <a:ext cx="3314161" cy="37671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tIns="0" bIns="0" anchor="ctr"/>
          <a:lstStyle/>
          <a:p>
            <a:pPr marR="0" lvl="0" indent="0" algn="ctr" fontAlgn="base">
              <a:lnSpc>
                <a:spcPct val="100000"/>
              </a:lnSpc>
              <a:spcBef>
                <a:spcPct val="0"/>
              </a:spcBef>
              <a:spcAft>
                <a:spcPct val="0"/>
              </a:spcAft>
              <a:buClrTx/>
              <a:buSzTx/>
              <a:buFontTx/>
              <a:buNone/>
              <a:tabLst/>
              <a:defRPr/>
            </a:pPr>
            <a:r>
              <a:rPr lang="zh-CN" altLang="en-US" sz="2400" kern="0" dirty="0">
                <a:latin typeface="Tahoma"/>
                <a:ea typeface="微软雅黑" pitchFamily="34" charset="-122"/>
                <a:cs typeface="Times New Roman" pitchFamily="18" charset="0"/>
              </a:rPr>
              <a:t>混合增强智能</a:t>
            </a:r>
            <a:endParaRPr lang="en-US" altLang="zh-CN" sz="2400" kern="0" dirty="0">
              <a:latin typeface="Tahoma"/>
              <a:ea typeface="微软雅黑" pitchFamily="34" charset="-122"/>
              <a:cs typeface="Times New Roman" pitchFamily="18" charset="0"/>
            </a:endParaRPr>
          </a:p>
        </p:txBody>
      </p:sp>
      <p:sp>
        <p:nvSpPr>
          <p:cNvPr id="13" name="圆角矩形 31"/>
          <p:cNvSpPr/>
          <p:nvPr/>
        </p:nvSpPr>
        <p:spPr bwMode="auto">
          <a:xfrm>
            <a:off x="628777" y="4219765"/>
            <a:ext cx="3357503" cy="37671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tIns="0" bIns="0" anchor="ctr"/>
          <a:lstStyle/>
          <a:p>
            <a:pPr marR="0" lvl="0" indent="0" algn="ctr" fontAlgn="base">
              <a:lnSpc>
                <a:spcPct val="100000"/>
              </a:lnSpc>
              <a:spcBef>
                <a:spcPct val="0"/>
              </a:spcBef>
              <a:spcAft>
                <a:spcPct val="0"/>
              </a:spcAft>
              <a:buClrTx/>
              <a:buSzTx/>
              <a:buFontTx/>
              <a:buNone/>
              <a:tabLst/>
              <a:defRPr/>
            </a:pPr>
            <a:r>
              <a:rPr lang="zh-CN" altLang="en-US" sz="2400" kern="0" dirty="0">
                <a:latin typeface="Tahoma"/>
                <a:ea typeface="微软雅黑" pitchFamily="34" charset="-122"/>
                <a:cs typeface="Times New Roman" pitchFamily="18" charset="0"/>
              </a:rPr>
              <a:t>自主无人系统</a:t>
            </a:r>
            <a:endParaRPr lang="en-US" altLang="zh-CN" sz="2400" kern="0" dirty="0">
              <a:latin typeface="Tahoma"/>
              <a:ea typeface="微软雅黑" pitchFamily="34" charset="-122"/>
              <a:cs typeface="Times New Roman" pitchFamily="18" charset="0"/>
            </a:endParaRPr>
          </a:p>
        </p:txBody>
      </p:sp>
    </p:spTree>
    <p:extLst>
      <p:ext uri="{BB962C8B-B14F-4D97-AF65-F5344CB8AC3E}">
        <p14:creationId xmlns:p14="http://schemas.microsoft.com/office/powerpoint/2010/main" val="2569149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cap="all" dirty="0">
                <a:latin typeface="黑体" panose="02010609060101010101" pitchFamily="49" charset="-122"/>
                <a:ea typeface="黑体" panose="02010609060101010101" pitchFamily="49" charset="-122"/>
              </a:rPr>
              <a:t>新一代人工智能主要特征</a:t>
            </a: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53" y="1916832"/>
            <a:ext cx="508635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26"/>
          <p:cNvSpPr/>
          <p:nvPr/>
        </p:nvSpPr>
        <p:spPr>
          <a:xfrm>
            <a:off x="4716016" y="1412776"/>
            <a:ext cx="4269797" cy="5116081"/>
          </a:xfrm>
          <a:prstGeom prst="rect">
            <a:avLst/>
          </a:prstGeom>
        </p:spPr>
        <p:txBody>
          <a:bodyPr wrap="square">
            <a:spAutoFit/>
          </a:bodyPr>
          <a:lstStyle/>
          <a:p>
            <a:pPr marL="385763" indent="-442913" algn="just">
              <a:lnSpc>
                <a:spcPct val="180000"/>
              </a:lnSpc>
              <a:spcBef>
                <a:spcPts val="0"/>
              </a:spcBef>
              <a:buClr>
                <a:srgbClr val="FF0000"/>
              </a:buClr>
              <a:buFont typeface="Wingdings"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主要驱动因素</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842963" lvl="1" indent="-442913" algn="just">
              <a:lnSpc>
                <a:spcPct val="180000"/>
              </a:lnSpc>
              <a:spcBef>
                <a:spcPts val="0"/>
              </a:spcBef>
              <a:buClr>
                <a:srgbClr val="FF0000"/>
              </a:buClr>
              <a:buFont typeface="Wingdings" pitchFamily="2" charset="2"/>
              <a:buChar char="n"/>
            </a:pPr>
            <a:r>
              <a:rPr lang="zh-CN" altLang="en-US" sz="2000" dirty="0">
                <a:latin typeface="华文仿宋" panose="02010600040101010101" pitchFamily="2" charset="-122"/>
                <a:ea typeface="华文仿宋" panose="02010600040101010101" pitchFamily="2" charset="-122"/>
                <a:cs typeface="Times New Roman" panose="02020603050405020304" pitchFamily="18" charset="0"/>
              </a:rPr>
              <a:t>人机物互通互联成趋势，数据量呈现爆炸性增长</a:t>
            </a:r>
            <a:endParaRPr lang="en-US" altLang="zh-CN" sz="2000" dirty="0">
              <a:latin typeface="华文仿宋" panose="02010600040101010101" pitchFamily="2" charset="-122"/>
              <a:ea typeface="华文仿宋" panose="02010600040101010101" pitchFamily="2" charset="-122"/>
              <a:cs typeface="Times New Roman" panose="02020603050405020304" pitchFamily="18" charset="0"/>
            </a:endParaRPr>
          </a:p>
          <a:p>
            <a:pPr marL="842963" lvl="1" indent="-442913" algn="just">
              <a:lnSpc>
                <a:spcPct val="180000"/>
              </a:lnSpc>
              <a:spcBef>
                <a:spcPts val="0"/>
              </a:spcBef>
              <a:buClr>
                <a:srgbClr val="FF0000"/>
              </a:buClr>
              <a:buFont typeface="Wingdings" pitchFamily="2" charset="2"/>
              <a:buChar char="n"/>
            </a:pPr>
            <a:r>
              <a:rPr lang="zh-CN" altLang="en-US" sz="2000" dirty="0">
                <a:latin typeface="华文仿宋" panose="02010600040101010101" pitchFamily="2" charset="-122"/>
                <a:ea typeface="华文仿宋" panose="02010600040101010101" pitchFamily="2" charset="-122"/>
                <a:cs typeface="Times New Roman" panose="02020603050405020304" pitchFamily="18" charset="0"/>
              </a:rPr>
              <a:t>数据处理技术加速演化，运算能力实现大幅度提升</a:t>
            </a:r>
            <a:endParaRPr lang="en-US" altLang="zh-CN" sz="2000" dirty="0">
              <a:latin typeface="华文仿宋" panose="02010600040101010101" pitchFamily="2" charset="-122"/>
              <a:ea typeface="华文仿宋" panose="02010600040101010101" pitchFamily="2" charset="-122"/>
              <a:cs typeface="Times New Roman" panose="02020603050405020304" pitchFamily="18" charset="0"/>
            </a:endParaRPr>
          </a:p>
          <a:p>
            <a:pPr marL="842963" lvl="1" indent="-442913" algn="just">
              <a:lnSpc>
                <a:spcPct val="180000"/>
              </a:lnSpc>
              <a:spcBef>
                <a:spcPts val="0"/>
              </a:spcBef>
              <a:buClr>
                <a:srgbClr val="FF0000"/>
              </a:buClr>
              <a:buFont typeface="Wingdings" pitchFamily="2" charset="2"/>
              <a:buChar char="n"/>
            </a:pPr>
            <a:r>
              <a:rPr lang="zh-CN" altLang="en-US" sz="2000" dirty="0">
                <a:latin typeface="华文仿宋" panose="02010600040101010101" pitchFamily="2" charset="-122"/>
                <a:ea typeface="华文仿宋" panose="02010600040101010101" pitchFamily="2" charset="-122"/>
                <a:cs typeface="Times New Roman" panose="02020603050405020304" pitchFamily="18" charset="0"/>
              </a:rPr>
              <a:t>深度学习研究成果卓著，带动算法模型持续优化</a:t>
            </a:r>
            <a:endParaRPr lang="en-US" altLang="zh-CN" sz="2000" dirty="0">
              <a:latin typeface="华文仿宋" panose="02010600040101010101" pitchFamily="2" charset="-122"/>
              <a:ea typeface="华文仿宋" panose="02010600040101010101" pitchFamily="2" charset="-122"/>
              <a:cs typeface="Times New Roman" panose="02020603050405020304" pitchFamily="18" charset="0"/>
            </a:endParaRPr>
          </a:p>
          <a:p>
            <a:pPr marL="842963" lvl="1" indent="-442913" algn="just">
              <a:lnSpc>
                <a:spcPct val="180000"/>
              </a:lnSpc>
              <a:spcBef>
                <a:spcPts val="0"/>
              </a:spcBef>
              <a:buClr>
                <a:srgbClr val="FF0000"/>
              </a:buClr>
              <a:buFont typeface="Wingdings" pitchFamily="2" charset="2"/>
              <a:buChar char="n"/>
            </a:pPr>
            <a:r>
              <a:rPr lang="zh-CN" altLang="en-US" sz="2000" dirty="0">
                <a:latin typeface="华文仿宋" panose="02010600040101010101" pitchFamily="2" charset="-122"/>
                <a:ea typeface="华文仿宋" panose="02010600040101010101" pitchFamily="2" charset="-122"/>
                <a:cs typeface="Times New Roman" panose="02020603050405020304" pitchFamily="18" charset="0"/>
              </a:rPr>
              <a:t>资本与技术深度耦合，助推行业应用快速兴起</a:t>
            </a:r>
            <a:endParaRPr lang="zh-CN" altLang="en-US" sz="22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141740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3485"/>
            <a:ext cx="9144000" cy="5851029"/>
          </a:xfrm>
          <a:prstGeom prst="rect">
            <a:avLst/>
          </a:prstGeom>
        </p:spPr>
      </p:pic>
    </p:spTree>
    <p:extLst>
      <p:ext uri="{BB962C8B-B14F-4D97-AF65-F5344CB8AC3E}">
        <p14:creationId xmlns:p14="http://schemas.microsoft.com/office/powerpoint/2010/main" val="16649431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cap="all" dirty="0">
                <a:latin typeface="黑体" panose="02010609060101010101" pitchFamily="49" charset="-122"/>
                <a:ea typeface="黑体" panose="02010609060101010101" pitchFamily="49" charset="-122"/>
              </a:rPr>
              <a:t>新一代人工智能的产业化和产业链</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098" y="1628800"/>
            <a:ext cx="7143803" cy="4429158"/>
          </a:xfrm>
          <a:prstGeom prst="rect">
            <a:avLst/>
          </a:prstGeom>
        </p:spPr>
      </p:pic>
      <p:sp>
        <p:nvSpPr>
          <p:cNvPr id="7" name="矩形 6"/>
          <p:cNvSpPr/>
          <p:nvPr/>
        </p:nvSpPr>
        <p:spPr>
          <a:xfrm>
            <a:off x="1522931" y="6269120"/>
            <a:ext cx="6098144" cy="461665"/>
          </a:xfrm>
          <a:prstGeom prst="rect">
            <a:avLst/>
          </a:prstGeom>
          <a:noFill/>
        </p:spPr>
        <p:txBody>
          <a:bodyPr wrap="none" lIns="91440" tIns="45720" rIns="91440" bIns="45720">
            <a:spAutoFit/>
          </a:bodyPr>
          <a:lstStyle/>
          <a:p>
            <a:pPr algn="ctr"/>
            <a:r>
              <a:rPr lang="zh-CN" altLang="en-US" sz="2400" b="1"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rPr>
              <a:t>但如何界定和培育</a:t>
            </a:r>
            <a:r>
              <a:rPr lang="zh-CN" altLang="en-US" sz="2400" b="1" cap="none"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rPr>
              <a:t>人工智能产业链呢？</a:t>
            </a:r>
          </a:p>
        </p:txBody>
      </p:sp>
    </p:spTree>
    <p:extLst>
      <p:ext uri="{BB962C8B-B14F-4D97-AF65-F5344CB8AC3E}">
        <p14:creationId xmlns:p14="http://schemas.microsoft.com/office/powerpoint/2010/main" val="7224292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产业发展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362" y="1661897"/>
            <a:ext cx="5629275" cy="3886200"/>
          </a:xfrm>
          <a:prstGeom prst="rect">
            <a:avLst/>
          </a:prstGeom>
        </p:spPr>
      </p:pic>
    </p:spTree>
    <p:extLst>
      <p:ext uri="{BB962C8B-B14F-4D97-AF65-F5344CB8AC3E}">
        <p14:creationId xmlns:p14="http://schemas.microsoft.com/office/powerpoint/2010/main" val="626976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几点误区</a:t>
            </a:r>
          </a:p>
        </p:txBody>
      </p:sp>
      <p:sp>
        <p:nvSpPr>
          <p:cNvPr id="3" name="TextBox 2"/>
          <p:cNvSpPr txBox="1"/>
          <p:nvPr/>
        </p:nvSpPr>
        <p:spPr>
          <a:xfrm>
            <a:off x="323528" y="2060848"/>
            <a:ext cx="8496944" cy="2862322"/>
          </a:xfrm>
          <a:prstGeom prst="rect">
            <a:avLst/>
          </a:prstGeom>
          <a:noFill/>
        </p:spPr>
        <p:txBody>
          <a:bodyPr wrap="square" rtlCol="0">
            <a:spAutoFit/>
          </a:bodyPr>
          <a:lstStyle/>
          <a:p>
            <a:pPr algn="ct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形形色色的专家和公知！</a:t>
            </a:r>
            <a:endParaRPr lang="en-US" altLang="zh-CN" sz="36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en-US" altLang="zh-CN" sz="3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3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学科之争</a:t>
            </a:r>
            <a:r>
              <a:rPr lang="en-US" altLang="zh-CN" sz="3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计算机学科 </a:t>
            </a:r>
            <a:r>
              <a:rPr lang="en-US" altLang="zh-CN" sz="3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vs </a:t>
            </a:r>
            <a:r>
              <a:rPr lang="zh-CN" altLang="en-US" sz="3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自动化学科</a:t>
            </a:r>
            <a:r>
              <a:rPr lang="en-US" altLang="zh-CN" sz="3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a:p>
            <a:pPr algn="ctr"/>
            <a:endParaRPr lang="en-US" altLang="zh-CN" sz="3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36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产业驱动</a:t>
            </a:r>
            <a:r>
              <a:rPr lang="en-US" altLang="zh-CN" sz="36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基础引领</a:t>
            </a:r>
            <a:r>
              <a:rPr lang="en-US" altLang="zh-CN" sz="36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36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6799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艾伦</a:t>
            </a:r>
            <a:r>
              <a:rPr lang="en-US" altLang="zh-CN" b="1" dirty="0">
                <a:latin typeface="黑体" pitchFamily="49" charset="-122"/>
                <a:ea typeface="黑体" pitchFamily="49" charset="-122"/>
              </a:rPr>
              <a:t>·</a:t>
            </a:r>
            <a:r>
              <a:rPr lang="zh-CN" altLang="en-US" dirty="0">
                <a:latin typeface="黑体" pitchFamily="49" charset="-122"/>
                <a:ea typeface="黑体" pitchFamily="49" charset="-122"/>
              </a:rPr>
              <a:t>图灵</a:t>
            </a:r>
          </a:p>
        </p:txBody>
      </p:sp>
      <p:pic>
        <p:nvPicPr>
          <p:cNvPr id="4" name="内容占位符 3" descr="225px-Alan_Turing_cropped.jpg"/>
          <p:cNvPicPr>
            <a:picLocks noGrp="1" noChangeAspect="1"/>
          </p:cNvPicPr>
          <p:nvPr>
            <p:ph idx="1"/>
          </p:nvPr>
        </p:nvPicPr>
        <p:blipFill>
          <a:blip r:embed="rId2" cstate="print"/>
          <a:stretch>
            <a:fillRect/>
          </a:stretch>
        </p:blipFill>
        <p:spPr>
          <a:xfrm>
            <a:off x="6804248" y="332656"/>
            <a:ext cx="2056382" cy="23762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内容占位符 2"/>
          <p:cNvSpPr txBox="1">
            <a:spLocks/>
          </p:cNvSpPr>
          <p:nvPr/>
        </p:nvSpPr>
        <p:spPr>
          <a:xfrm>
            <a:off x="395536" y="1360338"/>
            <a:ext cx="8496944" cy="516500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r>
              <a:rPr kumimoji="0" lang="en-US" altLang="zh-CN" sz="32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Times New Roman" pitchFamily="18" charset="0"/>
              </a:rPr>
              <a:t>1912</a:t>
            </a:r>
            <a:r>
              <a:rPr kumimoji="0" lang="en-US" altLang="zh-CN" sz="2400" b="0" i="0" u="none" strike="noStrike" kern="120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-1954, </a:t>
            </a:r>
            <a:r>
              <a:rPr kumimoji="0" lang="zh-CN" altLang="en-US" sz="2400" b="0" i="0" u="none" strike="noStrike" kern="120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英国数学家、逻辑学家、</a:t>
            </a:r>
            <a:r>
              <a:rPr kumimoji="0" lang="zh-CN" altLang="en-US" sz="24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Times New Roman" pitchFamily="18" charset="0"/>
              </a:rPr>
              <a:t>计算机科学之父</a:t>
            </a:r>
            <a:endParaRPr kumimoji="0" lang="en-US" altLang="zh-CN" sz="24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r>
              <a:rPr lang="zh-CN" altLang="en-US" sz="2400" dirty="0">
                <a:latin typeface="Times New Roman" pitchFamily="18" charset="0"/>
                <a:ea typeface="黑体" pitchFamily="49" charset="-122"/>
                <a:cs typeface="Times New Roman" pitchFamily="18" charset="0"/>
              </a:rPr>
              <a:t>破解</a:t>
            </a:r>
            <a:r>
              <a:rPr lang="zh-CN" altLang="en-US" sz="2400" dirty="0">
                <a:solidFill>
                  <a:schemeClr val="tx2">
                    <a:lumMod val="60000"/>
                    <a:lumOff val="40000"/>
                  </a:schemeClr>
                </a:solidFill>
                <a:latin typeface="Times New Roman" pitchFamily="18" charset="0"/>
                <a:ea typeface="黑体" pitchFamily="49" charset="-122"/>
                <a:cs typeface="Times New Roman" pitchFamily="18" charset="0"/>
              </a:rPr>
              <a:t>德军</a:t>
            </a:r>
            <a:r>
              <a:rPr lang="zh-CN" altLang="en-US" sz="2400" dirty="0">
                <a:latin typeface="Times New Roman" pitchFamily="18" charset="0"/>
                <a:ea typeface="黑体" pitchFamily="49" charset="-122"/>
                <a:cs typeface="Times New Roman" pitchFamily="18" charset="0"/>
              </a:rPr>
              <a:t>最著名的密码系统</a:t>
            </a:r>
            <a:r>
              <a:rPr lang="en-US" altLang="zh-CN" sz="2400" dirty="0">
                <a:latin typeface="Times New Roman" pitchFamily="18" charset="0"/>
                <a:ea typeface="黑体" pitchFamily="49" charset="-122"/>
                <a:cs typeface="Times New Roman" pitchFamily="18" charset="0"/>
              </a:rPr>
              <a:t> </a:t>
            </a:r>
            <a:r>
              <a:rPr lang="en-US" altLang="zh-CN" sz="2400" dirty="0">
                <a:solidFill>
                  <a:schemeClr val="tx2">
                    <a:lumMod val="60000"/>
                    <a:lumOff val="40000"/>
                  </a:schemeClr>
                </a:solidFill>
                <a:latin typeface="Times New Roman" pitchFamily="18" charset="0"/>
                <a:ea typeface="黑体" pitchFamily="49" charset="-122"/>
                <a:cs typeface="Times New Roman" pitchFamily="18" charset="0"/>
              </a:rPr>
              <a:t>Enigma</a:t>
            </a: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r>
              <a:rPr lang="en-US" altLang="zh-CN" sz="2400" dirty="0">
                <a:latin typeface="Times New Roman" pitchFamily="18" charset="0"/>
                <a:ea typeface="黑体" pitchFamily="49" charset="-122"/>
                <a:cs typeface="Times New Roman" pitchFamily="18" charset="0"/>
              </a:rPr>
              <a:t>1936,《</a:t>
            </a:r>
            <a:r>
              <a:rPr lang="zh-CN" altLang="en-US" sz="2400" dirty="0">
                <a:latin typeface="Times New Roman" pitchFamily="18" charset="0"/>
                <a:ea typeface="黑体" pitchFamily="49" charset="-122"/>
                <a:cs typeface="Times New Roman" pitchFamily="18" charset="0"/>
              </a:rPr>
              <a:t>论可计算数及其在判定问题上的应用</a:t>
            </a:r>
            <a:r>
              <a:rPr lang="en-US" altLang="zh-CN" sz="2400" dirty="0">
                <a:latin typeface="Times New Roman" pitchFamily="18" charset="0"/>
                <a:ea typeface="黑体" pitchFamily="49" charset="-122"/>
                <a:cs typeface="Times New Roman" pitchFamily="18" charset="0"/>
              </a:rPr>
              <a:t>》, </a:t>
            </a:r>
            <a:r>
              <a:rPr lang="zh-CN" altLang="en-US" sz="2400" dirty="0">
                <a:solidFill>
                  <a:schemeClr val="tx2">
                    <a:lumMod val="60000"/>
                    <a:lumOff val="40000"/>
                  </a:schemeClr>
                </a:solidFill>
                <a:latin typeface="Times New Roman" pitchFamily="18" charset="0"/>
                <a:ea typeface="黑体" pitchFamily="49" charset="-122"/>
                <a:cs typeface="Times New Roman" pitchFamily="18" charset="0"/>
              </a:rPr>
              <a:t>图灵机</a:t>
            </a:r>
            <a:endParaRPr lang="en-US" altLang="zh-CN" sz="2400" dirty="0">
              <a:solidFill>
                <a:schemeClr val="tx2">
                  <a:lumMod val="60000"/>
                  <a:lumOff val="40000"/>
                </a:schemeClr>
              </a:solidFill>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r>
              <a:rPr lang="en-US" altLang="zh-CN" sz="2400" dirty="0">
                <a:latin typeface="Times New Roman" pitchFamily="18" charset="0"/>
                <a:ea typeface="黑体" pitchFamily="49" charset="-122"/>
                <a:cs typeface="Times New Roman" pitchFamily="18" charset="0"/>
              </a:rPr>
              <a:t>1949, </a:t>
            </a:r>
            <a:r>
              <a:rPr lang="zh-CN" altLang="en-US" sz="2400" dirty="0">
                <a:latin typeface="Times New Roman" pitchFamily="18" charset="0"/>
                <a:ea typeface="黑体" pitchFamily="49" charset="-122"/>
                <a:cs typeface="Times New Roman" pitchFamily="18" charset="0"/>
              </a:rPr>
              <a:t>最早的计算机 </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冯</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诺依曼之争</a:t>
            </a:r>
            <a:r>
              <a:rPr lang="en-US" altLang="zh-CN" sz="2400" dirty="0">
                <a:latin typeface="Times New Roman" pitchFamily="18" charset="0"/>
                <a:ea typeface="黑体" pitchFamily="49" charset="-122"/>
                <a:cs typeface="Times New Roman" pitchFamily="18" charset="0"/>
              </a:rPr>
              <a:t>)- </a:t>
            </a:r>
            <a:r>
              <a:rPr lang="zh-CN" altLang="en-US" sz="2400" dirty="0">
                <a:latin typeface="Times New Roman" pitchFamily="18" charset="0"/>
                <a:ea typeface="黑体" pitchFamily="49" charset="-122"/>
                <a:cs typeface="Times New Roman" pitchFamily="18" charset="0"/>
              </a:rPr>
              <a:t>曼彻斯特一号</a:t>
            </a:r>
            <a:r>
              <a:rPr lang="en-US" altLang="zh-CN" sz="2400" dirty="0">
                <a:latin typeface="Times New Roman" pitchFamily="18" charset="0"/>
                <a:ea typeface="黑体" pitchFamily="49" charset="-122"/>
                <a:cs typeface="Times New Roman" pitchFamily="18" charset="0"/>
              </a:rPr>
              <a:t>, </a:t>
            </a:r>
            <a:r>
              <a:rPr lang="zh-CN" altLang="en-US" sz="2400" dirty="0">
                <a:solidFill>
                  <a:schemeClr val="tx2">
                    <a:lumMod val="60000"/>
                    <a:lumOff val="40000"/>
                  </a:schemeClr>
                </a:solidFill>
                <a:latin typeface="Times New Roman" pitchFamily="18" charset="0"/>
                <a:ea typeface="黑体" pitchFamily="49" charset="-122"/>
                <a:cs typeface="Times New Roman" pitchFamily="18" charset="0"/>
              </a:rPr>
              <a:t>图灵测试</a:t>
            </a:r>
            <a:endParaRPr lang="en-US" altLang="zh-CN" sz="2400" dirty="0">
              <a:solidFill>
                <a:schemeClr val="tx2">
                  <a:lumMod val="60000"/>
                  <a:lumOff val="40000"/>
                </a:schemeClr>
              </a:solidFill>
              <a:latin typeface="Times New Roman" pitchFamily="18" charset="0"/>
              <a:ea typeface="黑体" pitchFamily="49" charset="-122"/>
              <a:cs typeface="Times New Roman" pitchFamily="18" charset="0"/>
            </a:endParaRPr>
          </a:p>
          <a:p>
            <a:pPr marL="342900" indent="-342900">
              <a:lnSpc>
                <a:spcPct val="150000"/>
              </a:lnSpc>
              <a:spcBef>
                <a:spcPct val="20000"/>
              </a:spcBef>
              <a:spcAft>
                <a:spcPts val="1000"/>
              </a:spcAft>
            </a:pPr>
            <a:r>
              <a:rPr lang="en-US" altLang="zh-CN" sz="2400" dirty="0">
                <a:latin typeface="Times New Roman" pitchFamily="18" charset="0"/>
                <a:ea typeface="黑体" pitchFamily="49" charset="-122"/>
                <a:cs typeface="Times New Roman" pitchFamily="18" charset="0"/>
              </a:rPr>
              <a:t>1952, 《</a:t>
            </a:r>
            <a:r>
              <a:rPr lang="zh-CN" altLang="en-US" sz="2400" dirty="0">
                <a:latin typeface="Times New Roman" pitchFamily="18" charset="0"/>
                <a:ea typeface="黑体" pitchFamily="49" charset="-122"/>
                <a:cs typeface="Times New Roman" pitchFamily="18" charset="0"/>
              </a:rPr>
              <a:t>形态发生的化学基础</a:t>
            </a:r>
            <a:r>
              <a:rPr lang="en-US" altLang="zh-CN" sz="2400" dirty="0">
                <a:latin typeface="Times New Roman" pitchFamily="18" charset="0"/>
                <a:ea typeface="黑体" pitchFamily="49" charset="-122"/>
                <a:cs typeface="Times New Roman" pitchFamily="18" charset="0"/>
              </a:rPr>
              <a:t>》, </a:t>
            </a:r>
            <a:r>
              <a:rPr lang="zh-CN" altLang="en-US" sz="2400" dirty="0">
                <a:latin typeface="Times New Roman" pitchFamily="18" charset="0"/>
                <a:ea typeface="黑体" pitchFamily="49" charset="-122"/>
                <a:cs typeface="Times New Roman" pitchFamily="18" charset="0"/>
              </a:rPr>
              <a:t>植物结构中的</a:t>
            </a:r>
            <a:r>
              <a:rPr lang="zh-CN" altLang="en-US" sz="2400" dirty="0">
                <a:solidFill>
                  <a:schemeClr val="tx2">
                    <a:lumMod val="60000"/>
                    <a:lumOff val="40000"/>
                  </a:schemeClr>
                </a:solidFill>
                <a:latin typeface="Times New Roman" pitchFamily="18" charset="0"/>
                <a:ea typeface="黑体" pitchFamily="49" charset="-122"/>
                <a:cs typeface="Times New Roman" pitchFamily="18" charset="0"/>
              </a:rPr>
              <a:t>斐波那契数</a:t>
            </a:r>
            <a:endParaRPr lang="en-US" altLang="zh-CN" sz="2400" dirty="0">
              <a:solidFill>
                <a:schemeClr val="tx2">
                  <a:lumMod val="60000"/>
                  <a:lumOff val="40000"/>
                </a:schemeClr>
              </a:solidFill>
              <a:latin typeface="Times New Roman" pitchFamily="18" charset="0"/>
              <a:ea typeface="黑体" pitchFamily="49" charset="-122"/>
              <a:cs typeface="Times New Roman" pitchFamily="18" charset="0"/>
            </a:endParaRPr>
          </a:p>
          <a:p>
            <a:pPr marL="342900" indent="-342900">
              <a:lnSpc>
                <a:spcPct val="150000"/>
              </a:lnSpc>
              <a:spcBef>
                <a:spcPct val="20000"/>
              </a:spcBef>
              <a:spcAft>
                <a:spcPts val="1000"/>
              </a:spcAft>
            </a:pPr>
            <a:endParaRPr lang="en-US" altLang="zh-CN" sz="2400" dirty="0">
              <a:solidFill>
                <a:schemeClr val="tx2">
                  <a:lumMod val="60000"/>
                  <a:lumOff val="40000"/>
                </a:schemeClr>
              </a:solidFill>
              <a:latin typeface="Times New Roman" pitchFamily="18" charset="0"/>
              <a:ea typeface="黑体" pitchFamily="49" charset="-122"/>
              <a:cs typeface="Times New Roman" pitchFamily="18" charset="0"/>
            </a:endParaRPr>
          </a:p>
          <a:p>
            <a:pPr marL="342900" indent="-342900">
              <a:lnSpc>
                <a:spcPct val="150000"/>
              </a:lnSpc>
              <a:spcBef>
                <a:spcPct val="20000"/>
              </a:spcBef>
              <a:spcAft>
                <a:spcPts val="1000"/>
              </a:spcAft>
            </a:pPr>
            <a:endParaRPr lang="en-US" altLang="zh-CN" sz="2400" dirty="0">
              <a:solidFill>
                <a:schemeClr val="tx2">
                  <a:lumMod val="60000"/>
                  <a:lumOff val="40000"/>
                </a:schemeClr>
              </a:solidFill>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endParaRPr lang="en-US" altLang="zh-CN" sz="2400" dirty="0">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endParaRPr kumimoji="0" lang="en-US" altLang="zh-CN" sz="2400" b="0" i="0" u="none" strike="noStrike" kern="120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None/>
              <a:tabLst/>
              <a:defRPr/>
            </a:pPr>
            <a:endParaRPr kumimoji="0" lang="en-US" altLang="zh-CN" sz="4000" b="0" i="0" u="none" strike="noStrike" kern="1200" cap="none" spc="0" normalizeH="0" baseline="0" noProof="0" dirty="0">
              <a:ln>
                <a:noFill/>
              </a:ln>
              <a:solidFill>
                <a:schemeClr val="tx1"/>
              </a:solidFill>
              <a:effectLst/>
              <a:uLnTx/>
              <a:uFillTx/>
              <a:latin typeface="黑体" pitchFamily="49" charset="-122"/>
              <a:ea typeface="黑体"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zh-CN" sz="4000" b="1" i="0" u="none" strike="noStrike" kern="1200" cap="none" spc="0" normalizeH="0" baseline="0" noProof="0" dirty="0">
              <a:ln>
                <a:noFill/>
              </a:ln>
              <a:solidFill>
                <a:schemeClr val="tx1"/>
              </a:solidFill>
              <a:effectLst/>
              <a:uLnTx/>
              <a:uFillTx/>
              <a:latin typeface="华文宋体" pitchFamily="2" charset="-122"/>
              <a:ea typeface="华文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4000" b="1" i="0" u="none" strike="noStrike" kern="1200" cap="none" spc="0" normalizeH="0" baseline="0" noProof="0" dirty="0">
              <a:ln>
                <a:noFill/>
              </a:ln>
              <a:solidFill>
                <a:schemeClr val="tx1"/>
              </a:solidFill>
              <a:effectLst/>
              <a:uLnTx/>
              <a:uFillTx/>
              <a:latin typeface="华文宋体" pitchFamily="2" charset="-122"/>
              <a:ea typeface="华文宋体" pitchFamily="2" charset="-122"/>
              <a:cs typeface="+mn-cs"/>
            </a:endParaRPr>
          </a:p>
        </p:txBody>
      </p:sp>
      <p:pic>
        <p:nvPicPr>
          <p:cNvPr id="6" name="图片 5" descr="0419_24innova.jpg"/>
          <p:cNvPicPr>
            <a:picLocks noChangeAspect="1"/>
          </p:cNvPicPr>
          <p:nvPr/>
        </p:nvPicPr>
        <p:blipFill>
          <a:blip r:embed="rId3" cstate="print"/>
          <a:stretch>
            <a:fillRect/>
          </a:stretch>
        </p:blipFill>
        <p:spPr>
          <a:xfrm>
            <a:off x="5076056" y="5266051"/>
            <a:ext cx="1328936" cy="1495053"/>
          </a:xfrm>
          <a:prstGeom prst="ellipse">
            <a:avLst/>
          </a:prstGeom>
          <a:ln>
            <a:noFill/>
          </a:ln>
          <a:effectLst>
            <a:softEdge rad="112500"/>
          </a:effectLst>
        </p:spPr>
      </p:pic>
      <p:pic>
        <p:nvPicPr>
          <p:cNvPr id="7" name="图片 6" descr="apple images.jpg"/>
          <p:cNvPicPr>
            <a:picLocks noChangeAspect="1"/>
          </p:cNvPicPr>
          <p:nvPr/>
        </p:nvPicPr>
        <p:blipFill>
          <a:blip r:embed="rId4" cstate="print"/>
          <a:stretch>
            <a:fillRect/>
          </a:stretch>
        </p:blipFill>
        <p:spPr>
          <a:xfrm>
            <a:off x="7164288" y="5266051"/>
            <a:ext cx="1308745" cy="1456209"/>
          </a:xfrm>
          <a:prstGeom prst="ellipse">
            <a:avLst/>
          </a:prstGeom>
          <a:ln>
            <a:noFill/>
          </a:ln>
          <a:effectLst>
            <a:softEdge rad="112500"/>
          </a:effectLst>
        </p:spPr>
      </p:pic>
      <p:sp>
        <p:nvSpPr>
          <p:cNvPr id="8" name="矩形 7"/>
          <p:cNvSpPr/>
          <p:nvPr/>
        </p:nvSpPr>
        <p:spPr>
          <a:xfrm>
            <a:off x="6865748" y="6457890"/>
            <a:ext cx="2278252" cy="400110"/>
          </a:xfrm>
          <a:prstGeom prst="rect">
            <a:avLst/>
          </a:prstGeom>
          <a:noFill/>
        </p:spPr>
        <p:txBody>
          <a:bodyPr wrap="none" lIns="91440" tIns="45720" rIns="91440" bIns="45720">
            <a:spAutoFit/>
          </a:bodyPr>
          <a:lstStyle/>
          <a:p>
            <a:pPr algn="ctr"/>
            <a:r>
              <a:rPr lang="en-US" altLang="zh-CN"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2012, Turing year</a:t>
            </a:r>
            <a:endParaRPr lang="zh-CN" altLang="en-US"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9" name="Picture 2" descr="https://gss2.bdstatic.com/9fo3dSag_xI4khGkpoWK1HF6hhy/baike/s%3D500/sign=ecd70728a86eddc422e7b4fb09dab6a2/cefc1e178a82b901a8b3eafe768da9773812efe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5273047"/>
            <a:ext cx="2737641" cy="144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思考和讨论</a:t>
            </a:r>
          </a:p>
        </p:txBody>
      </p:sp>
      <p:sp>
        <p:nvSpPr>
          <p:cNvPr id="4" name="内容占位符 2"/>
          <p:cNvSpPr>
            <a:spLocks noGrp="1"/>
          </p:cNvSpPr>
          <p:nvPr>
            <p:ph idx="1"/>
          </p:nvPr>
        </p:nvSpPr>
        <p:spPr>
          <a:xfrm>
            <a:off x="534380" y="1484784"/>
            <a:ext cx="8075240" cy="5256584"/>
          </a:xfrm>
        </p:spPr>
        <p:txBody>
          <a:bodyPr>
            <a:normAutofit/>
          </a:bodyPr>
          <a:lstStyle/>
          <a:p>
            <a:pPr marL="0" indent="0">
              <a:lnSpc>
                <a:spcPct val="150000"/>
              </a:lnSpc>
              <a:buNone/>
            </a:pPr>
            <a:r>
              <a:rPr lang="en-US" altLang="zh-CN" sz="2000" dirty="0">
                <a:latin typeface="Times New Roman" pitchFamily="18" charset="0"/>
                <a:ea typeface="黑体" pitchFamily="49" charset="-122"/>
                <a:cs typeface="Times New Roman" pitchFamily="18" charset="0"/>
              </a:rPr>
              <a:t>1.  </a:t>
            </a:r>
            <a:r>
              <a:rPr lang="zh-CN" altLang="en-US" sz="2000" dirty="0">
                <a:latin typeface="Times New Roman" pitchFamily="18" charset="0"/>
                <a:ea typeface="黑体" pitchFamily="49" charset="-122"/>
                <a:cs typeface="Times New Roman" pitchFamily="18" charset="0"/>
              </a:rPr>
              <a:t>什么是智能？</a:t>
            </a:r>
            <a:endParaRPr lang="en-US" altLang="zh-CN" sz="2000" dirty="0">
              <a:latin typeface="Times New Roman" pitchFamily="18" charset="0"/>
              <a:ea typeface="黑体" pitchFamily="49" charset="-122"/>
              <a:cs typeface="Times New Roman" pitchFamily="18" charset="0"/>
            </a:endParaRPr>
          </a:p>
          <a:p>
            <a:pPr marL="288000" indent="-288000">
              <a:lnSpc>
                <a:spcPct val="150000"/>
              </a:lnSpc>
              <a:buNone/>
            </a:pPr>
            <a:r>
              <a:rPr lang="en-US" altLang="zh-CN" sz="2000" dirty="0">
                <a:latin typeface="Times New Roman" pitchFamily="18" charset="0"/>
                <a:ea typeface="黑体" pitchFamily="49" charset="-122"/>
                <a:cs typeface="Times New Roman" pitchFamily="18" charset="0"/>
              </a:rPr>
              <a:t>     </a:t>
            </a:r>
            <a:r>
              <a:rPr lang="zh-CN" altLang="en-US" sz="1800" dirty="0">
                <a:latin typeface="Times New Roman" pitchFamily="18" charset="0"/>
                <a:ea typeface="黑体" pitchFamily="49" charset="-122"/>
                <a:cs typeface="Times New Roman" pitchFamily="18" charset="0"/>
              </a:rPr>
              <a:t>推理？复杂问题求解？知识？学习？协同？涌现？你认为还有哪些可以归在智能范畴？</a:t>
            </a:r>
            <a:endParaRPr lang="en-US" altLang="zh-CN" sz="1800" dirty="0">
              <a:latin typeface="Times New Roman" pitchFamily="18" charset="0"/>
              <a:ea typeface="黑体" pitchFamily="49" charset="-122"/>
              <a:cs typeface="Times New Roman" pitchFamily="18" charset="0"/>
            </a:endParaRPr>
          </a:p>
          <a:p>
            <a:pPr marL="0" indent="0">
              <a:lnSpc>
                <a:spcPct val="150000"/>
              </a:lnSpc>
              <a:buNone/>
            </a:pPr>
            <a:r>
              <a:rPr lang="en-US" altLang="zh-CN" sz="2000" dirty="0">
                <a:latin typeface="Times New Roman" pitchFamily="18" charset="0"/>
                <a:ea typeface="黑体" pitchFamily="49" charset="-122"/>
                <a:cs typeface="Times New Roman" pitchFamily="18" charset="0"/>
              </a:rPr>
              <a:t>2.  </a:t>
            </a:r>
            <a:r>
              <a:rPr lang="zh-CN" altLang="en-US" sz="2000" dirty="0">
                <a:latin typeface="Times New Roman" pitchFamily="18" charset="0"/>
                <a:ea typeface="黑体" pitchFamily="49" charset="-122"/>
                <a:cs typeface="Times New Roman" pitchFamily="18" charset="0"/>
              </a:rPr>
              <a:t>有哪些应用或者研究方向可以归在人工智能领域，它们核心的难点在哪里？</a:t>
            </a:r>
            <a:r>
              <a:rPr lang="en-US" altLang="zh-CN" sz="2000" dirty="0">
                <a:latin typeface="Times New Roman" pitchFamily="18" charset="0"/>
                <a:ea typeface="黑体" pitchFamily="49" charset="-122"/>
                <a:cs typeface="Times New Roman" pitchFamily="18" charset="0"/>
              </a:rPr>
              <a:t> </a:t>
            </a:r>
          </a:p>
          <a:p>
            <a:pPr marL="0" indent="0">
              <a:lnSpc>
                <a:spcPct val="150000"/>
              </a:lnSpc>
              <a:buNone/>
            </a:pPr>
            <a:r>
              <a:rPr lang="en-US" altLang="zh-CN" sz="2000" dirty="0">
                <a:latin typeface="Times New Roman" pitchFamily="18" charset="0"/>
                <a:ea typeface="黑体" pitchFamily="49" charset="-122"/>
                <a:cs typeface="Times New Roman" pitchFamily="18" charset="0"/>
              </a:rPr>
              <a:t>3.  </a:t>
            </a:r>
            <a:r>
              <a:rPr lang="zh-CN" altLang="en-US" sz="2000" dirty="0">
                <a:latin typeface="Times New Roman" pitchFamily="18" charset="0"/>
                <a:ea typeface="黑体" pitchFamily="49" charset="-122"/>
                <a:cs typeface="Times New Roman" pitchFamily="18" charset="0"/>
              </a:rPr>
              <a:t>有关人工智能的有趣故事：</a:t>
            </a:r>
            <a:r>
              <a:rPr lang="en-US" altLang="zh-CN" sz="2000" dirty="0">
                <a:latin typeface="Times New Roman" pitchFamily="18" charset="0"/>
                <a:ea typeface="黑体" pitchFamily="49" charset="-122"/>
                <a:cs typeface="Times New Roman" pitchFamily="18" charset="0"/>
              </a:rPr>
              <a:t>The Mechanical Turk,  Eliza Chat Bot.</a:t>
            </a:r>
          </a:p>
          <a:p>
            <a:pPr marL="0" indent="0">
              <a:lnSpc>
                <a:spcPct val="150000"/>
              </a:lnSpc>
              <a:buNone/>
            </a:pPr>
            <a:r>
              <a:rPr lang="en-US" altLang="zh-CN" sz="2000" dirty="0">
                <a:latin typeface="Times New Roman" pitchFamily="18" charset="0"/>
                <a:ea typeface="黑体" pitchFamily="49" charset="-122"/>
                <a:cs typeface="Times New Roman" pitchFamily="18" charset="0"/>
              </a:rPr>
              <a:t>4. </a:t>
            </a:r>
            <a:r>
              <a:rPr lang="zh-CN" altLang="en-US" sz="2000" dirty="0">
                <a:latin typeface="Times New Roman" pitchFamily="18" charset="0"/>
                <a:ea typeface="黑体" pitchFamily="49" charset="-122"/>
                <a:cs typeface="Times New Roman" pitchFamily="18" charset="0"/>
              </a:rPr>
              <a:t> </a:t>
            </a:r>
            <a:r>
              <a:rPr lang="en-US" altLang="zh-CN" sz="2000" dirty="0" err="1">
                <a:latin typeface="Times New Roman" pitchFamily="18" charset="0"/>
                <a:ea typeface="黑体" pitchFamily="49" charset="-122"/>
                <a:cs typeface="Times New Roman" pitchFamily="18" charset="0"/>
              </a:rPr>
              <a:t>Loebner</a:t>
            </a:r>
            <a:r>
              <a:rPr lang="en-US" altLang="zh-CN" sz="2000" dirty="0">
                <a:latin typeface="Times New Roman" pitchFamily="18" charset="0"/>
                <a:ea typeface="黑体" pitchFamily="49" charset="-122"/>
                <a:cs typeface="Times New Roman" pitchFamily="18" charset="0"/>
              </a:rPr>
              <a:t> Prize, http://www.loebner.net/Prizef/loebner-prize.html.</a:t>
            </a:r>
          </a:p>
          <a:p>
            <a:pPr marL="457200" indent="-457200">
              <a:lnSpc>
                <a:spcPct val="150000"/>
              </a:lnSpc>
              <a:buAutoNum type="arabicPeriod" startAt="5"/>
            </a:pPr>
            <a:endParaRPr lang="en-US" altLang="zh-CN" sz="2000" dirty="0">
              <a:latin typeface="Times New Roman" pitchFamily="18" charset="0"/>
              <a:ea typeface="黑体" pitchFamily="49" charset="-122"/>
              <a:cs typeface="Times New Roman" pitchFamily="18" charset="0"/>
            </a:endParaRP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28686492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结束语</a:t>
            </a:r>
          </a:p>
        </p:txBody>
      </p:sp>
      <p:pic>
        <p:nvPicPr>
          <p:cNvPr id="5122" name="Picture 2"/>
          <p:cNvPicPr>
            <a:picLocks noChangeAspect="1" noChangeArrowheads="1"/>
          </p:cNvPicPr>
          <p:nvPr/>
        </p:nvPicPr>
        <p:blipFill>
          <a:blip r:embed="rId2" cstate="print"/>
          <a:srcRect/>
          <a:stretch>
            <a:fillRect/>
          </a:stretch>
        </p:blipFill>
        <p:spPr bwMode="auto">
          <a:xfrm>
            <a:off x="582930" y="2024634"/>
            <a:ext cx="7978140" cy="2827020"/>
          </a:xfrm>
          <a:prstGeom prst="rect">
            <a:avLst/>
          </a:prstGeom>
          <a:noFill/>
          <a:ln w="9525">
            <a:noFill/>
            <a:miter lim="800000"/>
            <a:headEnd/>
            <a:tailEnd/>
          </a:ln>
        </p:spPr>
      </p:pic>
    </p:spTree>
    <p:extLst>
      <p:ext uri="{BB962C8B-B14F-4D97-AF65-F5344CB8AC3E}">
        <p14:creationId xmlns:p14="http://schemas.microsoft.com/office/powerpoint/2010/main" val="19465890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结束语</a:t>
            </a:r>
          </a:p>
        </p:txBody>
      </p:sp>
      <p:sp>
        <p:nvSpPr>
          <p:cNvPr id="3" name="TextBox 2"/>
          <p:cNvSpPr txBox="1"/>
          <p:nvPr/>
        </p:nvSpPr>
        <p:spPr>
          <a:xfrm>
            <a:off x="647564" y="1988840"/>
            <a:ext cx="7848872" cy="3477875"/>
          </a:xfrm>
          <a:prstGeom prst="rect">
            <a:avLst/>
          </a:prstGeom>
          <a:noFill/>
        </p:spPr>
        <p:txBody>
          <a:bodyPr wrap="square" rtlCol="0">
            <a:spAutoFit/>
          </a:bodyPr>
          <a:lstStyle/>
          <a:p>
            <a:pPr algn="ctr">
              <a:lnSpc>
                <a:spcPct val="150000"/>
              </a:lnSpc>
            </a:pPr>
            <a:r>
              <a:rPr lang="zh-CN" altLang="en-US" sz="4400" dirty="0">
                <a:solidFill>
                  <a:srgbClr val="FF0000"/>
                </a:solidFill>
                <a:ea typeface="黑体" panose="02010609060101010101" pitchFamily="49" charset="-122"/>
              </a:rPr>
              <a:t>图灵测试是驱动</a:t>
            </a:r>
            <a:endParaRPr lang="en-US" altLang="zh-CN" sz="4400" dirty="0">
              <a:solidFill>
                <a:srgbClr val="FF0000"/>
              </a:solidFill>
              <a:ea typeface="黑体" panose="02010609060101010101" pitchFamily="49" charset="-122"/>
            </a:endParaRPr>
          </a:p>
          <a:p>
            <a:pPr algn="ctr">
              <a:lnSpc>
                <a:spcPct val="150000"/>
              </a:lnSpc>
            </a:pPr>
            <a:r>
              <a:rPr lang="zh-CN" altLang="en-US" sz="4400" dirty="0">
                <a:solidFill>
                  <a:srgbClr val="FF0000"/>
                </a:solidFill>
                <a:ea typeface="黑体" panose="02010609060101010101" pitchFamily="49" charset="-122"/>
              </a:rPr>
              <a:t>人工智能发展的发动机！</a:t>
            </a:r>
            <a:endParaRPr lang="en-US" altLang="zh-CN" sz="4400" dirty="0">
              <a:solidFill>
                <a:srgbClr val="FF0000"/>
              </a:solidFill>
              <a:ea typeface="黑体" panose="02010609060101010101" pitchFamily="49" charset="-122"/>
            </a:endParaRPr>
          </a:p>
          <a:p>
            <a:pPr algn="ctr"/>
            <a:endParaRPr lang="en-US" altLang="zh-CN" sz="4400" dirty="0">
              <a:solidFill>
                <a:srgbClr val="FF0000"/>
              </a:solidFill>
              <a:latin typeface="黑体" panose="02010609060101010101" pitchFamily="49" charset="-122"/>
              <a:ea typeface="黑体" panose="02010609060101010101" pitchFamily="49" charset="-122"/>
            </a:endParaRPr>
          </a:p>
          <a:p>
            <a:pPr algn="ctr"/>
            <a:r>
              <a:rPr lang="zh-CN" altLang="en-US" sz="4400" dirty="0">
                <a:solidFill>
                  <a:srgbClr val="0000FF"/>
                </a:solidFill>
                <a:latin typeface="黑体" panose="02010609060101010101" pitchFamily="49" charset="-122"/>
                <a:ea typeface="黑体" panose="02010609060101010101" pitchFamily="49" charset="-122"/>
              </a:rPr>
              <a:t>但：到底什么是智能呢？</a:t>
            </a:r>
            <a:endParaRPr lang="zh-CN" altLang="en-US" sz="3200" dirty="0">
              <a:solidFill>
                <a:srgbClr val="0000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455690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96752"/>
            <a:ext cx="7772400" cy="1470025"/>
          </a:xfrm>
        </p:spPr>
        <p:txBody>
          <a:bodyPr>
            <a:noAutofit/>
          </a:bodyPr>
          <a:lstStyle/>
          <a:p>
            <a:r>
              <a:rPr lang="zh-CN" altLang="en-US" sz="5400" dirty="0">
                <a:solidFill>
                  <a:srgbClr val="FF0000"/>
                </a:solidFill>
                <a:latin typeface="黑体" pitchFamily="49" charset="-122"/>
                <a:ea typeface="黑体" pitchFamily="49" charset="-122"/>
              </a:rPr>
              <a:t>人工智能课程概况</a:t>
            </a:r>
          </a:p>
        </p:txBody>
      </p:sp>
      <p:sp>
        <p:nvSpPr>
          <p:cNvPr id="3" name="副标题 2"/>
          <p:cNvSpPr>
            <a:spLocks noGrp="1"/>
          </p:cNvSpPr>
          <p:nvPr>
            <p:ph type="subTitle" idx="1"/>
          </p:nvPr>
        </p:nvSpPr>
        <p:spPr>
          <a:xfrm>
            <a:off x="0" y="3429000"/>
            <a:ext cx="9144000" cy="3429000"/>
          </a:xfrm>
        </p:spPr>
        <p:txBody>
          <a:bodyPr>
            <a:normAutofit fontScale="25000" lnSpcReduction="20000"/>
          </a:bodyPr>
          <a:lstStyle/>
          <a:p>
            <a:pPr>
              <a:lnSpc>
                <a:spcPct val="220000"/>
              </a:lnSpc>
            </a:pPr>
            <a:r>
              <a:rPr lang="en-US" altLang="zh-CN" sz="11200" b="1" dirty="0">
                <a:solidFill>
                  <a:schemeClr val="tx2">
                    <a:lumMod val="60000"/>
                    <a:lumOff val="40000"/>
                  </a:schemeClr>
                </a:solidFill>
                <a:latin typeface="Times New Roman" panose="02020603050405020304" pitchFamily="18" charset="0"/>
                <a:ea typeface="黑体" pitchFamily="49" charset="-122"/>
                <a:cs typeface="Times New Roman" panose="02020603050405020304" pitchFamily="18" charset="0"/>
              </a:rPr>
              <a:t>2019</a:t>
            </a:r>
            <a:r>
              <a:rPr lang="zh-CN" altLang="en-US" sz="11200" b="1" dirty="0">
                <a:solidFill>
                  <a:schemeClr val="tx2">
                    <a:lumMod val="60000"/>
                    <a:lumOff val="40000"/>
                  </a:schemeClr>
                </a:solidFill>
                <a:latin typeface="Times New Roman" panose="02020603050405020304" pitchFamily="18" charset="0"/>
                <a:ea typeface="黑体" pitchFamily="49" charset="-122"/>
                <a:cs typeface="Times New Roman" panose="02020603050405020304" pitchFamily="18" charset="0"/>
              </a:rPr>
              <a:t>年度南京大学“专创融合”特色示范课程培育项目</a:t>
            </a:r>
            <a:endParaRPr lang="en-US" altLang="zh-CN" sz="11200" b="1" dirty="0">
              <a:solidFill>
                <a:schemeClr val="tx2">
                  <a:lumMod val="60000"/>
                  <a:lumOff val="40000"/>
                </a:schemeClr>
              </a:solidFill>
              <a:latin typeface="Times New Roman" panose="02020603050405020304" pitchFamily="18" charset="0"/>
              <a:ea typeface="黑体" pitchFamily="49" charset="-122"/>
              <a:cs typeface="Times New Roman" panose="02020603050405020304" pitchFamily="18" charset="0"/>
            </a:endParaRPr>
          </a:p>
          <a:p>
            <a:pPr>
              <a:lnSpc>
                <a:spcPct val="220000"/>
              </a:lnSpc>
            </a:pPr>
            <a:r>
              <a:rPr lang="zh-CN" altLang="en-US" sz="11200" b="1" dirty="0">
                <a:solidFill>
                  <a:schemeClr val="accent2"/>
                </a:solidFill>
                <a:latin typeface="Times New Roman" panose="02020603050405020304" pitchFamily="18" charset="0"/>
                <a:ea typeface="黑体" pitchFamily="49" charset="-122"/>
                <a:cs typeface="Times New Roman" panose="02020603050405020304" pitchFamily="18" charset="0"/>
              </a:rPr>
              <a:t>高  阳</a:t>
            </a:r>
            <a:endParaRPr lang="en-US" altLang="zh-CN" sz="11200" b="1" dirty="0">
              <a:solidFill>
                <a:schemeClr val="accent2"/>
              </a:solidFill>
              <a:latin typeface="Times New Roman" panose="02020603050405020304" pitchFamily="18" charset="0"/>
              <a:ea typeface="黑体" pitchFamily="49" charset="-122"/>
              <a:cs typeface="Times New Roman" panose="02020603050405020304" pitchFamily="18" charset="0"/>
            </a:endParaRPr>
          </a:p>
          <a:p>
            <a:pPr>
              <a:lnSpc>
                <a:spcPct val="220000"/>
              </a:lnSpc>
            </a:pPr>
            <a:r>
              <a:rPr lang="en-US" altLang="zh-CN" sz="11200" dirty="0">
                <a:solidFill>
                  <a:schemeClr val="tx1"/>
                </a:solidFill>
                <a:latin typeface="Times New Roman" pitchFamily="18" charset="0"/>
                <a:ea typeface="黑体" pitchFamily="49" charset="-122"/>
                <a:cs typeface="Times New Roman" pitchFamily="18" charset="0"/>
              </a:rPr>
              <a:t>http://cs.nju.edu.cn/rl, 2019.9.3</a:t>
            </a:r>
          </a:p>
          <a:p>
            <a:endParaRPr lang="en-US" altLang="zh-CN" dirty="0">
              <a:solidFill>
                <a:schemeClr val="tx2">
                  <a:lumMod val="60000"/>
                  <a:lumOff val="40000"/>
                </a:schemeClr>
              </a:solidFill>
              <a:latin typeface="黑体" pitchFamily="49" charset="-122"/>
              <a:ea typeface="黑体" pitchFamily="49" charset="-122"/>
            </a:endParaRPr>
          </a:p>
          <a:p>
            <a:endParaRPr lang="en-US" altLang="zh-CN" dirty="0">
              <a:solidFill>
                <a:schemeClr val="tx2">
                  <a:lumMod val="60000"/>
                  <a:lumOff val="40000"/>
                </a:schemeClr>
              </a:solidFill>
              <a:latin typeface="黑体" pitchFamily="49" charset="-122"/>
              <a:ea typeface="黑体" pitchFamily="49" charset="-122"/>
            </a:endParaRPr>
          </a:p>
          <a:p>
            <a:endParaRPr lang="zh-CN" altLang="en-US" dirty="0">
              <a:solidFill>
                <a:schemeClr val="tx2">
                  <a:lumMod val="60000"/>
                  <a:lumOff val="40000"/>
                </a:schemeClr>
              </a:solidFill>
            </a:endParaRPr>
          </a:p>
        </p:txBody>
      </p:sp>
    </p:spTree>
    <p:extLst>
      <p:ext uri="{BB962C8B-B14F-4D97-AF65-F5344CB8AC3E}">
        <p14:creationId xmlns:p14="http://schemas.microsoft.com/office/powerpoint/2010/main" val="20858098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教学团队</a:t>
            </a:r>
          </a:p>
        </p:txBody>
      </p:sp>
      <p:sp>
        <p:nvSpPr>
          <p:cNvPr id="4" name="内容占位符 2"/>
          <p:cNvSpPr>
            <a:spLocks noGrp="1"/>
          </p:cNvSpPr>
          <p:nvPr>
            <p:ph idx="1"/>
          </p:nvPr>
        </p:nvSpPr>
        <p:spPr>
          <a:xfrm>
            <a:off x="534380" y="1484784"/>
            <a:ext cx="8075240" cy="4137323"/>
          </a:xfrm>
        </p:spPr>
        <p:txBody>
          <a:bodyPr>
            <a:normAutofit/>
          </a:bodyPr>
          <a:lstStyle/>
          <a:p>
            <a:pPr algn="r">
              <a:lnSpc>
                <a:spcPct val="150000"/>
              </a:lnSpc>
              <a:spcAft>
                <a:spcPts val="1000"/>
              </a:spcAft>
              <a:buNone/>
            </a:pPr>
            <a:r>
              <a:rPr lang="zh-CN" altLang="en-US" sz="4000" dirty="0">
                <a:solidFill>
                  <a:srgbClr val="FF0000"/>
                </a:solidFill>
                <a:latin typeface="黑体" pitchFamily="49" charset="-122"/>
                <a:ea typeface="黑体" pitchFamily="49" charset="-122"/>
              </a:rPr>
              <a:t>教师  </a:t>
            </a:r>
            <a:r>
              <a:rPr lang="zh-CN" altLang="en-US" sz="2000" dirty="0">
                <a:latin typeface="Times New Roman" pitchFamily="18" charset="0"/>
                <a:ea typeface="黑体" pitchFamily="49" charset="-122"/>
                <a:cs typeface="Times New Roman" pitchFamily="18" charset="0"/>
              </a:rPr>
              <a:t>史颖欢副教授、霍静助理教授、何克磊助理教授、陈兴国讲师、伊士超副教授</a:t>
            </a:r>
            <a:endParaRPr lang="en-US" altLang="zh-CN" sz="2000" dirty="0">
              <a:latin typeface="Times New Roman" pitchFamily="18" charset="0"/>
              <a:ea typeface="黑体" pitchFamily="49" charset="-122"/>
              <a:cs typeface="Times New Roman" pitchFamily="18" charset="0"/>
            </a:endParaRPr>
          </a:p>
          <a:p>
            <a:pPr>
              <a:lnSpc>
                <a:spcPct val="150000"/>
              </a:lnSpc>
              <a:spcAft>
                <a:spcPts val="1000"/>
              </a:spcAft>
              <a:buNone/>
            </a:pPr>
            <a:r>
              <a:rPr lang="zh-CN" altLang="en-US" sz="4000" dirty="0">
                <a:solidFill>
                  <a:srgbClr val="FF0000"/>
                </a:solidFill>
                <a:latin typeface="黑体" pitchFamily="49" charset="-122"/>
                <a:ea typeface="黑体" pitchFamily="49" charset="-122"/>
              </a:rPr>
              <a:t>助教  </a:t>
            </a:r>
            <a:r>
              <a:rPr lang="zh-CN" altLang="en-US" sz="2000" dirty="0">
                <a:latin typeface="Times New Roman" pitchFamily="18" charset="0"/>
                <a:ea typeface="黑体" pitchFamily="49" charset="-122"/>
                <a:cs typeface="Times New Roman" pitchFamily="18" charset="0"/>
              </a:rPr>
              <a:t>顾峥博士生、董绍康博士生</a:t>
            </a:r>
            <a:endParaRPr lang="en-US" altLang="zh-CN" sz="2000" dirty="0">
              <a:latin typeface="Times New Roman" pitchFamily="18" charset="0"/>
              <a:ea typeface="黑体" pitchFamily="49" charset="-122"/>
              <a:cs typeface="Times New Roman" pitchFamily="18" charset="0"/>
            </a:endParaRPr>
          </a:p>
          <a:p>
            <a:pPr>
              <a:lnSpc>
                <a:spcPct val="150000"/>
              </a:lnSpc>
              <a:spcAft>
                <a:spcPts val="1000"/>
              </a:spcAft>
              <a:buNone/>
            </a:pPr>
            <a:r>
              <a:rPr lang="zh-CN" altLang="en-US" sz="4000" dirty="0">
                <a:solidFill>
                  <a:srgbClr val="FF0000"/>
                </a:solidFill>
                <a:latin typeface="黑体" pitchFamily="49" charset="-122"/>
                <a:ea typeface="黑体" pitchFamily="49" charset="-122"/>
              </a:rPr>
              <a:t>其他  </a:t>
            </a:r>
            <a:r>
              <a:rPr lang="zh-CN" altLang="en-US" sz="2000" dirty="0">
                <a:latin typeface="Times New Roman" pitchFamily="18" charset="0"/>
                <a:ea typeface="黑体" pitchFamily="49" charset="-122"/>
                <a:cs typeface="Times New Roman" pitchFamily="18" charset="0"/>
              </a:rPr>
              <a:t>李文斌博士生、田品卓博士生等数</a:t>
            </a:r>
            <a:r>
              <a:rPr lang="en-US" altLang="zh-CN" sz="2000" dirty="0">
                <a:latin typeface="Times New Roman" pitchFamily="18" charset="0"/>
                <a:ea typeface="黑体" pitchFamily="49" charset="-122"/>
                <a:cs typeface="Times New Roman" pitchFamily="18" charset="0"/>
              </a:rPr>
              <a:t>10</a:t>
            </a:r>
            <a:r>
              <a:rPr lang="zh-CN" altLang="en-US" sz="2000" dirty="0">
                <a:latin typeface="Times New Roman" pitchFamily="18" charset="0"/>
                <a:ea typeface="黑体" pitchFamily="49" charset="-122"/>
                <a:cs typeface="Times New Roman" pitchFamily="18" charset="0"/>
              </a:rPr>
              <a:t>位博士</a:t>
            </a:r>
            <a:endParaRPr lang="en-US" altLang="zh-CN" sz="2000" dirty="0">
              <a:latin typeface="Times New Roman" pitchFamily="18" charset="0"/>
              <a:ea typeface="黑体" pitchFamily="49" charset="-122"/>
              <a:cs typeface="Times New Roman" pitchFamily="18" charset="0"/>
            </a:endParaRPr>
          </a:p>
          <a:p>
            <a:pPr>
              <a:lnSpc>
                <a:spcPct val="150000"/>
              </a:lnSpc>
              <a:spcAft>
                <a:spcPts val="1000"/>
              </a:spcAft>
              <a:buNone/>
            </a:pPr>
            <a:endParaRPr lang="en-US" altLang="zh-CN" sz="2000" dirty="0">
              <a:latin typeface="Times New Roman" pitchFamily="18" charset="0"/>
              <a:ea typeface="黑体" pitchFamily="49" charset="-122"/>
              <a:cs typeface="Times New Roman" pitchFamily="18" charset="0"/>
            </a:endParaRPr>
          </a:p>
          <a:p>
            <a:pPr algn="r">
              <a:lnSpc>
                <a:spcPct val="150000"/>
              </a:lnSpc>
              <a:spcAft>
                <a:spcPts val="1000"/>
              </a:spcAft>
              <a:buNone/>
            </a:pPr>
            <a:endParaRPr lang="en-US" altLang="zh-CN" sz="2000" dirty="0">
              <a:latin typeface="Times New Roman" pitchFamily="18" charset="0"/>
              <a:ea typeface="黑体" pitchFamily="49" charset="-122"/>
              <a:cs typeface="Times New Roman" pitchFamily="18" charset="0"/>
            </a:endParaRPr>
          </a:p>
          <a:p>
            <a:pPr marL="0" indent="0">
              <a:lnSpc>
                <a:spcPct val="150000"/>
              </a:lnSpc>
              <a:buNone/>
            </a:pPr>
            <a:endParaRPr lang="en-US" altLang="zh-CN" sz="2000" dirty="0">
              <a:latin typeface="Times New Roman" pitchFamily="18" charset="0"/>
              <a:ea typeface="黑体" pitchFamily="49" charset="-122"/>
              <a:cs typeface="Times New Roman" pitchFamily="18" charset="0"/>
            </a:endParaRPr>
          </a:p>
          <a:p>
            <a:pPr marL="0" indent="0">
              <a:lnSpc>
                <a:spcPct val="150000"/>
              </a:lnSpc>
              <a:buNone/>
            </a:pPr>
            <a:endParaRPr lang="en-US" altLang="zh-CN" sz="2000" dirty="0">
              <a:latin typeface="Times New Roman" pitchFamily="18" charset="0"/>
              <a:ea typeface="黑体" pitchFamily="49" charset="-122"/>
              <a:cs typeface="Times New Roman" pitchFamily="18" charset="0"/>
            </a:endParaRP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2080990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合作建设单位</a:t>
            </a:r>
          </a:p>
        </p:txBody>
      </p:sp>
      <p:sp>
        <p:nvSpPr>
          <p:cNvPr id="4" name="内容占位符 2"/>
          <p:cNvSpPr>
            <a:spLocks noGrp="1"/>
          </p:cNvSpPr>
          <p:nvPr>
            <p:ph idx="1"/>
          </p:nvPr>
        </p:nvSpPr>
        <p:spPr>
          <a:xfrm>
            <a:off x="534380" y="1484784"/>
            <a:ext cx="8075240" cy="4137323"/>
          </a:xfrm>
        </p:spPr>
        <p:txBody>
          <a:bodyPr>
            <a:normAutofit fontScale="77500" lnSpcReduction="20000"/>
          </a:bodyPr>
          <a:lstStyle/>
          <a:p>
            <a:pPr marL="0">
              <a:lnSpc>
                <a:spcPct val="150000"/>
              </a:lnSpc>
              <a:spcAft>
                <a:spcPts val="1000"/>
              </a:spcAft>
              <a:buNone/>
            </a:pPr>
            <a:r>
              <a:rPr lang="zh-CN" altLang="en-US" sz="4000" dirty="0">
                <a:solidFill>
                  <a:srgbClr val="0070C0"/>
                </a:solidFill>
                <a:latin typeface="Times New Roman" panose="02020603050405020304" pitchFamily="18" charset="0"/>
                <a:ea typeface="黑体" pitchFamily="49" charset="-122"/>
                <a:cs typeface="Times New Roman" panose="02020603050405020304" pitchFamily="18" charset="0"/>
              </a:rPr>
              <a:t>微软亚洲研究院</a:t>
            </a:r>
            <a:endParaRPr lang="en-US" altLang="zh-CN" sz="4000" dirty="0">
              <a:solidFill>
                <a:srgbClr val="0070C0"/>
              </a:solidFill>
              <a:latin typeface="Times New Roman" panose="02020603050405020304" pitchFamily="18" charset="0"/>
              <a:ea typeface="黑体" pitchFamily="49" charset="-122"/>
              <a:cs typeface="Times New Roman" panose="02020603050405020304" pitchFamily="18" charset="0"/>
            </a:endParaRPr>
          </a:p>
          <a:p>
            <a:pPr marL="0">
              <a:lnSpc>
                <a:spcPct val="150000"/>
              </a:lnSpc>
              <a:spcAft>
                <a:spcPts val="1000"/>
              </a:spcAft>
              <a:buNone/>
            </a:pPr>
            <a:r>
              <a:rPr lang="en-US" altLang="zh-CN" sz="3600" dirty="0">
                <a:latin typeface="Times New Roman" panose="02020603050405020304" pitchFamily="18" charset="0"/>
                <a:ea typeface="黑体" pitchFamily="49" charset="-122"/>
                <a:cs typeface="Times New Roman" panose="02020603050405020304" pitchFamily="18" charset="0"/>
              </a:rPr>
              <a:t>12</a:t>
            </a:r>
            <a:r>
              <a:rPr lang="zh-CN" altLang="en-US" sz="3600" dirty="0">
                <a:latin typeface="Times New Roman" panose="02020603050405020304" pitchFamily="18" charset="0"/>
                <a:ea typeface="黑体" pitchFamily="49" charset="-122"/>
                <a:cs typeface="Times New Roman" panose="02020603050405020304" pitchFamily="18" charset="0"/>
              </a:rPr>
              <a:t>月初选择部分同学组队前去参观学习交流。</a:t>
            </a:r>
            <a:endParaRPr lang="en-US" altLang="zh-CN" sz="3600" dirty="0">
              <a:latin typeface="Times New Roman" panose="02020603050405020304" pitchFamily="18" charset="0"/>
              <a:ea typeface="黑体" pitchFamily="49" charset="-122"/>
              <a:cs typeface="Times New Roman" panose="02020603050405020304" pitchFamily="18" charset="0"/>
            </a:endParaRPr>
          </a:p>
          <a:p>
            <a:pPr marL="0">
              <a:lnSpc>
                <a:spcPct val="150000"/>
              </a:lnSpc>
              <a:spcAft>
                <a:spcPts val="1000"/>
              </a:spcAft>
              <a:buNone/>
            </a:pPr>
            <a:r>
              <a:rPr lang="zh-CN" altLang="en-US" sz="4000" dirty="0">
                <a:solidFill>
                  <a:srgbClr val="0070C0"/>
                </a:solidFill>
                <a:latin typeface="Times New Roman" panose="02020603050405020304" pitchFamily="18" charset="0"/>
                <a:ea typeface="黑体" pitchFamily="49" charset="-122"/>
                <a:cs typeface="Times New Roman" panose="02020603050405020304" pitchFamily="18" charset="0"/>
              </a:rPr>
              <a:t>江苏万维艾斯网络智能产业创新中心有限公司</a:t>
            </a:r>
            <a:endParaRPr lang="en-US" altLang="zh-CN" sz="4000" dirty="0">
              <a:solidFill>
                <a:srgbClr val="0070C0"/>
              </a:solidFill>
              <a:latin typeface="Times New Roman" panose="02020603050405020304" pitchFamily="18" charset="0"/>
              <a:ea typeface="黑体" pitchFamily="49" charset="-122"/>
              <a:cs typeface="Times New Roman" panose="02020603050405020304" pitchFamily="18" charset="0"/>
            </a:endParaRPr>
          </a:p>
          <a:p>
            <a:pPr marL="0">
              <a:lnSpc>
                <a:spcPct val="150000"/>
              </a:lnSpc>
              <a:spcAft>
                <a:spcPts val="1000"/>
              </a:spcAft>
              <a:buNone/>
            </a:pPr>
            <a:r>
              <a:rPr lang="en-US" altLang="zh-CN" sz="3600" dirty="0">
                <a:latin typeface="Times New Roman" panose="02020603050405020304" pitchFamily="18" charset="0"/>
                <a:ea typeface="黑体" pitchFamily="49" charset="-122"/>
                <a:cs typeface="Times New Roman" panose="02020603050405020304" pitchFamily="18" charset="0"/>
              </a:rPr>
              <a:t>12</a:t>
            </a:r>
            <a:r>
              <a:rPr lang="zh-CN" altLang="en-US" sz="3600" dirty="0">
                <a:latin typeface="Times New Roman" panose="02020603050405020304" pitchFamily="18" charset="0"/>
                <a:ea typeface="黑体" pitchFamily="49" charset="-122"/>
                <a:cs typeface="Times New Roman" panose="02020603050405020304" pitchFamily="18" charset="0"/>
              </a:rPr>
              <a:t>月部分同学在该公司封闭训练</a:t>
            </a:r>
            <a:r>
              <a:rPr lang="en-US" altLang="zh-CN" sz="3600" dirty="0">
                <a:latin typeface="Times New Roman" panose="02020603050405020304" pitchFamily="18" charset="0"/>
                <a:ea typeface="黑体" pitchFamily="49" charset="-122"/>
                <a:cs typeface="Times New Roman" panose="02020603050405020304" pitchFamily="18" charset="0"/>
              </a:rPr>
              <a:t>15</a:t>
            </a:r>
            <a:r>
              <a:rPr lang="zh-CN" altLang="en-US" sz="3600" dirty="0">
                <a:latin typeface="Times New Roman" panose="02020603050405020304" pitchFamily="18" charset="0"/>
                <a:ea typeface="黑体" pitchFamily="49" charset="-122"/>
                <a:cs typeface="Times New Roman" panose="02020603050405020304" pitchFamily="18" charset="0"/>
              </a:rPr>
              <a:t>天。</a:t>
            </a:r>
            <a:endParaRPr lang="en-US" altLang="zh-CN" sz="3600" dirty="0">
              <a:latin typeface="Times New Roman" pitchFamily="18" charset="0"/>
              <a:ea typeface="黑体" pitchFamily="49" charset="-122"/>
              <a:cs typeface="Times New Roman" pitchFamily="18" charset="0"/>
            </a:endParaRPr>
          </a:p>
          <a:p>
            <a:pPr algn="r">
              <a:lnSpc>
                <a:spcPct val="150000"/>
              </a:lnSpc>
              <a:spcAft>
                <a:spcPts val="1000"/>
              </a:spcAft>
              <a:buNone/>
            </a:pPr>
            <a:endParaRPr lang="en-US" altLang="zh-CN" sz="2000" dirty="0">
              <a:latin typeface="Times New Roman" pitchFamily="18" charset="0"/>
              <a:ea typeface="黑体" pitchFamily="49" charset="-122"/>
              <a:cs typeface="Times New Roman" pitchFamily="18" charset="0"/>
            </a:endParaRPr>
          </a:p>
          <a:p>
            <a:pPr marL="0" indent="0">
              <a:lnSpc>
                <a:spcPct val="150000"/>
              </a:lnSpc>
              <a:buNone/>
            </a:pPr>
            <a:endParaRPr lang="en-US" altLang="zh-CN" sz="2000" dirty="0">
              <a:latin typeface="Times New Roman" pitchFamily="18" charset="0"/>
              <a:ea typeface="黑体" pitchFamily="49" charset="-122"/>
              <a:cs typeface="Times New Roman" pitchFamily="18" charset="0"/>
            </a:endParaRPr>
          </a:p>
          <a:p>
            <a:pPr marL="0" indent="0">
              <a:lnSpc>
                <a:spcPct val="150000"/>
              </a:lnSpc>
              <a:buNone/>
            </a:pPr>
            <a:endParaRPr lang="en-US" altLang="zh-CN" sz="2000" dirty="0">
              <a:latin typeface="Times New Roman" pitchFamily="18" charset="0"/>
              <a:ea typeface="黑体" pitchFamily="49" charset="-122"/>
              <a:cs typeface="Times New Roman" pitchFamily="18" charset="0"/>
            </a:endParaRP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10517430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课程安排</a:t>
            </a:r>
          </a:p>
        </p:txBody>
      </p:sp>
      <p:sp>
        <p:nvSpPr>
          <p:cNvPr id="4" name="内容占位符 2"/>
          <p:cNvSpPr>
            <a:spLocks noGrp="1"/>
          </p:cNvSpPr>
          <p:nvPr>
            <p:ph idx="1"/>
          </p:nvPr>
        </p:nvSpPr>
        <p:spPr>
          <a:xfrm>
            <a:off x="534380" y="1484784"/>
            <a:ext cx="8075240" cy="4137323"/>
          </a:xfrm>
        </p:spPr>
        <p:txBody>
          <a:bodyPr>
            <a:normAutofit/>
          </a:bodyPr>
          <a:lstStyle/>
          <a:p>
            <a:pPr>
              <a:lnSpc>
                <a:spcPct val="150000"/>
              </a:lnSpc>
              <a:spcAft>
                <a:spcPts val="1000"/>
              </a:spcAft>
              <a:buNone/>
            </a:pPr>
            <a:r>
              <a:rPr lang="zh-CN" altLang="en-US" sz="4000" dirty="0">
                <a:solidFill>
                  <a:srgbClr val="FF0000"/>
                </a:solidFill>
                <a:latin typeface="黑体" pitchFamily="49" charset="-122"/>
                <a:ea typeface="黑体" pitchFamily="49" charset="-122"/>
              </a:rPr>
              <a:t>参考教材</a:t>
            </a:r>
            <a:endParaRPr lang="en-US" altLang="zh-CN" sz="4000" dirty="0">
              <a:latin typeface="Times New Roman" pitchFamily="18" charset="0"/>
              <a:ea typeface="黑体" pitchFamily="49" charset="-122"/>
              <a:cs typeface="Times New Roman" pitchFamily="18" charset="0"/>
            </a:endParaRPr>
          </a:p>
          <a:p>
            <a:pPr marL="457200" indent="-457200">
              <a:lnSpc>
                <a:spcPct val="150000"/>
              </a:lnSpc>
              <a:buAutoNum type="arabicPeriod"/>
            </a:pPr>
            <a:r>
              <a:rPr lang="en-US" altLang="zh-CN" sz="2000" dirty="0">
                <a:latin typeface="Times New Roman" pitchFamily="18" charset="0"/>
                <a:ea typeface="黑体" pitchFamily="49" charset="-122"/>
                <a:cs typeface="Times New Roman" pitchFamily="18" charset="0"/>
              </a:rPr>
              <a:t>George F. Luger, Artificial Intelligence: Structures and Strategies for Complex Problem Solving. Fifth Edition, Addison Wesley.</a:t>
            </a:r>
          </a:p>
          <a:p>
            <a:pPr marL="457200" indent="-457200">
              <a:lnSpc>
                <a:spcPct val="150000"/>
              </a:lnSpc>
              <a:buAutoNum type="arabicPeriod"/>
            </a:pPr>
            <a:r>
              <a:rPr lang="en-US" altLang="zh-CN" sz="2000" dirty="0">
                <a:latin typeface="Times New Roman" pitchFamily="18" charset="0"/>
                <a:ea typeface="黑体" pitchFamily="49" charset="-122"/>
                <a:cs typeface="Times New Roman" pitchFamily="18" charset="0"/>
              </a:rPr>
              <a:t>Stuart Russell and Peter </a:t>
            </a:r>
            <a:r>
              <a:rPr lang="en-US" altLang="zh-CN" sz="2000" dirty="0" err="1">
                <a:latin typeface="Times New Roman" pitchFamily="18" charset="0"/>
                <a:ea typeface="黑体" pitchFamily="49" charset="-122"/>
                <a:cs typeface="Times New Roman" pitchFamily="18" charset="0"/>
              </a:rPr>
              <a:t>Norvig</a:t>
            </a:r>
            <a:r>
              <a:rPr lang="en-US" altLang="zh-CN" sz="2000" dirty="0">
                <a:latin typeface="Times New Roman" pitchFamily="18" charset="0"/>
                <a:ea typeface="黑体" pitchFamily="49" charset="-122"/>
                <a:cs typeface="Times New Roman" pitchFamily="18" charset="0"/>
              </a:rPr>
              <a:t>. Artificial Intelligence: A Modern Approach.  Third Edition. </a:t>
            </a: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pic>
        <p:nvPicPr>
          <p:cNvPr id="5" name="图片 4" descr="AI book - Luger.jpg"/>
          <p:cNvPicPr>
            <a:picLocks noChangeAspect="1"/>
          </p:cNvPicPr>
          <p:nvPr/>
        </p:nvPicPr>
        <p:blipFill>
          <a:blip r:embed="rId2" cstate="print"/>
          <a:stretch>
            <a:fillRect/>
          </a:stretch>
        </p:blipFill>
        <p:spPr>
          <a:xfrm>
            <a:off x="7164288" y="548680"/>
            <a:ext cx="1543050" cy="1943100"/>
          </a:xfrm>
          <a:prstGeom prst="rect">
            <a:avLst/>
          </a:prstGeom>
          <a:ln>
            <a:noFill/>
          </a:ln>
          <a:effectLst>
            <a:softEdge rad="112500"/>
          </a:effectLst>
        </p:spPr>
      </p:pic>
      <p:pic>
        <p:nvPicPr>
          <p:cNvPr id="6" name="图片 5" descr="Ai book - Russell.jpg"/>
          <p:cNvPicPr>
            <a:picLocks noChangeAspect="1"/>
          </p:cNvPicPr>
          <p:nvPr/>
        </p:nvPicPr>
        <p:blipFill>
          <a:blip r:embed="rId3" cstate="print"/>
          <a:stretch>
            <a:fillRect/>
          </a:stretch>
        </p:blipFill>
        <p:spPr>
          <a:xfrm>
            <a:off x="7236296" y="4293096"/>
            <a:ext cx="1500000" cy="1944000"/>
          </a:xfrm>
          <a:prstGeom prst="rect">
            <a:avLst/>
          </a:prstGeom>
          <a:ln>
            <a:noFill/>
          </a:ln>
          <a:effectLst>
            <a:softEdge rad="112500"/>
          </a:effectLst>
        </p:spPr>
      </p:pic>
    </p:spTree>
    <p:extLst>
      <p:ext uri="{BB962C8B-B14F-4D97-AF65-F5344CB8AC3E}">
        <p14:creationId xmlns:p14="http://schemas.microsoft.com/office/powerpoint/2010/main" val="37840564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课程安排</a:t>
            </a:r>
          </a:p>
        </p:txBody>
      </p:sp>
      <p:sp>
        <p:nvSpPr>
          <p:cNvPr id="4" name="内容占位符 2"/>
          <p:cNvSpPr>
            <a:spLocks noGrp="1"/>
          </p:cNvSpPr>
          <p:nvPr>
            <p:ph idx="1"/>
          </p:nvPr>
        </p:nvSpPr>
        <p:spPr>
          <a:xfrm>
            <a:off x="534380" y="1484784"/>
            <a:ext cx="8075240" cy="4137323"/>
          </a:xfrm>
        </p:spPr>
        <p:txBody>
          <a:bodyPr>
            <a:normAutofit lnSpcReduction="10000"/>
          </a:bodyPr>
          <a:lstStyle/>
          <a:p>
            <a:pPr>
              <a:lnSpc>
                <a:spcPct val="150000"/>
              </a:lnSpc>
              <a:spcAft>
                <a:spcPts val="1000"/>
              </a:spcAft>
              <a:buNone/>
            </a:pPr>
            <a:r>
              <a:rPr lang="zh-CN" altLang="en-US" sz="4000" dirty="0">
                <a:solidFill>
                  <a:srgbClr val="FF0000"/>
                </a:solidFill>
                <a:latin typeface="黑体" pitchFamily="49" charset="-122"/>
                <a:ea typeface="黑体" pitchFamily="49" charset="-122"/>
              </a:rPr>
              <a:t>参考课程网站</a:t>
            </a:r>
            <a:endParaRPr lang="en-US" altLang="zh-CN" sz="4000" dirty="0">
              <a:latin typeface="Times New Roman" pitchFamily="18" charset="0"/>
              <a:ea typeface="黑体" pitchFamily="49" charset="-122"/>
              <a:cs typeface="Times New Roman" pitchFamily="18" charset="0"/>
            </a:endParaRPr>
          </a:p>
          <a:p>
            <a:pPr marL="457200" indent="-457200">
              <a:lnSpc>
                <a:spcPct val="150000"/>
              </a:lnSpc>
              <a:buAutoNum type="arabicPeriod"/>
            </a:pPr>
            <a:r>
              <a:rPr lang="en-US" altLang="zh-CN" sz="2000" dirty="0">
                <a:latin typeface="Times New Roman" pitchFamily="18" charset="0"/>
                <a:ea typeface="黑体" pitchFamily="49" charset="-122"/>
                <a:cs typeface="Times New Roman" pitchFamily="18" charset="0"/>
              </a:rPr>
              <a:t>CMU,  http://www.cs.cmu.edu</a:t>
            </a:r>
          </a:p>
          <a:p>
            <a:pPr marL="457200" indent="-457200">
              <a:lnSpc>
                <a:spcPct val="150000"/>
              </a:lnSpc>
              <a:buAutoNum type="arabicPeriod"/>
            </a:pPr>
            <a:r>
              <a:rPr lang="en-US" altLang="zh-CN" sz="2000" dirty="0">
                <a:latin typeface="Times New Roman" pitchFamily="18" charset="0"/>
                <a:ea typeface="黑体" pitchFamily="49" charset="-122"/>
                <a:cs typeface="Times New Roman" pitchFamily="18" charset="0"/>
              </a:rPr>
              <a:t>MIT, http://ocw.mit.edu/courses/electrical-engineering-and-computer-science/6-034-artificial-intelligence-fall-2010/index.htm. </a:t>
            </a:r>
          </a:p>
          <a:p>
            <a:pPr marL="457200" indent="-457200">
              <a:lnSpc>
                <a:spcPct val="150000"/>
              </a:lnSpc>
              <a:buAutoNum type="arabicPeriod"/>
            </a:pPr>
            <a:r>
              <a:rPr lang="en-US" altLang="zh-CN" sz="2000" dirty="0">
                <a:latin typeface="Times New Roman" pitchFamily="18" charset="0"/>
                <a:ea typeface="黑体" pitchFamily="49" charset="-122"/>
                <a:cs typeface="Times New Roman" pitchFamily="18" charset="0"/>
              </a:rPr>
              <a:t>Stanford University, http://www.stanford.edu/class/cs221/.</a:t>
            </a:r>
          </a:p>
          <a:p>
            <a:pPr marL="457200" indent="-457200">
              <a:lnSpc>
                <a:spcPct val="150000"/>
              </a:lnSpc>
              <a:buAutoNum type="arabicPeriod"/>
            </a:pPr>
            <a:endParaRPr lang="en-US" altLang="zh-CN" sz="2000" dirty="0">
              <a:latin typeface="Times New Roman" pitchFamily="18" charset="0"/>
              <a:ea typeface="黑体" pitchFamily="49" charset="-122"/>
              <a:cs typeface="Times New Roman" pitchFamily="18" charset="0"/>
            </a:endParaRPr>
          </a:p>
          <a:p>
            <a:pPr marL="0" indent="0">
              <a:lnSpc>
                <a:spcPct val="150000"/>
              </a:lnSpc>
              <a:buNone/>
            </a:pPr>
            <a:r>
              <a:rPr lang="zh-CN" altLang="en-US" sz="2000" dirty="0">
                <a:latin typeface="Times New Roman" pitchFamily="18" charset="0"/>
                <a:ea typeface="黑体" pitchFamily="49" charset="-122"/>
                <a:cs typeface="Times New Roman" pitchFamily="18" charset="0"/>
              </a:rPr>
              <a:t>其他互联网资源</a:t>
            </a:r>
            <a:endParaRPr lang="en-US" altLang="zh-CN" sz="2000" dirty="0">
              <a:latin typeface="Times New Roman" pitchFamily="18" charset="0"/>
              <a:ea typeface="黑体" pitchFamily="49" charset="-122"/>
              <a:cs typeface="Times New Roman" pitchFamily="18" charset="0"/>
            </a:endParaRP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26925753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课堂讲授内容</a:t>
            </a:r>
          </a:p>
        </p:txBody>
      </p:sp>
      <p:sp>
        <p:nvSpPr>
          <p:cNvPr id="4" name="内容占位符 2"/>
          <p:cNvSpPr>
            <a:spLocks noGrp="1"/>
          </p:cNvSpPr>
          <p:nvPr>
            <p:ph idx="1"/>
          </p:nvPr>
        </p:nvSpPr>
        <p:spPr>
          <a:xfrm>
            <a:off x="251520" y="1772816"/>
            <a:ext cx="8640960" cy="3888432"/>
          </a:xfrm>
        </p:spPr>
        <p:txBody>
          <a:bodyPr numCol="2">
            <a:normAutofit fontScale="85000" lnSpcReduction="10000"/>
          </a:bodyPr>
          <a:lstStyle/>
          <a:p>
            <a:pPr marL="0" indent="0">
              <a:lnSpc>
                <a:spcPct val="150000"/>
              </a:lnSpc>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导论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(Introduction)</a:t>
            </a:r>
          </a:p>
          <a:p>
            <a:pPr marL="0" indent="0">
              <a:lnSpc>
                <a:spcPct val="150000"/>
              </a:lnSpc>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搜索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(Search)</a:t>
            </a:r>
          </a:p>
          <a:p>
            <a:pPr marL="0" indent="0">
              <a:lnSpc>
                <a:spcPct val="150000"/>
              </a:lnSpc>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自动推理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(Automatic Reasoning)</a:t>
            </a:r>
          </a:p>
          <a:p>
            <a:pPr marL="0" indent="0">
              <a:lnSpc>
                <a:spcPct val="150000"/>
              </a:lnSpc>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专家系统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(Expert System)</a:t>
            </a:r>
          </a:p>
          <a:p>
            <a:pPr marL="0" indent="0">
              <a:lnSpc>
                <a:spcPct val="150000"/>
              </a:lnSpc>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不确定性推理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(Reasoning in Uncertain)</a:t>
            </a:r>
          </a:p>
          <a:p>
            <a:pPr marL="0" indent="0">
              <a:lnSpc>
                <a:spcPct val="150000"/>
              </a:lnSpc>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贝叶斯网络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(Bayesian Network)</a:t>
            </a:r>
          </a:p>
          <a:p>
            <a:pPr marL="0" indent="0">
              <a:lnSpc>
                <a:spcPct val="150000"/>
              </a:lnSpc>
              <a:buNone/>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马尔科夫网络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(Markov Network)</a:t>
            </a:r>
          </a:p>
          <a:p>
            <a:pPr marL="0" indent="0">
              <a:lnSpc>
                <a:spcPct val="150000"/>
              </a:lnSpc>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符号学习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(Symbol Learning)</a:t>
            </a:r>
          </a:p>
          <a:p>
            <a:pPr marL="0" lvl="0" indent="0">
              <a:lnSpc>
                <a:spcPct val="150000"/>
              </a:lnSpc>
              <a:buNone/>
              <a:defRPr/>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神经网络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(Neural Network)</a:t>
            </a:r>
          </a:p>
          <a:p>
            <a:pPr marL="0" lvl="0" indent="0">
              <a:lnSpc>
                <a:spcPct val="150000"/>
              </a:lnSpc>
              <a:buNone/>
              <a:defRPr/>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遗传算法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(Genetic Algorithm)</a:t>
            </a:r>
          </a:p>
          <a:p>
            <a:pPr marL="0" indent="0">
              <a:lnSpc>
                <a:spcPct val="150000"/>
              </a:lnSpc>
              <a:buNone/>
              <a:defRPr/>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强化学习</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(Reinforcement Learning)</a:t>
            </a:r>
          </a:p>
          <a:p>
            <a:pPr marL="0" lvl="0" indent="0">
              <a:lnSpc>
                <a:spcPct val="150000"/>
              </a:lnSpc>
              <a:buNone/>
              <a:defRPr/>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Agent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和博弈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(Agent and Game)</a:t>
            </a:r>
          </a:p>
          <a:p>
            <a:pPr marL="457200" indent="-457200">
              <a:lnSpc>
                <a:spcPct val="150000"/>
              </a:lnSpc>
              <a:buAutoNum type="arabicPeriod"/>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
        <p:nvSpPr>
          <p:cNvPr id="5" name="内容占位符 2"/>
          <p:cNvSpPr txBox="1">
            <a:spLocks/>
          </p:cNvSpPr>
          <p:nvPr/>
        </p:nvSpPr>
        <p:spPr>
          <a:xfrm>
            <a:off x="4572000" y="2492896"/>
            <a:ext cx="4037620" cy="3888432"/>
          </a:xfrm>
          <a:prstGeom prst="rect">
            <a:avLst/>
          </a:prstGeom>
        </p:spPr>
        <p:txBody>
          <a:bodyPr vert="horz" lIns="91440" tIns="45720" rIns="91440" bIns="45720" rtlCol="0">
            <a:normAutofit/>
          </a:bodyPr>
          <a:lstStyle/>
          <a:p>
            <a:pPr marL="457200" marR="0" lvl="0" indent="-457200" algn="l" defTabSz="914400" rtl="0" eaLnBrk="1" fontAlgn="auto" latinLnBrk="0" hangingPunct="1">
              <a:lnSpc>
                <a:spcPct val="150000"/>
              </a:lnSpc>
              <a:spcBef>
                <a:spcPct val="20000"/>
              </a:spcBef>
              <a:spcAft>
                <a:spcPts val="0"/>
              </a:spcAft>
              <a:buClrTx/>
              <a:buSzTx/>
              <a:tabLst/>
              <a:defRPr/>
            </a:pPr>
            <a:endParaRPr kumimoji="0" lang="en-US" altLang="zh-CN" sz="2000" b="0" i="0" u="none" strike="noStrike" kern="120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zh-CN" sz="4000" b="1" i="0" u="none" strike="noStrike" kern="1200" cap="none" spc="0" normalizeH="0" baseline="0" noProof="0" dirty="0">
              <a:ln>
                <a:noFill/>
              </a:ln>
              <a:solidFill>
                <a:schemeClr val="tx1"/>
              </a:solidFill>
              <a:effectLst/>
              <a:uLnTx/>
              <a:uFillTx/>
              <a:latin typeface="华文宋体" pitchFamily="2" charset="-122"/>
              <a:ea typeface="华文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4000" b="1" i="0" u="none" strike="noStrike" kern="1200" cap="none" spc="0" normalizeH="0" baseline="0" noProof="0" dirty="0">
              <a:ln>
                <a:noFill/>
              </a:ln>
              <a:solidFill>
                <a:schemeClr val="tx1"/>
              </a:solidFill>
              <a:effectLst/>
              <a:uLnTx/>
              <a:uFillTx/>
              <a:latin typeface="华文宋体" pitchFamily="2" charset="-122"/>
              <a:ea typeface="华文宋体" pitchFamily="2" charset="-122"/>
              <a:cs typeface="+mn-cs"/>
            </a:endParaRPr>
          </a:p>
        </p:txBody>
      </p:sp>
      <p:sp>
        <p:nvSpPr>
          <p:cNvPr id="3" name="TextBox 2"/>
          <p:cNvSpPr txBox="1"/>
          <p:nvPr/>
        </p:nvSpPr>
        <p:spPr>
          <a:xfrm>
            <a:off x="971600" y="4869160"/>
            <a:ext cx="7200800" cy="461665"/>
          </a:xfrm>
          <a:prstGeom prst="rect">
            <a:avLst/>
          </a:prstGeom>
          <a:noFill/>
        </p:spPr>
        <p:txBody>
          <a:bodyPr wrap="square" rtlCol="0">
            <a:spAutoFit/>
          </a:bodyPr>
          <a:lstStyle/>
          <a:p>
            <a:pPr algn="ct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前</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周讲授完毕，并进行期中闭卷考试</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(40</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225515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专创创新部分</a:t>
            </a:r>
          </a:p>
        </p:txBody>
      </p:sp>
      <p:sp>
        <p:nvSpPr>
          <p:cNvPr id="4" name="内容占位符 2"/>
          <p:cNvSpPr>
            <a:spLocks noGrp="1"/>
          </p:cNvSpPr>
          <p:nvPr>
            <p:ph idx="1"/>
          </p:nvPr>
        </p:nvSpPr>
        <p:spPr>
          <a:xfrm>
            <a:off x="534380" y="1484784"/>
            <a:ext cx="8070068" cy="5112568"/>
          </a:xfrm>
        </p:spPr>
        <p:txBody>
          <a:bodyPr>
            <a:normAutofit fontScale="92500" lnSpcReduction="10000"/>
          </a:bodyPr>
          <a:lstStyle/>
          <a:p>
            <a:pPr>
              <a:lnSpc>
                <a:spcPct val="150000"/>
              </a:lnSpc>
              <a:spcAft>
                <a:spcPts val="1000"/>
              </a:spcAft>
              <a:buNone/>
            </a:pPr>
            <a:r>
              <a:rPr lang="zh-CN" altLang="en-US" sz="4000" dirty="0">
                <a:solidFill>
                  <a:srgbClr val="FF0000"/>
                </a:solidFill>
                <a:latin typeface="黑体" pitchFamily="49" charset="-122"/>
                <a:ea typeface="黑体" pitchFamily="49" charset="-122"/>
              </a:rPr>
              <a:t>创新形式</a:t>
            </a:r>
            <a:endParaRPr lang="en-US" altLang="zh-CN" sz="4000" dirty="0">
              <a:latin typeface="Times New Roman" pitchFamily="18" charset="0"/>
              <a:ea typeface="黑体" pitchFamily="49" charset="-122"/>
              <a:cs typeface="Times New Roman" pitchFamily="18" charset="0"/>
            </a:endParaRPr>
          </a:p>
          <a:p>
            <a:pPr marL="457200" indent="-457200">
              <a:lnSpc>
                <a:spcPct val="150000"/>
              </a:lnSpc>
              <a:buNone/>
            </a:pPr>
            <a:r>
              <a:rPr lang="zh-CN" altLang="en-US" sz="2400" dirty="0">
                <a:solidFill>
                  <a:srgbClr val="00B0F0"/>
                </a:solidFill>
                <a:latin typeface="Times New Roman" pitchFamily="18" charset="0"/>
                <a:ea typeface="黑体" pitchFamily="49" charset="-122"/>
                <a:cs typeface="Times New Roman" pitchFamily="18" charset="0"/>
              </a:rPr>
              <a:t>       学术创新。</a:t>
            </a:r>
            <a:r>
              <a:rPr lang="en-US" altLang="zh-CN" sz="2000" dirty="0">
                <a:latin typeface="Times New Roman" pitchFamily="18" charset="0"/>
                <a:ea typeface="黑体" pitchFamily="49" charset="-122"/>
                <a:cs typeface="Times New Roman" pitchFamily="18" charset="0"/>
              </a:rPr>
              <a:t> </a:t>
            </a:r>
            <a:r>
              <a:rPr lang="zh-CN" altLang="en-US" sz="2000" dirty="0">
                <a:latin typeface="Times New Roman" pitchFamily="18" charset="0"/>
                <a:ea typeface="黑体" pitchFamily="49" charset="-122"/>
                <a:cs typeface="Times New Roman" pitchFamily="18" charset="0"/>
              </a:rPr>
              <a:t>设定前沿的学术方向，由修课同学组队</a:t>
            </a:r>
            <a:r>
              <a:rPr lang="en-US" altLang="zh-CN" sz="2000" dirty="0">
                <a:latin typeface="Times New Roman" pitchFamily="18" charset="0"/>
                <a:ea typeface="黑体" pitchFamily="49" charset="-122"/>
                <a:cs typeface="Times New Roman" pitchFamily="18" charset="0"/>
              </a:rPr>
              <a:t>(</a:t>
            </a:r>
            <a:r>
              <a:rPr lang="zh-CN" altLang="en-US" sz="2000" dirty="0">
                <a:latin typeface="Times New Roman" pitchFamily="18" charset="0"/>
                <a:ea typeface="黑体" pitchFamily="49" charset="-122"/>
                <a:cs typeface="Times New Roman" pitchFamily="18" charset="0"/>
              </a:rPr>
              <a:t>每组人员</a:t>
            </a:r>
            <a:r>
              <a:rPr lang="en-US" altLang="zh-CN" sz="2000" dirty="0">
                <a:latin typeface="Times New Roman" pitchFamily="18" charset="0"/>
                <a:ea typeface="黑体" pitchFamily="49" charset="-122"/>
                <a:cs typeface="Times New Roman" pitchFamily="18" charset="0"/>
              </a:rPr>
              <a:t>2-3</a:t>
            </a:r>
            <a:r>
              <a:rPr lang="zh-CN" altLang="en-US" sz="2000" dirty="0">
                <a:latin typeface="Times New Roman" pitchFamily="18" charset="0"/>
                <a:ea typeface="黑体" pitchFamily="49" charset="-122"/>
                <a:cs typeface="Times New Roman" pitchFamily="18" charset="0"/>
              </a:rPr>
              <a:t>人</a:t>
            </a:r>
            <a:r>
              <a:rPr lang="en-US" altLang="zh-CN" sz="2000" dirty="0">
                <a:latin typeface="Times New Roman" pitchFamily="18" charset="0"/>
                <a:ea typeface="黑体" pitchFamily="49" charset="-122"/>
                <a:cs typeface="Times New Roman" pitchFamily="18" charset="0"/>
              </a:rPr>
              <a:t>)</a:t>
            </a:r>
            <a:r>
              <a:rPr lang="zh-CN" altLang="en-US" sz="2000" dirty="0">
                <a:latin typeface="Times New Roman" pitchFamily="18" charset="0"/>
                <a:ea typeface="黑体" pitchFamily="49" charset="-122"/>
                <a:cs typeface="Times New Roman" pitchFamily="18" charset="0"/>
              </a:rPr>
              <a:t> 报名进行学术研究。</a:t>
            </a:r>
            <a:endParaRPr lang="en-US" altLang="zh-CN" sz="2000" dirty="0">
              <a:latin typeface="Times New Roman" pitchFamily="18" charset="0"/>
              <a:ea typeface="黑体" pitchFamily="49" charset="-122"/>
              <a:cs typeface="Times New Roman" pitchFamily="18" charset="0"/>
            </a:endParaRPr>
          </a:p>
          <a:p>
            <a:pPr marL="457200" indent="-457200">
              <a:lnSpc>
                <a:spcPct val="150000"/>
              </a:lnSpc>
              <a:buNone/>
            </a:pPr>
            <a:r>
              <a:rPr lang="zh-CN" altLang="en-US" sz="2400" dirty="0">
                <a:solidFill>
                  <a:srgbClr val="00B0F0"/>
                </a:solidFill>
                <a:latin typeface="Times New Roman" pitchFamily="18" charset="0"/>
                <a:ea typeface="黑体" pitchFamily="49" charset="-122"/>
                <a:cs typeface="Times New Roman" pitchFamily="18" charset="0"/>
              </a:rPr>
              <a:t>       系统创新。</a:t>
            </a:r>
            <a:r>
              <a:rPr lang="en-US" altLang="zh-CN" sz="2000" dirty="0">
                <a:latin typeface="Times New Roman" pitchFamily="18" charset="0"/>
                <a:ea typeface="黑体" pitchFamily="49" charset="-122"/>
                <a:cs typeface="Times New Roman" pitchFamily="18" charset="0"/>
              </a:rPr>
              <a:t> </a:t>
            </a:r>
            <a:r>
              <a:rPr lang="zh-CN" altLang="en-US" sz="2000" dirty="0">
                <a:latin typeface="Times New Roman" pitchFamily="18" charset="0"/>
                <a:ea typeface="黑体" pitchFamily="49" charset="-122"/>
                <a:cs typeface="Times New Roman" pitchFamily="18" charset="0"/>
              </a:rPr>
              <a:t>设定先进的人工智能系统，由修课同学组队</a:t>
            </a:r>
            <a:r>
              <a:rPr lang="en-US" altLang="zh-CN" sz="2000" dirty="0">
                <a:latin typeface="Times New Roman" pitchFamily="18" charset="0"/>
                <a:ea typeface="黑体" pitchFamily="49" charset="-122"/>
                <a:cs typeface="Times New Roman" pitchFamily="18" charset="0"/>
              </a:rPr>
              <a:t>(</a:t>
            </a:r>
            <a:r>
              <a:rPr lang="zh-CN" altLang="en-US" sz="2000" dirty="0">
                <a:latin typeface="Times New Roman" pitchFamily="18" charset="0"/>
                <a:ea typeface="黑体" pitchFamily="49" charset="-122"/>
                <a:cs typeface="Times New Roman" pitchFamily="18" charset="0"/>
              </a:rPr>
              <a:t>每组人员</a:t>
            </a:r>
            <a:r>
              <a:rPr lang="en-US" altLang="zh-CN" sz="2000" dirty="0">
                <a:latin typeface="Times New Roman" pitchFamily="18" charset="0"/>
                <a:ea typeface="黑体" pitchFamily="49" charset="-122"/>
                <a:cs typeface="Times New Roman" pitchFamily="18" charset="0"/>
              </a:rPr>
              <a:t>3-4</a:t>
            </a:r>
            <a:r>
              <a:rPr lang="zh-CN" altLang="en-US" sz="2000" dirty="0">
                <a:latin typeface="Times New Roman" pitchFamily="18" charset="0"/>
                <a:ea typeface="黑体" pitchFamily="49" charset="-122"/>
                <a:cs typeface="Times New Roman" pitchFamily="18" charset="0"/>
              </a:rPr>
              <a:t>人</a:t>
            </a:r>
            <a:r>
              <a:rPr lang="en-US" altLang="zh-CN" sz="2000" dirty="0">
                <a:latin typeface="Times New Roman" pitchFamily="18" charset="0"/>
                <a:ea typeface="黑体" pitchFamily="49" charset="-122"/>
                <a:cs typeface="Times New Roman" pitchFamily="18" charset="0"/>
              </a:rPr>
              <a:t>)</a:t>
            </a:r>
            <a:r>
              <a:rPr lang="zh-CN" altLang="en-US" sz="2000" dirty="0">
                <a:latin typeface="Times New Roman" pitchFamily="18" charset="0"/>
                <a:ea typeface="黑体" pitchFamily="49" charset="-122"/>
                <a:cs typeface="Times New Roman" pitchFamily="18" charset="0"/>
              </a:rPr>
              <a:t> 报名进行系统研发。</a:t>
            </a:r>
            <a:endParaRPr lang="en-US" altLang="zh-CN" sz="2000" dirty="0">
              <a:solidFill>
                <a:srgbClr val="FF0000"/>
              </a:solidFill>
              <a:latin typeface="黑体" pitchFamily="49" charset="-122"/>
              <a:ea typeface="黑体" pitchFamily="49" charset="-122"/>
            </a:endParaRPr>
          </a:p>
          <a:p>
            <a:pPr>
              <a:lnSpc>
                <a:spcPct val="150000"/>
              </a:lnSpc>
              <a:spcAft>
                <a:spcPts val="1000"/>
              </a:spcAft>
              <a:buNone/>
            </a:pPr>
            <a:r>
              <a:rPr lang="zh-CN" altLang="en-US" sz="4000" dirty="0">
                <a:solidFill>
                  <a:srgbClr val="FF0000"/>
                </a:solidFill>
                <a:latin typeface="黑体" pitchFamily="49" charset="-122"/>
                <a:ea typeface="黑体" pitchFamily="49" charset="-122"/>
              </a:rPr>
              <a:t>授课方式</a:t>
            </a:r>
            <a:endParaRPr lang="en-US" altLang="zh-CN" sz="4000" dirty="0">
              <a:latin typeface="Times New Roman" pitchFamily="18" charset="0"/>
              <a:ea typeface="黑体" pitchFamily="49" charset="-122"/>
              <a:cs typeface="Times New Roman" pitchFamily="18" charset="0"/>
            </a:endParaRPr>
          </a:p>
          <a:p>
            <a:pPr marL="457200" indent="-457200">
              <a:lnSpc>
                <a:spcPct val="150000"/>
              </a:lnSpc>
              <a:buNone/>
            </a:pPr>
            <a:r>
              <a:rPr lang="zh-CN" altLang="en-US" sz="2800" dirty="0">
                <a:solidFill>
                  <a:srgbClr val="00B0F0"/>
                </a:solidFill>
                <a:latin typeface="Times New Roman" pitchFamily="18" charset="0"/>
                <a:ea typeface="黑体" pitchFamily="49" charset="-122"/>
                <a:cs typeface="Times New Roman" pitchFamily="18" charset="0"/>
              </a:rPr>
              <a:t>     分组研讨式。</a:t>
            </a:r>
            <a:r>
              <a:rPr lang="en-US" altLang="zh-CN" sz="2000" dirty="0">
                <a:latin typeface="Times New Roman" pitchFamily="18" charset="0"/>
                <a:ea typeface="黑体" pitchFamily="49" charset="-122"/>
                <a:cs typeface="Times New Roman" pitchFamily="18" charset="0"/>
              </a:rPr>
              <a:t> 11</a:t>
            </a:r>
            <a:r>
              <a:rPr lang="zh-CN" altLang="en-US" sz="2000" dirty="0">
                <a:latin typeface="Times New Roman" pitchFamily="18" charset="0"/>
                <a:ea typeface="黑体" pitchFamily="49" charset="-122"/>
                <a:cs typeface="Times New Roman" pitchFamily="18" charset="0"/>
              </a:rPr>
              <a:t>月后，每个主题首先由</a:t>
            </a:r>
            <a:r>
              <a:rPr lang="zh-CN" altLang="en-US" sz="2000" u="sng" dirty="0">
                <a:latin typeface="Times New Roman" pitchFamily="18" charset="0"/>
                <a:ea typeface="黑体" pitchFamily="49" charset="-122"/>
                <a:cs typeface="Times New Roman" pitchFamily="18" charset="0"/>
              </a:rPr>
              <a:t>老师和助教</a:t>
            </a:r>
            <a:r>
              <a:rPr lang="zh-CN" altLang="en-US" sz="2000" dirty="0">
                <a:latin typeface="Times New Roman" pitchFamily="18" charset="0"/>
                <a:ea typeface="黑体" pitchFamily="49" charset="-122"/>
                <a:cs typeface="Times New Roman" pitchFamily="18" charset="0"/>
              </a:rPr>
              <a:t>介绍</a:t>
            </a:r>
            <a:r>
              <a:rPr lang="en-US" altLang="zh-CN" sz="2000" dirty="0">
                <a:latin typeface="Times New Roman" pitchFamily="18" charset="0"/>
                <a:ea typeface="黑体" pitchFamily="49" charset="-122"/>
                <a:cs typeface="Times New Roman" pitchFamily="18" charset="0"/>
              </a:rPr>
              <a:t>2-3</a:t>
            </a:r>
            <a:r>
              <a:rPr lang="zh-CN" altLang="en-US" sz="2000" dirty="0">
                <a:latin typeface="Times New Roman" pitchFamily="18" charset="0"/>
                <a:ea typeface="黑体" pitchFamily="49" charset="-122"/>
                <a:cs typeface="Times New Roman" pitchFamily="18" charset="0"/>
              </a:rPr>
              <a:t>小时。然后每周分组研讨，并在学期末达成专创创新部分的教学目标。</a:t>
            </a:r>
            <a:endParaRPr lang="en-US" altLang="zh-CN" sz="2000" dirty="0">
              <a:latin typeface="Times New Roman" pitchFamily="18" charset="0"/>
              <a:ea typeface="黑体" pitchFamily="49" charset="-122"/>
              <a:cs typeface="Times New Roman" pitchFamily="18" charset="0"/>
            </a:endParaRPr>
          </a:p>
          <a:p>
            <a:pPr>
              <a:lnSpc>
                <a:spcPct val="150000"/>
              </a:lnSpc>
              <a:spcAft>
                <a:spcPts val="1000"/>
              </a:spcAft>
              <a:buNone/>
            </a:pPr>
            <a:endParaRPr lang="en-US" altLang="zh-CN" sz="2000" dirty="0">
              <a:solidFill>
                <a:srgbClr val="FF0000"/>
              </a:solidFill>
              <a:latin typeface="Times New Roman" pitchFamily="18" charset="0"/>
              <a:ea typeface="黑体" pitchFamily="49" charset="-122"/>
              <a:cs typeface="Times New Roman" pitchFamily="18" charset="0"/>
            </a:endParaRP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1404426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艾伦</a:t>
            </a:r>
            <a:r>
              <a:rPr lang="en-US" altLang="zh-CN" b="1" dirty="0">
                <a:latin typeface="黑体" pitchFamily="49" charset="-122"/>
                <a:ea typeface="黑体" pitchFamily="49" charset="-122"/>
              </a:rPr>
              <a:t>·</a:t>
            </a:r>
            <a:r>
              <a:rPr lang="zh-CN" altLang="en-US" dirty="0">
                <a:latin typeface="黑体" pitchFamily="49" charset="-122"/>
                <a:ea typeface="黑体" pitchFamily="49" charset="-122"/>
              </a:rPr>
              <a:t>图灵</a:t>
            </a:r>
          </a:p>
        </p:txBody>
      </p:sp>
      <p:pic>
        <p:nvPicPr>
          <p:cNvPr id="4" name="内容占位符 3" descr="225px-Alan_Turing_cropped.jpg"/>
          <p:cNvPicPr>
            <a:picLocks noGrp="1" noChangeAspect="1"/>
          </p:cNvPicPr>
          <p:nvPr>
            <p:ph idx="1"/>
          </p:nvPr>
        </p:nvPicPr>
        <p:blipFill>
          <a:blip r:embed="rId2" cstate="print"/>
          <a:stretch>
            <a:fillRect/>
          </a:stretch>
        </p:blipFill>
        <p:spPr>
          <a:xfrm>
            <a:off x="6732240" y="404664"/>
            <a:ext cx="2056382" cy="23762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内容占位符 2"/>
          <p:cNvSpPr txBox="1">
            <a:spLocks/>
          </p:cNvSpPr>
          <p:nvPr/>
        </p:nvSpPr>
        <p:spPr>
          <a:xfrm>
            <a:off x="395536" y="1720378"/>
            <a:ext cx="8496944" cy="516500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1000"/>
              </a:spcAft>
              <a:buClrTx/>
              <a:buSzTx/>
              <a:buFont typeface="Wingdings" charset="2"/>
              <a:buChar char="q"/>
              <a:tabLst/>
              <a:defRPr/>
            </a:pPr>
            <a:r>
              <a:rPr lang="en-US" altLang="zh-CN" sz="2400" dirty="0">
                <a:latin typeface="Times New Roman" pitchFamily="18" charset="0"/>
                <a:ea typeface="黑体" pitchFamily="49" charset="-122"/>
                <a:cs typeface="Times New Roman" pitchFamily="18" charset="0"/>
              </a:rPr>
              <a:t>1949, </a:t>
            </a:r>
            <a:r>
              <a:rPr lang="zh-CN" altLang="en-US" sz="2400" dirty="0">
                <a:latin typeface="Times New Roman" pitchFamily="18" charset="0"/>
                <a:ea typeface="黑体" pitchFamily="49" charset="-122"/>
                <a:cs typeface="Times New Roman" pitchFamily="18" charset="0"/>
              </a:rPr>
              <a:t>最早的计算机 </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冯</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诺依曼之争</a:t>
            </a:r>
            <a:r>
              <a:rPr lang="en-US" altLang="zh-CN" sz="2400" dirty="0">
                <a:latin typeface="Times New Roman" pitchFamily="18" charset="0"/>
                <a:ea typeface="黑体" pitchFamily="49" charset="-122"/>
                <a:cs typeface="Times New Roman" pitchFamily="18" charset="0"/>
              </a:rPr>
              <a:t>)</a:t>
            </a:r>
          </a:p>
          <a:p>
            <a:pPr marL="800100" lvl="1" indent="-342900">
              <a:lnSpc>
                <a:spcPct val="150000"/>
              </a:lnSpc>
              <a:spcBef>
                <a:spcPct val="20000"/>
              </a:spcBef>
              <a:spcAft>
                <a:spcPts val="1000"/>
              </a:spcAft>
              <a:buFont typeface="Wingdings" charset="2"/>
              <a:buChar char="q"/>
              <a:defRPr/>
            </a:pPr>
            <a:r>
              <a:rPr lang="zh-CN" altLang="en-US" sz="2800" dirty="0">
                <a:latin typeface="Times New Roman" pitchFamily="18" charset="0"/>
                <a:ea typeface="黑体" pitchFamily="49" charset="-122"/>
                <a:cs typeface="Times New Roman" pitchFamily="18" charset="0"/>
              </a:rPr>
              <a:t>曼彻斯特一号</a:t>
            </a:r>
            <a:endParaRPr lang="en-US" altLang="zh-CN" sz="2800" dirty="0">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Wingdings" charset="2"/>
              <a:buChar char="q"/>
              <a:tabLst/>
              <a:defRPr/>
            </a:pPr>
            <a:r>
              <a:rPr lang="zh-CN" altLang="en-US" sz="2800" dirty="0">
                <a:solidFill>
                  <a:srgbClr val="0000FF"/>
                </a:solidFill>
                <a:latin typeface="Times New Roman" pitchFamily="18" charset="0"/>
                <a:ea typeface="黑体" pitchFamily="49" charset="-122"/>
                <a:cs typeface="Times New Roman" pitchFamily="18" charset="0"/>
              </a:rPr>
              <a:t>图灵测试</a:t>
            </a:r>
            <a:r>
              <a:rPr lang="en-US" altLang="zh-CN" sz="2800" dirty="0">
                <a:solidFill>
                  <a:srgbClr val="0000FF"/>
                </a:solidFill>
                <a:latin typeface="Times New Roman" pitchFamily="18" charset="0"/>
                <a:ea typeface="黑体" pitchFamily="49" charset="-122"/>
                <a:cs typeface="Times New Roman" pitchFamily="18" charset="0"/>
              </a:rPr>
              <a:t>(1950)</a:t>
            </a:r>
            <a:endParaRPr lang="en-US" altLang="zh-CN" sz="2400" dirty="0">
              <a:solidFill>
                <a:srgbClr val="0000FF"/>
              </a:solidFill>
              <a:latin typeface="Times New Roman" pitchFamily="18" charset="0"/>
              <a:ea typeface="黑体" pitchFamily="49" charset="-122"/>
              <a:cs typeface="Times New Roman" pitchFamily="18" charset="0"/>
            </a:endParaRPr>
          </a:p>
          <a:p>
            <a:pPr marL="342900" indent="-342900">
              <a:lnSpc>
                <a:spcPct val="150000"/>
              </a:lnSpc>
              <a:spcBef>
                <a:spcPct val="20000"/>
              </a:spcBef>
              <a:spcAft>
                <a:spcPts val="1000"/>
              </a:spcAft>
            </a:pPr>
            <a:endParaRPr lang="en-US" altLang="zh-CN" sz="2400" dirty="0">
              <a:solidFill>
                <a:schemeClr val="tx2">
                  <a:lumMod val="60000"/>
                  <a:lumOff val="40000"/>
                </a:schemeClr>
              </a:solidFill>
              <a:latin typeface="Times New Roman" pitchFamily="18" charset="0"/>
              <a:ea typeface="黑体" pitchFamily="49" charset="-122"/>
              <a:cs typeface="Times New Roman" pitchFamily="18" charset="0"/>
            </a:endParaRPr>
          </a:p>
          <a:p>
            <a:pPr marL="342900" indent="-342900">
              <a:lnSpc>
                <a:spcPct val="150000"/>
              </a:lnSpc>
              <a:spcBef>
                <a:spcPct val="20000"/>
              </a:spcBef>
              <a:spcAft>
                <a:spcPts val="1000"/>
              </a:spcAft>
            </a:pPr>
            <a:endParaRPr lang="en-US" altLang="zh-CN" sz="2400" dirty="0">
              <a:solidFill>
                <a:schemeClr val="tx2">
                  <a:lumMod val="60000"/>
                  <a:lumOff val="40000"/>
                </a:schemeClr>
              </a:solidFill>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endParaRPr lang="en-US" altLang="zh-CN" sz="2400" dirty="0">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endParaRPr kumimoji="0" lang="en-US" altLang="zh-CN" sz="2400" b="0" i="0" u="none" strike="noStrike" kern="120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None/>
              <a:tabLst/>
              <a:defRPr/>
            </a:pPr>
            <a:endParaRPr kumimoji="0" lang="en-US" altLang="zh-CN" sz="4000" b="0" i="0" u="none" strike="noStrike" kern="1200" cap="none" spc="0" normalizeH="0" baseline="0" noProof="0" dirty="0">
              <a:ln>
                <a:noFill/>
              </a:ln>
              <a:solidFill>
                <a:schemeClr val="tx1"/>
              </a:solidFill>
              <a:effectLst/>
              <a:uLnTx/>
              <a:uFillTx/>
              <a:latin typeface="黑体" pitchFamily="49" charset="-122"/>
              <a:ea typeface="黑体"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zh-CN" sz="4000" b="1" i="0" u="none" strike="noStrike" kern="1200" cap="none" spc="0" normalizeH="0" baseline="0" noProof="0" dirty="0">
              <a:ln>
                <a:noFill/>
              </a:ln>
              <a:solidFill>
                <a:schemeClr val="tx1"/>
              </a:solidFill>
              <a:effectLst/>
              <a:uLnTx/>
              <a:uFillTx/>
              <a:latin typeface="华文宋体" pitchFamily="2" charset="-122"/>
              <a:ea typeface="华文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4000" b="1" i="0" u="none" strike="noStrike" kern="1200" cap="none" spc="0" normalizeH="0" baseline="0" noProof="0" dirty="0">
              <a:ln>
                <a:noFill/>
              </a:ln>
              <a:solidFill>
                <a:schemeClr val="tx1"/>
              </a:solidFill>
              <a:effectLst/>
              <a:uLnTx/>
              <a:uFillTx/>
              <a:latin typeface="华文宋体" pitchFamily="2" charset="-122"/>
              <a:ea typeface="华文宋体" pitchFamily="2" charset="-122"/>
              <a:cs typeface="+mn-cs"/>
            </a:endParaRPr>
          </a:p>
        </p:txBody>
      </p:sp>
      <p:sp>
        <p:nvSpPr>
          <p:cNvPr id="9" name="内容占位符 2"/>
          <p:cNvSpPr txBox="1">
            <a:spLocks/>
          </p:cNvSpPr>
          <p:nvPr/>
        </p:nvSpPr>
        <p:spPr>
          <a:xfrm>
            <a:off x="395536" y="4293096"/>
            <a:ext cx="8352928" cy="19442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1000"/>
              </a:spcAft>
              <a:buFont typeface="Arial" pitchFamily="34" charset="0"/>
              <a:buNone/>
            </a:pPr>
            <a:r>
              <a:rPr lang="zh-CN" altLang="en-US" dirty="0">
                <a:solidFill>
                  <a:srgbClr val="FF0000"/>
                </a:solidFill>
                <a:latin typeface="黑体" pitchFamily="49" charset="-122"/>
                <a:ea typeface="黑体" pitchFamily="49" charset="-122"/>
              </a:rPr>
              <a:t>图灵的目标：要研制智能计算机！</a:t>
            </a:r>
            <a:endParaRPr lang="en-US" altLang="zh-CN" dirty="0">
              <a:solidFill>
                <a:srgbClr val="FF0000"/>
              </a:solidFill>
              <a:latin typeface="黑体" pitchFamily="49" charset="-122"/>
              <a:ea typeface="黑体" pitchFamily="49" charset="-122"/>
            </a:endParaRPr>
          </a:p>
          <a:p>
            <a:pPr algn="ctr">
              <a:lnSpc>
                <a:spcPct val="150000"/>
              </a:lnSpc>
              <a:spcAft>
                <a:spcPts val="1000"/>
              </a:spcAft>
              <a:buFont typeface="Arial" pitchFamily="34" charset="0"/>
              <a:buNone/>
            </a:pPr>
            <a:r>
              <a:rPr lang="zh-CN" altLang="en-US" dirty="0">
                <a:solidFill>
                  <a:srgbClr val="0000FF"/>
                </a:solidFill>
                <a:latin typeface="黑体" pitchFamily="49" charset="-122"/>
                <a:ea typeface="黑体" pitchFamily="49" charset="-122"/>
              </a:rPr>
              <a:t>可是，什么是智能呢？</a:t>
            </a:r>
            <a:endParaRPr lang="en-US" altLang="zh-CN" dirty="0">
              <a:solidFill>
                <a:srgbClr val="0000FF"/>
              </a:solidFill>
              <a:latin typeface="黑体" pitchFamily="49" charset="-122"/>
              <a:ea typeface="黑体" pitchFamily="49" charset="-122"/>
            </a:endParaRPr>
          </a:p>
          <a:p>
            <a:pPr algn="ctr">
              <a:buFont typeface="Arial" pitchFamily="34" charset="0"/>
              <a:buNone/>
            </a:pPr>
            <a:endParaRPr lang="en-US" altLang="zh-CN" sz="4000" b="1" dirty="0">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17393429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课程安排</a:t>
            </a:r>
          </a:p>
        </p:txBody>
      </p:sp>
      <p:sp>
        <p:nvSpPr>
          <p:cNvPr id="4" name="内容占位符 2"/>
          <p:cNvSpPr>
            <a:spLocks noGrp="1"/>
          </p:cNvSpPr>
          <p:nvPr>
            <p:ph idx="1"/>
          </p:nvPr>
        </p:nvSpPr>
        <p:spPr>
          <a:xfrm>
            <a:off x="534380" y="1484784"/>
            <a:ext cx="8075240" cy="5256584"/>
          </a:xfrm>
        </p:spPr>
        <p:txBody>
          <a:bodyPr>
            <a:normAutofit/>
          </a:bodyPr>
          <a:lstStyle/>
          <a:p>
            <a:pPr algn="ctr">
              <a:lnSpc>
                <a:spcPct val="150000"/>
              </a:lnSpc>
              <a:spcAft>
                <a:spcPts val="1000"/>
              </a:spcAft>
              <a:buNone/>
            </a:pPr>
            <a:r>
              <a:rPr lang="zh-CN" altLang="en-US" sz="4000" dirty="0">
                <a:solidFill>
                  <a:srgbClr val="FF0000"/>
                </a:solidFill>
                <a:latin typeface="黑体" pitchFamily="49" charset="-122"/>
                <a:ea typeface="黑体" pitchFamily="49" charset="-122"/>
              </a:rPr>
              <a:t>国际学术组织</a:t>
            </a:r>
            <a:endParaRPr lang="en-US" altLang="zh-CN" sz="4000" dirty="0">
              <a:latin typeface="Times New Roman" pitchFamily="18" charset="0"/>
              <a:ea typeface="黑体" pitchFamily="49" charset="-122"/>
              <a:cs typeface="Times New Roman" pitchFamily="18" charset="0"/>
            </a:endParaRPr>
          </a:p>
          <a:p>
            <a:pPr marL="457200" indent="-457200">
              <a:lnSpc>
                <a:spcPct val="150000"/>
              </a:lnSpc>
              <a:buAutoNum type="arabicPeriod"/>
            </a:pPr>
            <a:r>
              <a:rPr lang="en-US" altLang="zh-CN" sz="2000" dirty="0">
                <a:latin typeface="Times New Roman" pitchFamily="18" charset="0"/>
                <a:ea typeface="黑体" pitchFamily="49" charset="-122"/>
                <a:cs typeface="Times New Roman" pitchFamily="18" charset="0"/>
              </a:rPr>
              <a:t>IJCAI,  International</a:t>
            </a:r>
            <a:r>
              <a:rPr lang="zh-CN" altLang="en-US" sz="2000" dirty="0">
                <a:latin typeface="Times New Roman" pitchFamily="18" charset="0"/>
                <a:ea typeface="黑体" pitchFamily="49" charset="-122"/>
                <a:cs typeface="Times New Roman" pitchFamily="18" charset="0"/>
              </a:rPr>
              <a:t> </a:t>
            </a:r>
            <a:r>
              <a:rPr lang="en-US" altLang="zh-CN" sz="2000" dirty="0">
                <a:latin typeface="Times New Roman" pitchFamily="18" charset="0"/>
                <a:ea typeface="黑体" pitchFamily="49" charset="-122"/>
                <a:cs typeface="Times New Roman" pitchFamily="18" charset="0"/>
              </a:rPr>
              <a:t>Joint Conference on Artificial Intelligence, http://ijcai.org.</a:t>
            </a:r>
          </a:p>
          <a:p>
            <a:pPr marL="457200" indent="-457200">
              <a:lnSpc>
                <a:spcPct val="150000"/>
              </a:lnSpc>
              <a:buAutoNum type="arabicPeriod"/>
            </a:pPr>
            <a:r>
              <a:rPr lang="en-US" altLang="zh-CN" sz="2000" dirty="0">
                <a:latin typeface="Times New Roman" pitchFamily="18" charset="0"/>
                <a:ea typeface="黑体" pitchFamily="49" charset="-122"/>
                <a:cs typeface="Times New Roman" pitchFamily="18" charset="0"/>
              </a:rPr>
              <a:t>AAAI,  Association for the Advancement of Artificial Intelligence, http://www.aaai.org. </a:t>
            </a:r>
          </a:p>
          <a:p>
            <a:pPr marL="457200" indent="-457200">
              <a:lnSpc>
                <a:spcPct val="150000"/>
              </a:lnSpc>
              <a:buAutoNum type="arabicPeriod"/>
            </a:pPr>
            <a:r>
              <a:rPr lang="en-US" altLang="zh-CN" sz="2000" dirty="0">
                <a:latin typeface="Times New Roman" pitchFamily="18" charset="0"/>
                <a:ea typeface="黑体" pitchFamily="49" charset="-122"/>
                <a:cs typeface="Times New Roman" pitchFamily="18" charset="0"/>
              </a:rPr>
              <a:t>IMLS, International Machine Learning Society, http://www.machinelearning.org. </a:t>
            </a:r>
          </a:p>
          <a:p>
            <a:pPr marL="457200" indent="-457200">
              <a:lnSpc>
                <a:spcPct val="150000"/>
              </a:lnSpc>
              <a:buAutoNum type="arabicPeriod"/>
            </a:pPr>
            <a:r>
              <a:rPr lang="en-US" altLang="zh-CN" sz="2000" dirty="0">
                <a:latin typeface="Times New Roman" pitchFamily="18" charset="0"/>
                <a:ea typeface="黑体" pitchFamily="49" charset="-122"/>
                <a:cs typeface="Times New Roman" pitchFamily="18" charset="0"/>
              </a:rPr>
              <a:t>IFAAMAS, International Foundation for Autonomous Agents and </a:t>
            </a:r>
            <a:r>
              <a:rPr lang="en-US" altLang="zh-CN" sz="2000" dirty="0" err="1">
                <a:latin typeface="Times New Roman" pitchFamily="18" charset="0"/>
                <a:ea typeface="黑体" pitchFamily="49" charset="-122"/>
                <a:cs typeface="Times New Roman" pitchFamily="18" charset="0"/>
              </a:rPr>
              <a:t>Multiagent</a:t>
            </a:r>
            <a:r>
              <a:rPr lang="en-US" altLang="zh-CN" sz="2000" dirty="0">
                <a:latin typeface="Times New Roman" pitchFamily="18" charset="0"/>
                <a:ea typeface="黑体" pitchFamily="49" charset="-122"/>
                <a:cs typeface="Times New Roman" pitchFamily="18" charset="0"/>
              </a:rPr>
              <a:t> Systems, http://www.aamas-conference.org.</a:t>
            </a: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12656861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486952" y="116633"/>
            <a:ext cx="2542921" cy="3168352"/>
          </a:xfrm>
          <a:prstGeom prst="rect">
            <a:avLst/>
          </a:prstGeom>
          <a:ln>
            <a:noFill/>
          </a:ln>
          <a:effectLst>
            <a:softEdge rad="112500"/>
          </a:effectLst>
        </p:spPr>
      </p:pic>
      <p:sp>
        <p:nvSpPr>
          <p:cNvPr id="2" name="标题 1"/>
          <p:cNvSpPr>
            <a:spLocks noGrp="1"/>
          </p:cNvSpPr>
          <p:nvPr>
            <p:ph type="title"/>
          </p:nvPr>
        </p:nvSpPr>
        <p:spPr/>
        <p:txBody>
          <a:bodyPr/>
          <a:lstStyle/>
          <a:p>
            <a:r>
              <a:rPr lang="zh-CN" altLang="en-US" dirty="0">
                <a:latin typeface="黑体" pitchFamily="49" charset="-122"/>
                <a:ea typeface="黑体" pitchFamily="49" charset="-122"/>
              </a:rPr>
              <a:t>课程安排</a:t>
            </a:r>
          </a:p>
        </p:txBody>
      </p:sp>
      <p:sp>
        <p:nvSpPr>
          <p:cNvPr id="4" name="内容占位符 2"/>
          <p:cNvSpPr>
            <a:spLocks noGrp="1"/>
          </p:cNvSpPr>
          <p:nvPr>
            <p:ph idx="1"/>
          </p:nvPr>
        </p:nvSpPr>
        <p:spPr>
          <a:xfrm>
            <a:off x="0" y="1484784"/>
            <a:ext cx="9144000" cy="5256584"/>
          </a:xfrm>
        </p:spPr>
        <p:txBody>
          <a:bodyPr>
            <a:normAutofit/>
          </a:bodyPr>
          <a:lstStyle/>
          <a:p>
            <a:pPr algn="ctr">
              <a:lnSpc>
                <a:spcPct val="150000"/>
              </a:lnSpc>
              <a:spcAft>
                <a:spcPts val="1000"/>
              </a:spcAft>
              <a:buNone/>
            </a:pPr>
            <a:r>
              <a:rPr lang="zh-CN" altLang="en-US" sz="4000" dirty="0">
                <a:solidFill>
                  <a:srgbClr val="FF0000"/>
                </a:solidFill>
                <a:latin typeface="黑体" pitchFamily="49" charset="-122"/>
                <a:ea typeface="黑体" pitchFamily="49" charset="-122"/>
              </a:rPr>
              <a:t>国际学术期刊</a:t>
            </a:r>
            <a:r>
              <a:rPr lang="zh-CN" altLang="en-US" sz="2400" dirty="0">
                <a:solidFill>
                  <a:srgbClr val="FF0000"/>
                </a:solidFill>
                <a:latin typeface="Times New Roman" pitchFamily="18" charset="0"/>
                <a:ea typeface="黑体" pitchFamily="49" charset="-122"/>
                <a:cs typeface="Times New Roman" pitchFamily="18" charset="0"/>
              </a:rPr>
              <a:t> </a:t>
            </a:r>
            <a:r>
              <a:rPr lang="en-US" altLang="zh-CN" sz="2400" dirty="0">
                <a:solidFill>
                  <a:srgbClr val="FF0000"/>
                </a:solidFill>
                <a:latin typeface="Times New Roman" pitchFamily="18" charset="0"/>
                <a:ea typeface="黑体" pitchFamily="49" charset="-122"/>
                <a:cs typeface="Times New Roman" pitchFamily="18" charset="0"/>
              </a:rPr>
              <a:t>(selected from CCF-A and CCF-B)</a:t>
            </a:r>
            <a:endParaRPr lang="en-US" altLang="zh-CN" sz="4000" dirty="0">
              <a:latin typeface="Times New Roman" pitchFamily="18" charset="0"/>
              <a:ea typeface="黑体" pitchFamily="49" charset="-122"/>
              <a:cs typeface="Times New Roman" pitchFamily="18" charset="0"/>
            </a:endParaRPr>
          </a:p>
          <a:p>
            <a:pPr marL="457200" indent="-457200">
              <a:lnSpc>
                <a:spcPct val="150000"/>
              </a:lnSpc>
              <a:buNone/>
            </a:pPr>
            <a:r>
              <a:rPr lang="en-US" altLang="zh-CN" sz="2000" dirty="0">
                <a:latin typeface="Times New Roman" pitchFamily="18" charset="0"/>
                <a:ea typeface="黑体" pitchFamily="49" charset="-122"/>
                <a:cs typeface="Times New Roman" pitchFamily="18" charset="0"/>
              </a:rPr>
              <a:t>       </a:t>
            </a:r>
          </a:p>
          <a:p>
            <a:pPr marL="457200" indent="-457200">
              <a:lnSpc>
                <a:spcPct val="150000"/>
              </a:lnSpc>
              <a:buNone/>
            </a:pPr>
            <a:r>
              <a:rPr lang="en-US" altLang="zh-CN" sz="2000" dirty="0">
                <a:latin typeface="Times New Roman" pitchFamily="18" charset="0"/>
                <a:ea typeface="黑体" pitchFamily="49" charset="-122"/>
                <a:cs typeface="Times New Roman" pitchFamily="18" charset="0"/>
              </a:rPr>
              <a:t>        Artificial Intelligence, IEEE Trans on Pattern Analysis and Machine Intelligence, International Journal of Computer Vision, Journal of Machine Learning Research, Evolutionary Computation, IEEE Trans on Evolutionary Computation, IEEE Trans on Neural Network and Learning Systems, Journal of AI Research, Machine Learning, Neural Computation, Neural Networks, Pattern Recognition, Autonomous Agents and Multi-Agent Systems ……</a:t>
            </a: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
        <p:nvSpPr>
          <p:cNvPr id="5" name="矩形 4"/>
          <p:cNvSpPr/>
          <p:nvPr/>
        </p:nvSpPr>
        <p:spPr>
          <a:xfrm>
            <a:off x="0" y="6519446"/>
            <a:ext cx="6012160" cy="338554"/>
          </a:xfrm>
          <a:prstGeom prst="rect">
            <a:avLst/>
          </a:prstGeom>
        </p:spPr>
        <p:txBody>
          <a:bodyPr wrap="square">
            <a:spAutoFit/>
          </a:bodyPr>
          <a:lstStyle/>
          <a:p>
            <a:r>
              <a:rPr lang="en-US" altLang="zh-CN" sz="1600" dirty="0">
                <a:solidFill>
                  <a:srgbClr val="FF0000"/>
                </a:solidFill>
                <a:latin typeface="Times New Roman" pitchFamily="18" charset="0"/>
                <a:ea typeface="黑体" pitchFamily="49" charset="-122"/>
                <a:cs typeface="Times New Roman" pitchFamily="18" charset="0"/>
              </a:rPr>
              <a:t>http://www.ccf.org.cn/sites/ccf/biaodan.jsp?contentId=2567814757420</a:t>
            </a:r>
            <a:endParaRPr lang="zh-CN" altLang="en-US" sz="1600" dirty="0">
              <a:solidFill>
                <a:srgbClr val="FF0000"/>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554411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681280" y="1"/>
            <a:ext cx="3462720" cy="2996952"/>
          </a:xfrm>
          <a:prstGeom prst="rect">
            <a:avLst/>
          </a:prstGeom>
          <a:ln>
            <a:noFill/>
          </a:ln>
          <a:effectLst>
            <a:softEdge rad="112500"/>
          </a:effectLst>
        </p:spPr>
      </p:pic>
      <p:sp>
        <p:nvSpPr>
          <p:cNvPr id="2" name="标题 1"/>
          <p:cNvSpPr>
            <a:spLocks noGrp="1"/>
          </p:cNvSpPr>
          <p:nvPr>
            <p:ph type="title"/>
          </p:nvPr>
        </p:nvSpPr>
        <p:spPr/>
        <p:txBody>
          <a:bodyPr/>
          <a:lstStyle/>
          <a:p>
            <a:r>
              <a:rPr lang="zh-CN" altLang="en-US" dirty="0">
                <a:latin typeface="黑体" pitchFamily="49" charset="-122"/>
                <a:ea typeface="黑体" pitchFamily="49" charset="-122"/>
              </a:rPr>
              <a:t>课程安排</a:t>
            </a:r>
          </a:p>
        </p:txBody>
      </p:sp>
      <p:sp>
        <p:nvSpPr>
          <p:cNvPr id="4" name="内容占位符 2"/>
          <p:cNvSpPr>
            <a:spLocks noGrp="1"/>
          </p:cNvSpPr>
          <p:nvPr>
            <p:ph idx="1"/>
          </p:nvPr>
        </p:nvSpPr>
        <p:spPr>
          <a:xfrm>
            <a:off x="107504" y="1484784"/>
            <a:ext cx="8928992" cy="5256584"/>
          </a:xfrm>
        </p:spPr>
        <p:txBody>
          <a:bodyPr>
            <a:normAutofit/>
          </a:bodyPr>
          <a:lstStyle/>
          <a:p>
            <a:pPr algn="ctr">
              <a:lnSpc>
                <a:spcPct val="150000"/>
              </a:lnSpc>
              <a:spcAft>
                <a:spcPts val="1000"/>
              </a:spcAft>
              <a:buNone/>
            </a:pPr>
            <a:r>
              <a:rPr lang="zh-CN" altLang="en-US" sz="4000" dirty="0">
                <a:solidFill>
                  <a:srgbClr val="FF0000"/>
                </a:solidFill>
                <a:latin typeface="黑体" pitchFamily="49" charset="-122"/>
                <a:ea typeface="黑体" pitchFamily="49" charset="-122"/>
              </a:rPr>
              <a:t>国际学术会议</a:t>
            </a:r>
            <a:r>
              <a:rPr lang="zh-CN" altLang="en-US" sz="2400" dirty="0">
                <a:solidFill>
                  <a:srgbClr val="FF0000"/>
                </a:solidFill>
                <a:latin typeface="Times New Roman" pitchFamily="18" charset="0"/>
                <a:ea typeface="黑体" pitchFamily="49" charset="-122"/>
                <a:cs typeface="Times New Roman" pitchFamily="18" charset="0"/>
              </a:rPr>
              <a:t> </a:t>
            </a:r>
            <a:r>
              <a:rPr lang="en-US" altLang="zh-CN" sz="2400" dirty="0">
                <a:solidFill>
                  <a:srgbClr val="FF0000"/>
                </a:solidFill>
                <a:latin typeface="Times New Roman" pitchFamily="18" charset="0"/>
                <a:ea typeface="黑体" pitchFamily="49" charset="-122"/>
                <a:cs typeface="Times New Roman" pitchFamily="18" charset="0"/>
              </a:rPr>
              <a:t>(selected from CCF-A and CCF-B)</a:t>
            </a:r>
            <a:endParaRPr lang="en-US" altLang="zh-CN" sz="4000" dirty="0">
              <a:latin typeface="Times New Roman" pitchFamily="18" charset="0"/>
              <a:ea typeface="黑体" pitchFamily="49" charset="-122"/>
              <a:cs typeface="Times New Roman" pitchFamily="18" charset="0"/>
            </a:endParaRPr>
          </a:p>
          <a:p>
            <a:pPr marL="457200" indent="-457200">
              <a:lnSpc>
                <a:spcPct val="150000"/>
              </a:lnSpc>
              <a:buNone/>
            </a:pPr>
            <a:r>
              <a:rPr lang="en-US" altLang="zh-CN" sz="2000" dirty="0">
                <a:latin typeface="Times New Roman" pitchFamily="18" charset="0"/>
                <a:ea typeface="黑体" pitchFamily="49" charset="-122"/>
                <a:cs typeface="Times New Roman" pitchFamily="18" charset="0"/>
              </a:rPr>
              <a:t>       AAAI Conference on Artificial Intelligence, IEEE Conference on Computer Vision and Pattern Recognition, International Conference on Computer Vision, International Joint Conference on Artificial Intelligence, Annual Conference on Computational Learning Theory, Annual Conference on Neural Information Processing Systems, International Conference on Principles of Knowledge Representation and Reasoning, International Conference on Uncertainty in Artificial Intelligence, International Joint Conference on Autonomous Agents and Multi-agent Systems……</a:t>
            </a: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
        <p:nvSpPr>
          <p:cNvPr id="5" name="矩形 4"/>
          <p:cNvSpPr/>
          <p:nvPr/>
        </p:nvSpPr>
        <p:spPr>
          <a:xfrm>
            <a:off x="0" y="6519446"/>
            <a:ext cx="6012160" cy="338554"/>
          </a:xfrm>
          <a:prstGeom prst="rect">
            <a:avLst/>
          </a:prstGeom>
        </p:spPr>
        <p:txBody>
          <a:bodyPr wrap="square">
            <a:spAutoFit/>
          </a:bodyPr>
          <a:lstStyle/>
          <a:p>
            <a:r>
              <a:rPr lang="en-US" altLang="zh-CN" sz="1600" dirty="0">
                <a:solidFill>
                  <a:srgbClr val="FF0000"/>
                </a:solidFill>
                <a:latin typeface="Times New Roman" pitchFamily="18" charset="0"/>
                <a:ea typeface="黑体" pitchFamily="49" charset="-122"/>
                <a:cs typeface="Times New Roman" pitchFamily="18" charset="0"/>
              </a:rPr>
              <a:t>http://www.ccf.org.cn/sites/ccf/biaodan.jsp?contentId=2567814757420</a:t>
            </a:r>
            <a:endParaRPr lang="zh-CN" altLang="en-US" sz="1600" dirty="0">
              <a:solidFill>
                <a:srgbClr val="FF0000"/>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42347219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85800" y="2564904"/>
            <a:ext cx="7772400" cy="216024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6600" b="0" i="0" u="none" strike="noStrike" kern="1200" cap="none" spc="0" normalizeH="0" baseline="0" noProof="0" dirty="0">
                <a:ln>
                  <a:noFill/>
                </a:ln>
                <a:solidFill>
                  <a:srgbClr val="FF0000"/>
                </a:solidFill>
                <a:effectLst/>
                <a:uLnTx/>
                <a:uFillTx/>
                <a:latin typeface="黑体" pitchFamily="49" charset="-122"/>
                <a:ea typeface="黑体" pitchFamily="49" charset="-122"/>
                <a:cs typeface="+mj-cs"/>
              </a:rPr>
              <a:t>谢 谢 </a:t>
            </a:r>
            <a:endParaRPr lang="en-US" altLang="zh-CN" sz="6600" dirty="0">
              <a:solidFill>
                <a:srgbClr val="FF0000"/>
              </a:solidFill>
              <a:latin typeface="黑体" pitchFamily="49" charset="-122"/>
              <a:ea typeface="黑体" pitchFamily="49" charset="-122"/>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en-US" altLang="zh-CN" sz="6600" dirty="0">
              <a:solidFill>
                <a:srgbClr val="FF0000"/>
              </a:solidFill>
              <a:latin typeface="黑体" pitchFamily="49" charset="-122"/>
              <a:ea typeface="黑体" pitchFamily="49" charset="-122"/>
              <a:cs typeface="+mj-cs"/>
            </a:endParaRPr>
          </a:p>
          <a:p>
            <a:pPr>
              <a:lnSpc>
                <a:spcPct val="170000"/>
              </a:lnSpc>
              <a:spcAft>
                <a:spcPts val="600"/>
              </a:spcAft>
            </a:pPr>
            <a:r>
              <a:rPr lang="zh-CN" altLang="en-US" sz="2800" kern="0" dirty="0">
                <a:latin typeface="Times New Roman" panose="02020603050405020304" pitchFamily="18" charset="0"/>
                <a:ea typeface="黑体" pitchFamily="49" charset="-122"/>
                <a:cs typeface="Times New Roman" panose="02020603050405020304" pitchFamily="18" charset="0"/>
              </a:rPr>
              <a:t>更多信息：</a:t>
            </a:r>
            <a:r>
              <a:rPr lang="en-US" altLang="zh-CN" sz="2800" kern="0" dirty="0">
                <a:latin typeface="Times New Roman" panose="02020603050405020304" pitchFamily="18" charset="0"/>
                <a:ea typeface="黑体" pitchFamily="49" charset="-122"/>
                <a:cs typeface="Times New Roman" panose="02020603050405020304" pitchFamily="18" charset="0"/>
              </a:rPr>
              <a:t>http://cs.nju.edu.cn/rl</a:t>
            </a:r>
          </a:p>
          <a:p>
            <a:pPr>
              <a:lnSpc>
                <a:spcPct val="170000"/>
              </a:lnSpc>
              <a:spcAft>
                <a:spcPts val="600"/>
              </a:spcAft>
            </a:pPr>
            <a:r>
              <a:rPr lang="zh-CN" altLang="en-US" sz="2800" kern="0" dirty="0">
                <a:latin typeface="Times New Roman" panose="02020603050405020304" pitchFamily="18" charset="0"/>
                <a:ea typeface="黑体" pitchFamily="49" charset="-122"/>
                <a:cs typeface="Times New Roman" panose="02020603050405020304" pitchFamily="18" charset="0"/>
              </a:rPr>
              <a:t>联系方式：</a:t>
            </a:r>
            <a:r>
              <a:rPr lang="en-US" altLang="zh-CN" sz="2800" kern="0" dirty="0">
                <a:latin typeface="Times New Roman" panose="02020603050405020304" pitchFamily="18" charset="0"/>
                <a:ea typeface="黑体" pitchFamily="49" charset="-122"/>
                <a:cs typeface="Times New Roman" panose="02020603050405020304" pitchFamily="18" charset="0"/>
              </a:rPr>
              <a:t>gaoy@nju.edu.cn</a:t>
            </a:r>
          </a:p>
          <a:p>
            <a:pPr>
              <a:lnSpc>
                <a:spcPct val="170000"/>
              </a:lnSpc>
              <a:spcAft>
                <a:spcPts val="600"/>
              </a:spcAft>
            </a:pPr>
            <a:r>
              <a:rPr lang="en-US" altLang="zh-CN" sz="2800" kern="0" dirty="0">
                <a:latin typeface="Times New Roman" panose="02020603050405020304" pitchFamily="18" charset="0"/>
                <a:ea typeface="黑体" pitchFamily="49" charset="-122"/>
                <a:cs typeface="Times New Roman" panose="02020603050405020304" pitchFamily="18" charset="0"/>
              </a:rPr>
              <a:t>                    18951991288</a:t>
            </a:r>
            <a:endParaRPr lang="zh-CN" altLang="en-US" sz="2800" kern="0" dirty="0">
              <a:latin typeface="黑体" pitchFamily="49" charset="-122"/>
              <a:ea typeface="黑体" pitchFamily="49" charset="-122"/>
            </a:endParaRPr>
          </a:p>
        </p:txBody>
      </p:sp>
      <p:pic>
        <p:nvPicPr>
          <p:cNvPr id="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3825825"/>
            <a:ext cx="1800225"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图灵测试</a:t>
            </a:r>
          </a:p>
        </p:txBody>
      </p:sp>
      <p:pic>
        <p:nvPicPr>
          <p:cNvPr id="4" name="图片 3" descr="TuringTest.jpg"/>
          <p:cNvPicPr>
            <a:picLocks noChangeAspect="1"/>
          </p:cNvPicPr>
          <p:nvPr/>
        </p:nvPicPr>
        <p:blipFill>
          <a:blip r:embed="rId2" cstate="print"/>
          <a:stretch>
            <a:fillRect/>
          </a:stretch>
        </p:blipFill>
        <p:spPr>
          <a:xfrm>
            <a:off x="179512" y="2060848"/>
            <a:ext cx="5978826" cy="4394532"/>
          </a:xfrm>
          <a:prstGeom prst="rect">
            <a:avLst/>
          </a:prstGeom>
          <a:ln>
            <a:noFill/>
          </a:ln>
          <a:effectLst>
            <a:softEdge rad="112500"/>
          </a:effectLst>
        </p:spPr>
      </p:pic>
      <p:sp>
        <p:nvSpPr>
          <p:cNvPr id="6" name="内容占位符 2"/>
          <p:cNvSpPr>
            <a:spLocks noGrp="1"/>
          </p:cNvSpPr>
          <p:nvPr>
            <p:ph idx="1"/>
          </p:nvPr>
        </p:nvSpPr>
        <p:spPr>
          <a:xfrm>
            <a:off x="107504" y="1124744"/>
            <a:ext cx="3816424" cy="828092"/>
          </a:xfrm>
        </p:spPr>
        <p:txBody>
          <a:bodyPr>
            <a:normAutofit/>
          </a:bodyPr>
          <a:lstStyle/>
          <a:p>
            <a:pPr>
              <a:lnSpc>
                <a:spcPct val="150000"/>
              </a:lnSpc>
              <a:spcAft>
                <a:spcPts val="1000"/>
              </a:spcAft>
              <a:buNone/>
            </a:pPr>
            <a:r>
              <a:rPr lang="zh-CN" altLang="en-US" dirty="0">
                <a:solidFill>
                  <a:srgbClr val="FF0000"/>
                </a:solidFill>
                <a:latin typeface="黑体"/>
                <a:ea typeface="黑体"/>
                <a:cs typeface="黑体"/>
              </a:rPr>
              <a:t>是人？还是机器？</a:t>
            </a:r>
          </a:p>
        </p:txBody>
      </p:sp>
      <p:sp>
        <p:nvSpPr>
          <p:cNvPr id="5" name="TextBox 4"/>
          <p:cNvSpPr txBox="1"/>
          <p:nvPr/>
        </p:nvSpPr>
        <p:spPr>
          <a:xfrm>
            <a:off x="6300192" y="1809398"/>
            <a:ext cx="2664296" cy="2123658"/>
          </a:xfrm>
          <a:prstGeom prst="rect">
            <a:avLst/>
          </a:prstGeom>
          <a:noFill/>
          <a:ln w="25400">
            <a:solidFill>
              <a:srgbClr val="0070C0"/>
            </a:solidFill>
          </a:ln>
        </p:spPr>
        <p:txBody>
          <a:bodyPr wrap="square" rtlCol="0">
            <a:spAutoFit/>
          </a:bodyPr>
          <a:lstStyle/>
          <a:p>
            <a:pPr algn="just"/>
            <a:r>
              <a:rPr lang="en-US" altLang="zh-CN" sz="1200" dirty="0">
                <a:latin typeface="Times New Roman" panose="02020603050405020304" pitchFamily="18" charset="0"/>
                <a:cs typeface="Times New Roman" panose="02020603050405020304" pitchFamily="18" charset="0"/>
              </a:rPr>
              <a:t>It is played with three people, a man (A), a woman (B), and an interrogator (C) who may be of either sex. The interrogator stays in a room apart front the other two. The object of the game for the interrogator is to determine which of the other two is the man and which is the woman. He knows them by labels X and Y, and at the end of the game he says either "X is A and Y is B" or "X is B and Y is A."</a:t>
            </a:r>
          </a:p>
        </p:txBody>
      </p:sp>
      <p:sp>
        <p:nvSpPr>
          <p:cNvPr id="7" name="TextBox 6"/>
          <p:cNvSpPr txBox="1"/>
          <p:nvPr/>
        </p:nvSpPr>
        <p:spPr>
          <a:xfrm>
            <a:off x="6300192" y="4149080"/>
            <a:ext cx="2664296" cy="2154436"/>
          </a:xfrm>
          <a:prstGeom prst="rect">
            <a:avLst/>
          </a:prstGeom>
          <a:noFill/>
          <a:ln w="25400">
            <a:solidFill>
              <a:srgbClr val="FF0000"/>
            </a:solidFill>
          </a:ln>
        </p:spPr>
        <p:txBody>
          <a:bodyPr wrap="square" rtlCol="0">
            <a:spAutoFit/>
          </a:bodyPr>
          <a:lstStyle/>
          <a:p>
            <a:pPr algn="just"/>
            <a:r>
              <a:rPr lang="en-US" altLang="zh-CN" sz="1200" dirty="0">
                <a:latin typeface="Times New Roman" panose="02020603050405020304" pitchFamily="18" charset="0"/>
                <a:cs typeface="Times New Roman" panose="02020603050405020304" pitchFamily="18" charset="0"/>
              </a:rPr>
              <a:t>I believe that in about fifty years' time it will be possible, to </a:t>
            </a:r>
            <a:r>
              <a:rPr lang="en-US" altLang="zh-CN" sz="1200" dirty="0" err="1">
                <a:latin typeface="Times New Roman" panose="02020603050405020304" pitchFamily="18" charset="0"/>
                <a:cs typeface="Times New Roman" panose="02020603050405020304" pitchFamily="18" charset="0"/>
              </a:rPr>
              <a:t>programme</a:t>
            </a:r>
            <a:r>
              <a:rPr lang="en-US" altLang="zh-CN" sz="1200" dirty="0">
                <a:latin typeface="Times New Roman" panose="02020603050405020304" pitchFamily="18" charset="0"/>
                <a:cs typeface="Times New Roman" panose="02020603050405020304" pitchFamily="18" charset="0"/>
              </a:rPr>
              <a:t> computers, with a storage capacity of about 10^9, to make them play the </a:t>
            </a:r>
            <a:r>
              <a:rPr lang="en-US" altLang="zh-CN" sz="1400" dirty="0">
                <a:solidFill>
                  <a:srgbClr val="FF0000"/>
                </a:solidFill>
                <a:latin typeface="Times New Roman" panose="02020603050405020304" pitchFamily="18" charset="0"/>
                <a:cs typeface="Times New Roman" panose="02020603050405020304" pitchFamily="18" charset="0"/>
              </a:rPr>
              <a:t>imitation game </a:t>
            </a:r>
            <a:r>
              <a:rPr lang="en-US" altLang="zh-CN" sz="1200" dirty="0">
                <a:latin typeface="Times New Roman" panose="02020603050405020304" pitchFamily="18" charset="0"/>
                <a:cs typeface="Times New Roman" panose="02020603050405020304" pitchFamily="18" charset="0"/>
              </a:rPr>
              <a:t>so well that an average interrogator will not have more than 70 per cent chance of making the right identification after five minutes of questioning. The original question, "Can machines think?" I believe to be too meaningless to deserve discussion.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对图灵测试的批判</a:t>
            </a:r>
          </a:p>
        </p:txBody>
      </p:sp>
      <p:sp>
        <p:nvSpPr>
          <p:cNvPr id="3" name="内容占位符 2"/>
          <p:cNvSpPr>
            <a:spLocks noGrp="1"/>
          </p:cNvSpPr>
          <p:nvPr>
            <p:ph idx="1"/>
          </p:nvPr>
        </p:nvSpPr>
        <p:spPr/>
        <p:txBody>
          <a:bodyPr>
            <a:normAutofit/>
          </a:bodyPr>
          <a:lstStyle/>
          <a:p>
            <a:r>
              <a:rPr lang="zh-CN" altLang="en-US" sz="2800" dirty="0">
                <a:solidFill>
                  <a:srgbClr val="FF0000"/>
                </a:solidFill>
                <a:latin typeface="黑体" pitchFamily="49" charset="-122"/>
                <a:ea typeface="黑体" pitchFamily="49" charset="-122"/>
              </a:rPr>
              <a:t>批判</a:t>
            </a:r>
            <a:r>
              <a:rPr lang="en-US" altLang="zh-CN" sz="2800" dirty="0">
                <a:solidFill>
                  <a:srgbClr val="FF0000"/>
                </a:solidFill>
                <a:latin typeface="Times New Roman"/>
                <a:ea typeface="黑体" pitchFamily="49" charset="-122"/>
                <a:cs typeface="Times New Roman"/>
              </a:rPr>
              <a:t>1</a:t>
            </a:r>
            <a:r>
              <a:rPr lang="zh-CN" altLang="en-US" sz="2800" dirty="0">
                <a:solidFill>
                  <a:srgbClr val="FF0000"/>
                </a:solidFill>
                <a:latin typeface="Times New Roman"/>
                <a:ea typeface="黑体" pitchFamily="49" charset="-122"/>
                <a:cs typeface="Times New Roman"/>
              </a:rPr>
              <a:t>：</a:t>
            </a:r>
            <a:r>
              <a:rPr lang="zh-CN" altLang="en-US" sz="2800" dirty="0">
                <a:solidFill>
                  <a:srgbClr val="FF0000"/>
                </a:solidFill>
                <a:latin typeface="黑体" pitchFamily="49" charset="-122"/>
                <a:ea typeface="黑体" pitchFamily="49" charset="-122"/>
              </a:rPr>
              <a:t>能否从“表现”来评判智能？</a:t>
            </a:r>
          </a:p>
        </p:txBody>
      </p:sp>
      <p:pic>
        <p:nvPicPr>
          <p:cNvPr id="1026" name="Picture 2"/>
          <p:cNvPicPr>
            <a:picLocks noChangeAspect="1" noChangeArrowheads="1"/>
          </p:cNvPicPr>
          <p:nvPr/>
        </p:nvPicPr>
        <p:blipFill>
          <a:blip r:embed="rId2" cstate="print"/>
          <a:srcRect/>
          <a:stretch>
            <a:fillRect/>
          </a:stretch>
        </p:blipFill>
        <p:spPr bwMode="auto">
          <a:xfrm>
            <a:off x="432197" y="2204864"/>
            <a:ext cx="8279606" cy="417909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对图灵测试的批判</a:t>
            </a:r>
          </a:p>
        </p:txBody>
      </p:sp>
      <p:sp>
        <p:nvSpPr>
          <p:cNvPr id="3" name="内容占位符 2"/>
          <p:cNvSpPr>
            <a:spLocks noGrp="1"/>
          </p:cNvSpPr>
          <p:nvPr>
            <p:ph idx="1"/>
          </p:nvPr>
        </p:nvSpPr>
        <p:spPr/>
        <p:txBody>
          <a:bodyPr>
            <a:normAutofit/>
          </a:bodyPr>
          <a:lstStyle/>
          <a:p>
            <a:r>
              <a:rPr lang="zh-CN" altLang="en-US" sz="2800" dirty="0">
                <a:solidFill>
                  <a:srgbClr val="FF0000"/>
                </a:solidFill>
                <a:latin typeface="黑体" pitchFamily="49" charset="-122"/>
                <a:ea typeface="黑体" pitchFamily="49" charset="-122"/>
              </a:rPr>
              <a:t>批判</a:t>
            </a:r>
            <a:r>
              <a:rPr lang="en-US" altLang="zh-CN" sz="2800" dirty="0">
                <a:solidFill>
                  <a:srgbClr val="FF0000"/>
                </a:solidFill>
                <a:latin typeface="Times New Roman"/>
                <a:ea typeface="黑体" pitchFamily="49" charset="-122"/>
                <a:cs typeface="Times New Roman"/>
              </a:rPr>
              <a:t>2</a:t>
            </a:r>
            <a:r>
              <a:rPr lang="zh-CN" altLang="en-US" sz="2800" dirty="0">
                <a:solidFill>
                  <a:srgbClr val="FF0000"/>
                </a:solidFill>
                <a:latin typeface="Times New Roman"/>
                <a:ea typeface="黑体" pitchFamily="49" charset="-122"/>
                <a:cs typeface="Times New Roman"/>
              </a:rPr>
              <a:t>：</a:t>
            </a:r>
            <a:r>
              <a:rPr lang="zh-CN" altLang="en-US" sz="2800" dirty="0">
                <a:solidFill>
                  <a:srgbClr val="FF0000"/>
                </a:solidFill>
                <a:latin typeface="黑体" pitchFamily="49" charset="-122"/>
                <a:ea typeface="黑体" pitchFamily="49" charset="-122"/>
              </a:rPr>
              <a:t>能否真的了解人类的智能水平？</a:t>
            </a:r>
          </a:p>
        </p:txBody>
      </p:sp>
      <p:pic>
        <p:nvPicPr>
          <p:cNvPr id="2050" name="Picture 2"/>
          <p:cNvPicPr>
            <a:picLocks noChangeAspect="1" noChangeArrowheads="1"/>
          </p:cNvPicPr>
          <p:nvPr/>
        </p:nvPicPr>
        <p:blipFill>
          <a:blip r:embed="rId2" cstate="print"/>
          <a:srcRect/>
          <a:stretch>
            <a:fillRect/>
          </a:stretch>
        </p:blipFill>
        <p:spPr bwMode="auto">
          <a:xfrm>
            <a:off x="495697" y="2276872"/>
            <a:ext cx="8152606" cy="42849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itchFamily="49" charset="-122"/>
                <a:ea typeface="黑体" pitchFamily="49" charset="-122"/>
              </a:rPr>
              <a:t>反向图灵测试</a:t>
            </a:r>
          </a:p>
        </p:txBody>
      </p:sp>
      <p:sp>
        <p:nvSpPr>
          <p:cNvPr id="4" name="TextBox 3"/>
          <p:cNvSpPr txBox="1"/>
          <p:nvPr/>
        </p:nvSpPr>
        <p:spPr>
          <a:xfrm>
            <a:off x="287524" y="1628800"/>
            <a:ext cx="8568952" cy="2154436"/>
          </a:xfrm>
          <a:prstGeom prst="rect">
            <a:avLst/>
          </a:prstGeom>
          <a:noFill/>
          <a:ln w="12700">
            <a:solidFill>
              <a:schemeClr val="tx1"/>
            </a:solidFill>
          </a:ln>
        </p:spPr>
        <p:txBody>
          <a:bodyPr wrap="square" rtlCol="0">
            <a:spAutoFit/>
          </a:bodyPr>
          <a:lstStyle/>
          <a:p>
            <a:r>
              <a:rPr lang="zh-CN" altLang="en-US" sz="2000" dirty="0">
                <a:ea typeface="仿宋" pitchFamily="49" charset="-122"/>
              </a:rPr>
              <a:t>全自动区分计算机和人类的图灵测试 </a:t>
            </a:r>
            <a:endParaRPr lang="en-US" altLang="zh-CN" sz="2000" dirty="0">
              <a:ea typeface="仿宋" pitchFamily="49" charset="-122"/>
            </a:endParaRPr>
          </a:p>
          <a:p>
            <a:r>
              <a:rPr lang="en-US" altLang="zh-CN" sz="2000" dirty="0">
                <a:ea typeface="仿宋" pitchFamily="49" charset="-122"/>
              </a:rPr>
              <a:t>(Completely Automated Public Turing test to tell Computers and Humans Apart):</a:t>
            </a:r>
          </a:p>
          <a:p>
            <a:endParaRPr lang="en-US" altLang="zh-CN" dirty="0">
              <a:latin typeface="仿宋" pitchFamily="49" charset="-122"/>
              <a:ea typeface="仿宋" pitchFamily="49" charset="-122"/>
            </a:endParaRPr>
          </a:p>
          <a:p>
            <a:r>
              <a:rPr lang="zh-CN" altLang="en-US" dirty="0">
                <a:solidFill>
                  <a:srgbClr val="0070C0"/>
                </a:solidFill>
                <a:latin typeface="仿宋" pitchFamily="49" charset="-122"/>
                <a:ea typeface="仿宋" pitchFamily="49" charset="-122"/>
              </a:rPr>
              <a:t>简称</a:t>
            </a:r>
            <a:r>
              <a:rPr lang="en-US" altLang="zh-CN" dirty="0">
                <a:solidFill>
                  <a:srgbClr val="0070C0"/>
                </a:solidFill>
                <a:ea typeface="仿宋" pitchFamily="49" charset="-122"/>
              </a:rPr>
              <a:t>CAPTCHA</a:t>
            </a:r>
            <a:r>
              <a:rPr lang="zh-CN" altLang="en-US" dirty="0">
                <a:solidFill>
                  <a:srgbClr val="0070C0"/>
                </a:solidFill>
                <a:latin typeface="仿宋" pitchFamily="49" charset="-122"/>
                <a:ea typeface="仿宋" pitchFamily="49" charset="-122"/>
              </a:rPr>
              <a:t>。是一种区分用户是计算机和人的公共全自动程序。在</a:t>
            </a:r>
            <a:r>
              <a:rPr lang="en-US" altLang="zh-CN" dirty="0">
                <a:solidFill>
                  <a:srgbClr val="0070C0"/>
                </a:solidFill>
                <a:ea typeface="仿宋" pitchFamily="49" charset="-122"/>
              </a:rPr>
              <a:t>CAPTCHA</a:t>
            </a:r>
            <a:r>
              <a:rPr lang="zh-CN" altLang="en-US" dirty="0">
                <a:solidFill>
                  <a:srgbClr val="0070C0"/>
                </a:solidFill>
                <a:latin typeface="仿宋" pitchFamily="49" charset="-122"/>
                <a:ea typeface="仿宋" pitchFamily="49" charset="-122"/>
              </a:rPr>
              <a:t>测试中，作为服务器的计算机会自动生成一个问题由用户来解答。</a:t>
            </a:r>
            <a:r>
              <a:rPr lang="zh-CN" altLang="en-US" sz="2000" dirty="0">
                <a:solidFill>
                  <a:srgbClr val="FF0000"/>
                </a:solidFill>
                <a:latin typeface="仿宋" pitchFamily="49" charset="-122"/>
                <a:ea typeface="仿宋" pitchFamily="49" charset="-122"/>
              </a:rPr>
              <a:t>这个问题可以由计算机生成并评判，但是必须只有人类才能解答。</a:t>
            </a:r>
            <a:r>
              <a:rPr lang="zh-CN" altLang="en-US" dirty="0">
                <a:solidFill>
                  <a:srgbClr val="0070C0"/>
                </a:solidFill>
                <a:latin typeface="仿宋" pitchFamily="49" charset="-122"/>
                <a:ea typeface="仿宋" pitchFamily="49" charset="-122"/>
              </a:rPr>
              <a:t>由于计算机无法解答</a:t>
            </a:r>
            <a:r>
              <a:rPr lang="en-US" altLang="zh-CN" dirty="0">
                <a:solidFill>
                  <a:srgbClr val="0070C0"/>
                </a:solidFill>
                <a:ea typeface="仿宋" pitchFamily="49" charset="-122"/>
              </a:rPr>
              <a:t>CAPTCHA</a:t>
            </a:r>
            <a:r>
              <a:rPr lang="zh-CN" altLang="en-US" dirty="0">
                <a:solidFill>
                  <a:srgbClr val="0070C0"/>
                </a:solidFill>
                <a:latin typeface="仿宋" pitchFamily="49" charset="-122"/>
                <a:ea typeface="仿宋" pitchFamily="49" charset="-122"/>
              </a:rPr>
              <a:t>的问题，所以回答出问题的用户就可以被认为是人类。</a:t>
            </a:r>
            <a:endParaRPr lang="zh-CN" altLang="en-US" dirty="0">
              <a:latin typeface="仿宋" pitchFamily="49" charset="-122"/>
              <a:ea typeface="仿宋" pitchFamily="49" charset="-122"/>
            </a:endParaRPr>
          </a:p>
        </p:txBody>
      </p:sp>
      <p:pic>
        <p:nvPicPr>
          <p:cNvPr id="5" name="图片 4" descr="Captcha.jpg"/>
          <p:cNvPicPr>
            <a:picLocks noChangeAspect="1"/>
          </p:cNvPicPr>
          <p:nvPr/>
        </p:nvPicPr>
        <p:blipFill>
          <a:blip r:embed="rId2" cstate="print"/>
          <a:stretch>
            <a:fillRect/>
          </a:stretch>
        </p:blipFill>
        <p:spPr>
          <a:xfrm>
            <a:off x="827584" y="3789040"/>
            <a:ext cx="3683000" cy="1016000"/>
          </a:xfrm>
          <a:prstGeom prst="rect">
            <a:avLst/>
          </a:prstGeom>
          <a:ln>
            <a:noFill/>
          </a:ln>
          <a:effectLst>
            <a:softEdge rad="112500"/>
          </a:effectLst>
        </p:spPr>
      </p:pic>
      <p:pic>
        <p:nvPicPr>
          <p:cNvPr id="6" name="图片 5" descr="290px-Modern-captcha.jpg"/>
          <p:cNvPicPr>
            <a:picLocks noChangeAspect="1"/>
          </p:cNvPicPr>
          <p:nvPr/>
        </p:nvPicPr>
        <p:blipFill>
          <a:blip r:embed="rId3" cstate="print"/>
          <a:stretch>
            <a:fillRect/>
          </a:stretch>
        </p:blipFill>
        <p:spPr>
          <a:xfrm>
            <a:off x="4572000" y="4005064"/>
            <a:ext cx="3683000" cy="698500"/>
          </a:xfrm>
          <a:prstGeom prst="rect">
            <a:avLst/>
          </a:prstGeom>
          <a:ln>
            <a:noFill/>
          </a:ln>
          <a:effectLst>
            <a:softEdge rad="112500"/>
          </a:effectLst>
        </p:spPr>
      </p:pic>
      <p:sp>
        <p:nvSpPr>
          <p:cNvPr id="7" name="矩形 6"/>
          <p:cNvSpPr/>
          <p:nvPr/>
        </p:nvSpPr>
        <p:spPr>
          <a:xfrm>
            <a:off x="323528" y="4941168"/>
            <a:ext cx="8496944" cy="1338828"/>
          </a:xfrm>
          <a:prstGeom prst="rect">
            <a:avLst/>
          </a:prstGeom>
        </p:spPr>
        <p:txBody>
          <a:bodyPr wrap="square">
            <a:spAutoFit/>
          </a:bodyPr>
          <a:lstStyle/>
          <a:p>
            <a:pPr algn="just">
              <a:lnSpc>
                <a:spcPct val="150000"/>
              </a:lnSpc>
            </a:pPr>
            <a:r>
              <a:rPr lang="zh-CN" altLang="zh-CN" dirty="0">
                <a:latin typeface="Times New Roman" panose="02020603050405020304" pitchFamily="18" charset="0"/>
                <a:ea typeface="黑体"/>
                <a:cs typeface="Times New Roman" panose="02020603050405020304" pitchFamily="18" charset="0"/>
              </a:rPr>
              <a:t>CAPTCHA这个词最早是在2002年由</a:t>
            </a:r>
            <a:r>
              <a:rPr lang="zh-CN" altLang="zh-CN" dirty="0">
                <a:latin typeface="Times New Roman" panose="02020603050405020304" pitchFamily="18" charset="0"/>
                <a:ea typeface="黑体"/>
                <a:cs typeface="Times New Roman" panose="02020603050405020304" pitchFamily="18" charset="0"/>
                <a:hlinkClick r:id="rId4" action="ppaction://hlinkfile" tooltip="卡内基梅隆大学"/>
              </a:rPr>
              <a:t>卡内基梅隆大学</a:t>
            </a:r>
            <a:r>
              <a:rPr lang="zh-CN" altLang="zh-CN" dirty="0">
                <a:latin typeface="Times New Roman" panose="02020603050405020304" pitchFamily="18" charset="0"/>
                <a:ea typeface="黑体"/>
                <a:cs typeface="Times New Roman" panose="02020603050405020304" pitchFamily="18" charset="0"/>
              </a:rPr>
              <a:t>（CMU）的Luis von Ahn、Manuel Blum、Nicholas J.</a:t>
            </a:r>
            <a:r>
              <a:rPr lang="en-US" altLang="zh-CN" dirty="0">
                <a:latin typeface="Times New Roman" panose="02020603050405020304" pitchFamily="18" charset="0"/>
                <a:ea typeface="黑体"/>
                <a:cs typeface="Times New Roman" panose="02020603050405020304" pitchFamily="18" charset="0"/>
              </a:rPr>
              <a:t> </a:t>
            </a:r>
            <a:r>
              <a:rPr lang="zh-CN" altLang="zh-CN" dirty="0">
                <a:latin typeface="Times New Roman" panose="02020603050405020304" pitchFamily="18" charset="0"/>
                <a:ea typeface="黑体"/>
                <a:cs typeface="Times New Roman" panose="02020603050405020304" pitchFamily="18" charset="0"/>
              </a:rPr>
              <a:t>Hopper以及IBM的John Langford所提出。卡内基梅隆大学曾试图申请此词使其成为</a:t>
            </a:r>
            <a:r>
              <a:rPr lang="zh-CN" altLang="zh-CN" dirty="0">
                <a:latin typeface="Times New Roman" panose="02020603050405020304" pitchFamily="18" charset="0"/>
                <a:ea typeface="黑体"/>
                <a:cs typeface="Times New Roman" panose="02020603050405020304" pitchFamily="18" charset="0"/>
                <a:hlinkClick r:id="rId5" action="ppaction://hlinkfile" tooltip="注册商标"/>
              </a:rPr>
              <a:t>注册商标</a:t>
            </a:r>
            <a:r>
              <a:rPr lang="zh-CN" altLang="zh-CN" dirty="0">
                <a:latin typeface="Times New Roman" panose="02020603050405020304" pitchFamily="18" charset="0"/>
                <a:ea typeface="黑体"/>
                <a:cs typeface="Times New Roman" panose="02020603050405020304" pitchFamily="18" charset="0"/>
              </a:rPr>
              <a:t>， 但该申请于2008年4月21日被拒绝。</a:t>
            </a:r>
            <a:endParaRPr lang="zh-CN" altLang="en-US" dirty="0">
              <a:latin typeface="Times New Roman" panose="02020603050405020304" pitchFamily="18" charset="0"/>
              <a:ea typeface="黑体"/>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2564904"/>
            <a:ext cx="8352928" cy="2016224"/>
          </a:xfrm>
        </p:spPr>
        <p:txBody>
          <a:bodyPr>
            <a:normAutofit fontScale="92500" lnSpcReduction="20000"/>
          </a:bodyPr>
          <a:lstStyle/>
          <a:p>
            <a:pPr algn="ctr">
              <a:lnSpc>
                <a:spcPct val="150000"/>
              </a:lnSpc>
              <a:spcAft>
                <a:spcPts val="1000"/>
              </a:spcAft>
              <a:buNone/>
            </a:pPr>
            <a:r>
              <a:rPr lang="zh-CN" altLang="en-US" sz="4000" dirty="0">
                <a:solidFill>
                  <a:srgbClr val="0000FF"/>
                </a:solidFill>
                <a:latin typeface="黑体" pitchFamily="49" charset="-122"/>
                <a:ea typeface="黑体" pitchFamily="49" charset="-122"/>
              </a:rPr>
              <a:t>直到今天，科学家仍在用</a:t>
            </a:r>
            <a:endParaRPr lang="en-US" altLang="zh-CN" sz="4000" dirty="0">
              <a:solidFill>
                <a:srgbClr val="0000FF"/>
              </a:solidFill>
              <a:latin typeface="黑体" pitchFamily="49" charset="-122"/>
              <a:ea typeface="黑体" pitchFamily="49" charset="-122"/>
            </a:endParaRPr>
          </a:p>
          <a:p>
            <a:pPr algn="ctr">
              <a:lnSpc>
                <a:spcPct val="150000"/>
              </a:lnSpc>
              <a:spcAft>
                <a:spcPts val="1000"/>
              </a:spcAft>
              <a:buNone/>
            </a:pPr>
            <a:r>
              <a:rPr lang="zh-CN" altLang="en-US" sz="4000" dirty="0">
                <a:solidFill>
                  <a:srgbClr val="0000FF"/>
                </a:solidFill>
                <a:latin typeface="黑体" pitchFamily="49" charset="-122"/>
                <a:ea typeface="黑体" pitchFamily="49" charset="-122"/>
              </a:rPr>
              <a:t>图灵测试</a:t>
            </a:r>
            <a:r>
              <a:rPr lang="en-US" altLang="zh-CN" sz="4000" dirty="0">
                <a:solidFill>
                  <a:srgbClr val="0000FF"/>
                </a:solidFill>
                <a:latin typeface="黑体" pitchFamily="49" charset="-122"/>
                <a:ea typeface="黑体" pitchFamily="49" charset="-122"/>
              </a:rPr>
              <a:t>(</a:t>
            </a:r>
            <a:r>
              <a:rPr lang="zh-CN" altLang="en-US" sz="4000" dirty="0">
                <a:solidFill>
                  <a:srgbClr val="0000FF"/>
                </a:solidFill>
                <a:latin typeface="黑体" pitchFamily="49" charset="-122"/>
                <a:ea typeface="黑体" pitchFamily="49" charset="-122"/>
              </a:rPr>
              <a:t>人机大战</a:t>
            </a:r>
            <a:r>
              <a:rPr lang="en-US" altLang="zh-CN" sz="4000" dirty="0">
                <a:solidFill>
                  <a:srgbClr val="0000FF"/>
                </a:solidFill>
                <a:latin typeface="黑体" pitchFamily="49" charset="-122"/>
                <a:ea typeface="黑体" pitchFamily="49" charset="-122"/>
              </a:rPr>
              <a:t>)</a:t>
            </a:r>
            <a:r>
              <a:rPr lang="zh-CN" altLang="en-US" sz="4000" dirty="0">
                <a:solidFill>
                  <a:srgbClr val="0000FF"/>
                </a:solidFill>
                <a:latin typeface="黑体" pitchFamily="49" charset="-122"/>
                <a:ea typeface="黑体" pitchFamily="49" charset="-122"/>
              </a:rPr>
              <a:t>来测试智能！</a:t>
            </a:r>
            <a:endParaRPr lang="en-US" altLang="zh-CN" sz="4000" dirty="0">
              <a:solidFill>
                <a:srgbClr val="0000FF"/>
              </a:solidFill>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815041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1988840"/>
            <a:ext cx="8352928" cy="1152128"/>
          </a:xfrm>
        </p:spPr>
        <p:txBody>
          <a:bodyPr>
            <a:normAutofit fontScale="92500" lnSpcReduction="10000"/>
          </a:bodyPr>
          <a:lstStyle/>
          <a:p>
            <a:pPr algn="ctr">
              <a:lnSpc>
                <a:spcPct val="150000"/>
              </a:lnSpc>
              <a:spcAft>
                <a:spcPts val="1000"/>
              </a:spcAft>
              <a:buNone/>
            </a:pPr>
            <a:r>
              <a:rPr lang="zh-CN" altLang="en-US" sz="4400" dirty="0">
                <a:solidFill>
                  <a:srgbClr val="FF0000"/>
                </a:solidFill>
                <a:latin typeface="Times New Roman"/>
                <a:ea typeface="黑体" pitchFamily="49" charset="-122"/>
                <a:cs typeface="Times New Roman"/>
              </a:rPr>
              <a:t>人工智能发展：起源</a:t>
            </a:r>
            <a:endParaRPr lang="en-US" altLang="zh-CN" sz="4400" dirty="0">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
        <p:nvSpPr>
          <p:cNvPr id="3" name="内容占位符 2"/>
          <p:cNvSpPr txBox="1">
            <a:spLocks/>
          </p:cNvSpPr>
          <p:nvPr/>
        </p:nvSpPr>
        <p:spPr>
          <a:xfrm>
            <a:off x="395536" y="3284984"/>
            <a:ext cx="8352928"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1000"/>
              </a:spcAft>
              <a:buNone/>
            </a:pPr>
            <a:r>
              <a:rPr lang="en-US" altLang="zh-CN" sz="4000" dirty="0">
                <a:latin typeface="Times New Roman" panose="02020603050405020304" pitchFamily="18" charset="0"/>
                <a:ea typeface="黑体" pitchFamily="49" charset="-122"/>
                <a:cs typeface="Times New Roman" panose="02020603050405020304" pitchFamily="18" charset="0"/>
              </a:rPr>
              <a:t>AI</a:t>
            </a:r>
            <a:r>
              <a:rPr lang="zh-CN" altLang="en-US" sz="4000" dirty="0">
                <a:latin typeface="黑体" pitchFamily="49" charset="-122"/>
                <a:ea typeface="黑体" pitchFamily="49" charset="-122"/>
              </a:rPr>
              <a:t>的标志性事件</a:t>
            </a:r>
            <a:r>
              <a:rPr lang="en-US" altLang="zh-CN" sz="4000" dirty="0">
                <a:latin typeface="黑体" pitchFamily="49" charset="-122"/>
                <a:ea typeface="黑体" pitchFamily="49" charset="-122"/>
              </a:rPr>
              <a:t>--</a:t>
            </a:r>
            <a:r>
              <a:rPr lang="zh-CN" altLang="en-US" sz="4000" dirty="0">
                <a:latin typeface="黑体" pitchFamily="49" charset="-122"/>
                <a:ea typeface="黑体" pitchFamily="49" charset="-122"/>
              </a:rPr>
              <a:t>达特茅斯会议</a:t>
            </a:r>
            <a:endParaRPr lang="en-US" altLang="zh-CN" sz="4000" dirty="0">
              <a:latin typeface="黑体" pitchFamily="49" charset="-122"/>
              <a:ea typeface="黑体" pitchFamily="49" charset="-122"/>
            </a:endParaRPr>
          </a:p>
          <a:p>
            <a:pPr algn="ctr">
              <a:lnSpc>
                <a:spcPct val="150000"/>
              </a:lnSpc>
              <a:spcAft>
                <a:spcPts val="1000"/>
              </a:spcAft>
              <a:buFont typeface="Arial" pitchFamily="34" charset="0"/>
              <a:buNone/>
            </a:pPr>
            <a:endParaRPr lang="en-US" altLang="zh-CN" sz="4000" dirty="0">
              <a:latin typeface="黑体" pitchFamily="49" charset="-122"/>
              <a:ea typeface="黑体" pitchFamily="49" charset="-122"/>
            </a:endParaRPr>
          </a:p>
          <a:p>
            <a:pPr algn="ctr">
              <a:buFont typeface="Arial" pitchFamily="34" charset="0"/>
              <a:buNone/>
            </a:pPr>
            <a:endParaRPr lang="en-US" altLang="zh-CN" sz="4000" b="1" dirty="0">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3731946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达特茅斯会议</a:t>
            </a:r>
          </a:p>
        </p:txBody>
      </p:sp>
      <p:pic>
        <p:nvPicPr>
          <p:cNvPr id="4" name="图片 3" descr="ai50.jpg"/>
          <p:cNvPicPr>
            <a:picLocks noChangeAspect="1"/>
          </p:cNvPicPr>
          <p:nvPr/>
        </p:nvPicPr>
        <p:blipFill>
          <a:blip r:embed="rId2" cstate="print"/>
          <a:stretch>
            <a:fillRect/>
          </a:stretch>
        </p:blipFill>
        <p:spPr>
          <a:xfrm>
            <a:off x="7236296" y="5661248"/>
            <a:ext cx="1741589" cy="936104"/>
          </a:xfrm>
          <a:prstGeom prst="roundRect">
            <a:avLst>
              <a:gd name="adj" fmla="val 0"/>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图片 4" descr="DARTMOUTH.jpg"/>
          <p:cNvPicPr>
            <a:picLocks noChangeAspect="1"/>
          </p:cNvPicPr>
          <p:nvPr/>
        </p:nvPicPr>
        <p:blipFill>
          <a:blip r:embed="rId3" cstate="print"/>
          <a:stretch>
            <a:fillRect/>
          </a:stretch>
        </p:blipFill>
        <p:spPr>
          <a:xfrm>
            <a:off x="7740352" y="116632"/>
            <a:ext cx="1224136" cy="1771776"/>
          </a:xfrm>
          <a:prstGeom prst="rect">
            <a:avLst/>
          </a:prstGeom>
          <a:ln>
            <a:noFill/>
          </a:ln>
          <a:effectLst>
            <a:outerShdw blurRad="292100" dist="139700" dir="2700000" algn="tl" rotWithShape="0">
              <a:srgbClr val="333333">
                <a:alpha val="65000"/>
              </a:srgbClr>
            </a:outerShdw>
          </a:effectLst>
        </p:spPr>
      </p:pic>
      <p:sp>
        <p:nvSpPr>
          <p:cNvPr id="6" name="内容占位符 2"/>
          <p:cNvSpPr txBox="1">
            <a:spLocks/>
          </p:cNvSpPr>
          <p:nvPr/>
        </p:nvSpPr>
        <p:spPr>
          <a:xfrm>
            <a:off x="323528" y="1340768"/>
            <a:ext cx="8496944" cy="516500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r>
              <a:rPr kumimoji="0" lang="en-US" altLang="zh-CN" sz="28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Times New Roman" pitchFamily="18" charset="0"/>
              </a:rPr>
              <a:t>1956 </a:t>
            </a:r>
            <a:r>
              <a:rPr kumimoji="0" lang="zh-CN" altLang="en-US" sz="28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Times New Roman" pitchFamily="18" charset="0"/>
              </a:rPr>
              <a:t>夏天</a:t>
            </a:r>
            <a:r>
              <a:rPr kumimoji="0" lang="en-US" altLang="zh-CN" sz="2000" b="0" i="0" u="none" strike="noStrike" kern="1200" cap="none" spc="0" normalizeH="0" baseline="0" noProof="0" dirty="0">
                <a:ln>
                  <a:noFill/>
                </a:ln>
                <a:effectLst/>
                <a:uLnTx/>
                <a:uFillTx/>
                <a:latin typeface="Times New Roman" pitchFamily="18" charset="0"/>
                <a:ea typeface="黑体" pitchFamily="49" charset="-122"/>
                <a:cs typeface="Times New Roman" pitchFamily="18" charset="0"/>
              </a:rPr>
              <a:t>(</a:t>
            </a:r>
            <a:r>
              <a:rPr kumimoji="0" lang="zh-CN" altLang="en-US" sz="2000" b="0" i="0" u="none" strike="noStrike" kern="1200" cap="none" spc="0" normalizeH="0" baseline="0" noProof="0" dirty="0">
                <a:ln>
                  <a:noFill/>
                </a:ln>
                <a:effectLst/>
                <a:uLnTx/>
                <a:uFillTx/>
                <a:latin typeface="Times New Roman" pitchFamily="18" charset="0"/>
                <a:ea typeface="黑体" pitchFamily="49" charset="-122"/>
                <a:cs typeface="Times New Roman" pitchFamily="18" charset="0"/>
              </a:rPr>
              <a:t>图灵去世两年后</a:t>
            </a:r>
            <a:r>
              <a:rPr kumimoji="0" lang="en-US" altLang="zh-CN" sz="2000" b="0" i="0" u="none" strike="noStrike" kern="1200" cap="none" spc="0" normalizeH="0" baseline="0" noProof="0" dirty="0">
                <a:ln>
                  <a:noFill/>
                </a:ln>
                <a:effectLst/>
                <a:uLnTx/>
                <a:uFillTx/>
                <a:latin typeface="Times New Roman" pitchFamily="18" charset="0"/>
                <a:ea typeface="黑体" pitchFamily="49" charset="-122"/>
                <a:cs typeface="Times New Roman" pitchFamily="18" charset="0"/>
              </a:rPr>
              <a:t>)</a:t>
            </a:r>
            <a:r>
              <a:rPr kumimoji="0" lang="en-US" altLang="zh-CN" sz="2800" b="0" i="0" u="none" strike="noStrike" kern="1200" cap="none" spc="0" normalizeH="0" baseline="0" noProof="0" dirty="0">
                <a:ln>
                  <a:noFill/>
                </a:ln>
                <a:solidFill>
                  <a:srgbClr val="000000"/>
                </a:solidFill>
                <a:effectLst/>
                <a:uLnTx/>
                <a:uFillTx/>
                <a:latin typeface="Times New Roman" pitchFamily="18" charset="0"/>
                <a:ea typeface="黑体" pitchFamily="49" charset="-122"/>
                <a:cs typeface="Times New Roman"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黑体" pitchFamily="49" charset="-122"/>
                <a:cs typeface="Times New Roman" pitchFamily="18" charset="0"/>
              </a:rPr>
              <a:t> </a:t>
            </a:r>
            <a:r>
              <a:rPr lang="zh-CN" altLang="en-US" sz="2400" dirty="0">
                <a:latin typeface="Times New Roman" pitchFamily="18" charset="0"/>
                <a:ea typeface="黑体" pitchFamily="49" charset="-122"/>
                <a:cs typeface="Times New Roman" pitchFamily="18" charset="0"/>
              </a:rPr>
              <a:t>美国达特茅斯学院</a:t>
            </a:r>
            <a:r>
              <a:rPr lang="en-US" altLang="zh-CN" sz="2400" dirty="0">
                <a:latin typeface="Times New Roman" pitchFamily="18" charset="0"/>
                <a:ea typeface="黑体" pitchFamily="49" charset="-122"/>
                <a:cs typeface="Times New Roman" pitchFamily="18" charset="0"/>
              </a:rPr>
              <a:t>, </a:t>
            </a:r>
            <a:r>
              <a:rPr lang="zh-CN" altLang="en-US" sz="2400" dirty="0">
                <a:latin typeface="Times New Roman" pitchFamily="18" charset="0"/>
                <a:ea typeface="黑体" pitchFamily="49" charset="-122"/>
                <a:cs typeface="Times New Roman" pitchFamily="18" charset="0"/>
              </a:rPr>
              <a:t>为期</a:t>
            </a:r>
            <a:r>
              <a:rPr lang="en-US" altLang="zh-CN" sz="2400" dirty="0">
                <a:latin typeface="Times New Roman" pitchFamily="18" charset="0"/>
                <a:ea typeface="黑体" pitchFamily="49" charset="-122"/>
                <a:cs typeface="Times New Roman" pitchFamily="18" charset="0"/>
              </a:rPr>
              <a:t>2</a:t>
            </a:r>
            <a:r>
              <a:rPr lang="zh-CN" altLang="en-US" sz="2400" dirty="0">
                <a:latin typeface="Times New Roman" pitchFamily="18" charset="0"/>
                <a:ea typeface="黑体" pitchFamily="49" charset="-122"/>
                <a:cs typeface="Times New Roman" pitchFamily="18" charset="0"/>
              </a:rPr>
              <a:t>月</a:t>
            </a:r>
            <a:endParaRPr kumimoji="0" lang="en-US" altLang="zh-CN" sz="24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Times New Roman" pitchFamily="18" charset="0"/>
            </a:endParaRPr>
          </a:p>
          <a:p>
            <a:pPr marR="0" lvl="0" algn="l" defTabSz="914400" rtl="0" eaLnBrk="1" fontAlgn="auto" latinLnBrk="0" hangingPunct="1">
              <a:lnSpc>
                <a:spcPct val="150000"/>
              </a:lnSpc>
              <a:spcBef>
                <a:spcPts val="600"/>
              </a:spcBef>
              <a:buClrTx/>
              <a:buSzTx/>
              <a:buFont typeface="Arial" pitchFamily="34" charset="0"/>
              <a:buNone/>
              <a:tabLst/>
              <a:defRPr/>
            </a:pPr>
            <a:r>
              <a:rPr lang="en-US" altLang="zh-CN" sz="2400" dirty="0">
                <a:solidFill>
                  <a:srgbClr val="0000FF"/>
                </a:solidFill>
                <a:latin typeface="Times New Roman" pitchFamily="18" charset="0"/>
                <a:ea typeface="黑体" pitchFamily="49" charset="-122"/>
                <a:cs typeface="Times New Roman" pitchFamily="18" charset="0"/>
              </a:rPr>
              <a:t>J. McCarthy</a:t>
            </a:r>
            <a:r>
              <a:rPr lang="en-US" altLang="zh-CN" sz="2400" dirty="0">
                <a:solidFill>
                  <a:srgbClr val="000000"/>
                </a:solidFill>
                <a:latin typeface="Times New Roman" pitchFamily="18" charset="0"/>
                <a:ea typeface="黑体" pitchFamily="49" charset="-122"/>
                <a:cs typeface="Times New Roman" pitchFamily="18" charset="0"/>
              </a:rPr>
              <a:t>, </a:t>
            </a:r>
            <a:r>
              <a:rPr lang="en-US" altLang="zh-CN" sz="2400" dirty="0">
                <a:solidFill>
                  <a:srgbClr val="0000FF"/>
                </a:solidFill>
                <a:latin typeface="Times New Roman" pitchFamily="18" charset="0"/>
                <a:ea typeface="黑体" pitchFamily="49" charset="-122"/>
                <a:cs typeface="Times New Roman" pitchFamily="18" charset="0"/>
              </a:rPr>
              <a:t>M. </a:t>
            </a:r>
            <a:r>
              <a:rPr lang="en-US" altLang="zh-CN" sz="2400" dirty="0" err="1">
                <a:solidFill>
                  <a:srgbClr val="0000FF"/>
                </a:solidFill>
                <a:latin typeface="Times New Roman" pitchFamily="18" charset="0"/>
                <a:ea typeface="黑体" pitchFamily="49" charset="-122"/>
                <a:cs typeface="Times New Roman" pitchFamily="18" charset="0"/>
              </a:rPr>
              <a:t>Minsky</a:t>
            </a:r>
            <a:r>
              <a:rPr lang="en-US" altLang="zh-CN" sz="2400" dirty="0">
                <a:solidFill>
                  <a:srgbClr val="000000"/>
                </a:solidFill>
                <a:latin typeface="Times New Roman" pitchFamily="18" charset="0"/>
                <a:ea typeface="黑体" pitchFamily="49" charset="-122"/>
                <a:cs typeface="Times New Roman" pitchFamily="18" charset="0"/>
              </a:rPr>
              <a:t>, N. </a:t>
            </a:r>
            <a:r>
              <a:rPr lang="en-US" altLang="zh-CN" sz="2400" dirty="0" err="1">
                <a:solidFill>
                  <a:srgbClr val="000000"/>
                </a:solidFill>
                <a:latin typeface="Times New Roman" pitchFamily="18" charset="0"/>
                <a:ea typeface="黑体" pitchFamily="49" charset="-122"/>
                <a:cs typeface="Times New Roman" pitchFamily="18" charset="0"/>
              </a:rPr>
              <a:t>Lochester</a:t>
            </a:r>
            <a:r>
              <a:rPr lang="en-US" altLang="zh-CN" sz="2400" dirty="0">
                <a:solidFill>
                  <a:srgbClr val="000000"/>
                </a:solidFill>
                <a:latin typeface="Times New Roman" pitchFamily="18" charset="0"/>
                <a:ea typeface="黑体" pitchFamily="49" charset="-122"/>
                <a:cs typeface="Times New Roman" pitchFamily="18" charset="0"/>
              </a:rPr>
              <a:t> (IBM), C.E. Shannon</a:t>
            </a:r>
          </a:p>
          <a:p>
            <a:pPr marR="0" lvl="0" algn="l" defTabSz="914400" rtl="0" eaLnBrk="1" fontAlgn="auto" latinLnBrk="0" hangingPunct="1">
              <a:lnSpc>
                <a:spcPct val="150000"/>
              </a:lnSpc>
              <a:spcBef>
                <a:spcPts val="600"/>
              </a:spcBef>
              <a:buClrTx/>
              <a:buSzTx/>
              <a:buFont typeface="Arial" pitchFamily="34" charset="0"/>
              <a:buNone/>
              <a:tabLst/>
              <a:defRPr/>
            </a:pPr>
            <a:r>
              <a:rPr lang="en-US" altLang="zh-CN" sz="2400" dirty="0">
                <a:solidFill>
                  <a:srgbClr val="000000"/>
                </a:solidFill>
                <a:latin typeface="Times New Roman" pitchFamily="18" charset="0"/>
                <a:ea typeface="黑体" pitchFamily="49" charset="-122"/>
                <a:cs typeface="Times New Roman" pitchFamily="18" charset="0"/>
              </a:rPr>
              <a:t>A. </a:t>
            </a:r>
            <a:r>
              <a:rPr lang="en-US" altLang="zh-CN" sz="2400" dirty="0" err="1">
                <a:solidFill>
                  <a:srgbClr val="000000"/>
                </a:solidFill>
                <a:latin typeface="Times New Roman" pitchFamily="18" charset="0"/>
                <a:ea typeface="黑体" pitchFamily="49" charset="-122"/>
                <a:cs typeface="Times New Roman" pitchFamily="18" charset="0"/>
              </a:rPr>
              <a:t>Samual</a:t>
            </a:r>
            <a:r>
              <a:rPr lang="en-US" altLang="zh-CN" sz="2400" dirty="0">
                <a:solidFill>
                  <a:srgbClr val="000000"/>
                </a:solidFill>
                <a:latin typeface="Times New Roman" pitchFamily="18" charset="0"/>
                <a:ea typeface="黑体" pitchFamily="49" charset="-122"/>
                <a:cs typeface="Times New Roman" pitchFamily="18" charset="0"/>
              </a:rPr>
              <a:t> (IBM), </a:t>
            </a:r>
            <a:r>
              <a:rPr lang="en-US" altLang="zh-CN" sz="2400" dirty="0">
                <a:solidFill>
                  <a:srgbClr val="0000FF"/>
                </a:solidFill>
                <a:latin typeface="Times New Roman" pitchFamily="18" charset="0"/>
                <a:ea typeface="黑体" pitchFamily="49" charset="-122"/>
                <a:cs typeface="Times New Roman" pitchFamily="18" charset="0"/>
              </a:rPr>
              <a:t>H.A. Simon </a:t>
            </a:r>
            <a:r>
              <a:rPr lang="en-US" altLang="zh-CN" sz="2400" dirty="0">
                <a:solidFill>
                  <a:srgbClr val="000000"/>
                </a:solidFill>
                <a:latin typeface="Times New Roman" pitchFamily="18" charset="0"/>
                <a:ea typeface="黑体" pitchFamily="49" charset="-122"/>
                <a:cs typeface="Times New Roman" pitchFamily="18" charset="0"/>
              </a:rPr>
              <a:t>(CMU), </a:t>
            </a:r>
            <a:r>
              <a:rPr lang="en-US" altLang="zh-CN" sz="2400" dirty="0">
                <a:solidFill>
                  <a:srgbClr val="0000FF"/>
                </a:solidFill>
                <a:latin typeface="Times New Roman" pitchFamily="18" charset="0"/>
                <a:ea typeface="黑体" pitchFamily="49" charset="-122"/>
                <a:cs typeface="Times New Roman" pitchFamily="18" charset="0"/>
              </a:rPr>
              <a:t>A. Newell </a:t>
            </a:r>
            <a:r>
              <a:rPr lang="en-US" altLang="zh-CN" sz="2400" dirty="0">
                <a:solidFill>
                  <a:srgbClr val="000000"/>
                </a:solidFill>
                <a:latin typeface="Times New Roman" pitchFamily="18" charset="0"/>
                <a:ea typeface="黑体" pitchFamily="49" charset="-122"/>
                <a:cs typeface="Times New Roman" pitchFamily="18" charset="0"/>
              </a:rPr>
              <a:t>(CMU), T. More (</a:t>
            </a:r>
            <a:r>
              <a:rPr lang="en-US" altLang="zh-CN" sz="2400" dirty="0" err="1">
                <a:solidFill>
                  <a:srgbClr val="000000"/>
                </a:solidFill>
                <a:latin typeface="Times New Roman" pitchFamily="18" charset="0"/>
                <a:ea typeface="黑体" pitchFamily="49" charset="-122"/>
                <a:cs typeface="Times New Roman" pitchFamily="18" charset="0"/>
              </a:rPr>
              <a:t>Prinston</a:t>
            </a:r>
            <a:r>
              <a:rPr lang="en-US" altLang="zh-CN" sz="2400" dirty="0">
                <a:solidFill>
                  <a:srgbClr val="000000"/>
                </a:solidFill>
                <a:latin typeface="Times New Roman" pitchFamily="18" charset="0"/>
                <a:ea typeface="黑体" pitchFamily="49" charset="-122"/>
                <a:cs typeface="Times New Roman" pitchFamily="18" charset="0"/>
              </a:rPr>
              <a:t>), R. </a:t>
            </a:r>
            <a:r>
              <a:rPr lang="en-US" altLang="zh-CN" sz="2400" dirty="0" err="1">
                <a:solidFill>
                  <a:srgbClr val="000000"/>
                </a:solidFill>
                <a:latin typeface="Times New Roman" pitchFamily="18" charset="0"/>
                <a:ea typeface="黑体" pitchFamily="49" charset="-122"/>
                <a:cs typeface="Times New Roman" pitchFamily="18" charset="0"/>
              </a:rPr>
              <a:t>Solomonoff</a:t>
            </a:r>
            <a:r>
              <a:rPr lang="en-US" altLang="zh-CN" sz="2400" dirty="0">
                <a:solidFill>
                  <a:srgbClr val="000000"/>
                </a:solidFill>
                <a:latin typeface="Times New Roman" pitchFamily="18" charset="0"/>
                <a:ea typeface="黑体" pitchFamily="49" charset="-122"/>
                <a:cs typeface="Times New Roman" pitchFamily="18" charset="0"/>
              </a:rPr>
              <a:t> (MIT), O. Selfridge (MIT)</a:t>
            </a: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r>
              <a:rPr lang="zh-CN" altLang="en-US" sz="2400" dirty="0">
                <a:latin typeface="Times New Roman" pitchFamily="18" charset="0"/>
                <a:ea typeface="黑体" pitchFamily="49" charset="-122"/>
                <a:cs typeface="Times New Roman" pitchFamily="18" charset="0"/>
              </a:rPr>
              <a:t>洛克菲勒基金会资助</a:t>
            </a:r>
            <a:r>
              <a:rPr lang="en-US" altLang="zh-CN" sz="2400" dirty="0">
                <a:latin typeface="Times New Roman" pitchFamily="18" charset="0"/>
                <a:ea typeface="黑体" pitchFamily="49" charset="-122"/>
                <a:cs typeface="Times New Roman" pitchFamily="18" charset="0"/>
              </a:rPr>
              <a:t>, </a:t>
            </a:r>
            <a:r>
              <a:rPr lang="zh-CN" altLang="en-US" sz="2400" dirty="0">
                <a:solidFill>
                  <a:schemeClr val="tx2">
                    <a:lumMod val="60000"/>
                    <a:lumOff val="40000"/>
                  </a:schemeClr>
                </a:solidFill>
                <a:latin typeface="Times New Roman" pitchFamily="18" charset="0"/>
                <a:ea typeface="黑体" pitchFamily="49" charset="-122"/>
                <a:cs typeface="Times New Roman" pitchFamily="18" charset="0"/>
              </a:rPr>
              <a:t>每人</a:t>
            </a:r>
            <a:r>
              <a:rPr lang="en-US" altLang="zh-CN" sz="2400" dirty="0">
                <a:solidFill>
                  <a:schemeClr val="tx2">
                    <a:lumMod val="60000"/>
                    <a:lumOff val="40000"/>
                  </a:schemeClr>
                </a:solidFill>
                <a:latin typeface="Times New Roman" pitchFamily="18" charset="0"/>
                <a:ea typeface="黑体" pitchFamily="49" charset="-122"/>
                <a:cs typeface="Times New Roman" pitchFamily="18" charset="0"/>
              </a:rPr>
              <a:t>1200</a:t>
            </a:r>
            <a:r>
              <a:rPr lang="zh-CN" altLang="en-US" sz="2400" dirty="0">
                <a:solidFill>
                  <a:schemeClr val="tx2">
                    <a:lumMod val="60000"/>
                    <a:lumOff val="40000"/>
                  </a:schemeClr>
                </a:solidFill>
                <a:latin typeface="Times New Roman" pitchFamily="18" charset="0"/>
                <a:ea typeface="黑体" pitchFamily="49" charset="-122"/>
                <a:cs typeface="Times New Roman" pitchFamily="18" charset="0"/>
              </a:rPr>
              <a:t>美元</a:t>
            </a:r>
            <a:r>
              <a:rPr lang="en-US" altLang="zh-CN" sz="2400" dirty="0">
                <a:solidFill>
                  <a:schemeClr val="tx2">
                    <a:lumMod val="60000"/>
                    <a:lumOff val="40000"/>
                  </a:schemeClr>
                </a:solidFill>
                <a:latin typeface="Times New Roman" pitchFamily="18" charset="0"/>
                <a:ea typeface="黑体" pitchFamily="49" charset="-122"/>
                <a:cs typeface="Times New Roman" pitchFamily="18" charset="0"/>
              </a:rPr>
              <a:t>, </a:t>
            </a:r>
            <a:r>
              <a:rPr lang="zh-CN" altLang="en-US" sz="2400" dirty="0">
                <a:solidFill>
                  <a:schemeClr val="tx2">
                    <a:lumMod val="60000"/>
                    <a:lumOff val="40000"/>
                  </a:schemeClr>
                </a:solidFill>
                <a:latin typeface="Times New Roman" pitchFamily="18" charset="0"/>
                <a:ea typeface="黑体" pitchFamily="49" charset="-122"/>
                <a:cs typeface="Times New Roman" pitchFamily="18" charset="0"/>
              </a:rPr>
              <a:t>报销往返车票</a:t>
            </a:r>
            <a:endParaRPr lang="en-US" altLang="zh-CN" sz="2400" dirty="0">
              <a:solidFill>
                <a:schemeClr val="tx2">
                  <a:lumMod val="60000"/>
                  <a:lumOff val="40000"/>
                </a:schemeClr>
              </a:solidFill>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r>
              <a:rPr lang="zh-CN" altLang="en-US" sz="2800" dirty="0">
                <a:solidFill>
                  <a:srgbClr val="FF0000"/>
                </a:solidFill>
                <a:latin typeface="Times New Roman" pitchFamily="18" charset="0"/>
                <a:ea typeface="黑体" pitchFamily="49" charset="-122"/>
                <a:cs typeface="Times New Roman" pitchFamily="18" charset="0"/>
              </a:rPr>
              <a:t>目标：</a:t>
            </a:r>
            <a:r>
              <a:rPr lang="en-US" altLang="zh-CN" sz="2400" dirty="0">
                <a:solidFill>
                  <a:srgbClr val="FF0000"/>
                </a:solidFill>
                <a:latin typeface="Times New Roman" pitchFamily="18" charset="0"/>
                <a:ea typeface="黑体" pitchFamily="49" charset="-122"/>
                <a:cs typeface="Times New Roman" pitchFamily="18" charset="0"/>
              </a:rPr>
              <a:t>10</a:t>
            </a:r>
            <a:r>
              <a:rPr lang="zh-CN" altLang="en-US" sz="2400" dirty="0">
                <a:solidFill>
                  <a:srgbClr val="FF0000"/>
                </a:solidFill>
                <a:latin typeface="Times New Roman" pitchFamily="18" charset="0"/>
                <a:ea typeface="黑体" pitchFamily="49" charset="-122"/>
                <a:cs typeface="Times New Roman" pitchFamily="18" charset="0"/>
              </a:rPr>
              <a:t>个人</a:t>
            </a:r>
            <a:r>
              <a:rPr lang="en-US" altLang="zh-CN" sz="2400" dirty="0">
                <a:solidFill>
                  <a:srgbClr val="FF0000"/>
                </a:solidFill>
                <a:latin typeface="Times New Roman" pitchFamily="18" charset="0"/>
                <a:ea typeface="黑体" pitchFamily="49" charset="-122"/>
                <a:cs typeface="Times New Roman" pitchFamily="18" charset="0"/>
              </a:rPr>
              <a:t>2</a:t>
            </a:r>
            <a:r>
              <a:rPr lang="zh-CN" altLang="en-US" sz="2400" dirty="0">
                <a:solidFill>
                  <a:srgbClr val="FF0000"/>
                </a:solidFill>
                <a:latin typeface="Times New Roman" pitchFamily="18" charset="0"/>
                <a:ea typeface="黑体" pitchFamily="49" charset="-122"/>
                <a:cs typeface="Times New Roman" pitchFamily="18" charset="0"/>
              </a:rPr>
              <a:t>个月设计出具有真正智能的计算机</a:t>
            </a:r>
            <a:endParaRPr lang="en-US" altLang="zh-CN" sz="2400" dirty="0">
              <a:solidFill>
                <a:srgbClr val="FF0000"/>
              </a:solidFill>
              <a:latin typeface="Times New Roman" pitchFamily="18" charset="0"/>
              <a:ea typeface="黑体" pitchFamily="49" charset="-122"/>
              <a:cs typeface="Times New Roman" pitchFamily="18" charset="0"/>
            </a:endParaRPr>
          </a:p>
          <a:p>
            <a:pPr marL="342900" indent="-342900">
              <a:lnSpc>
                <a:spcPct val="150000"/>
              </a:lnSpc>
              <a:spcBef>
                <a:spcPct val="20000"/>
              </a:spcBef>
              <a:spcAft>
                <a:spcPts val="1000"/>
              </a:spcAft>
            </a:pPr>
            <a:r>
              <a:rPr lang="zh-CN" altLang="en-US" sz="2400" dirty="0">
                <a:solidFill>
                  <a:schemeClr val="tx2">
                    <a:lumMod val="60000"/>
                    <a:lumOff val="40000"/>
                  </a:schemeClr>
                </a:solidFill>
                <a:latin typeface="Times New Roman" pitchFamily="18" charset="0"/>
                <a:ea typeface="黑体" pitchFamily="49" charset="-122"/>
                <a:cs typeface="Times New Roman" pitchFamily="18" charset="0"/>
              </a:rPr>
              <a:t>结果：奠定了新的科学</a:t>
            </a:r>
            <a:r>
              <a:rPr lang="en-US" altLang="zh-CN" sz="2400" dirty="0">
                <a:solidFill>
                  <a:schemeClr val="tx2">
                    <a:lumMod val="60000"/>
                    <a:lumOff val="40000"/>
                  </a:schemeClr>
                </a:solidFill>
                <a:latin typeface="Times New Roman" pitchFamily="18" charset="0"/>
                <a:ea typeface="黑体" pitchFamily="49" charset="-122"/>
                <a:cs typeface="Times New Roman" pitchFamily="18" charset="0"/>
              </a:rPr>
              <a:t> - </a:t>
            </a:r>
            <a:r>
              <a:rPr lang="zh-CN" altLang="en-US" sz="2800" dirty="0">
                <a:solidFill>
                  <a:srgbClr val="000000"/>
                </a:solidFill>
                <a:latin typeface="Times New Roman" pitchFamily="18" charset="0"/>
                <a:ea typeface="黑体" pitchFamily="49" charset="-122"/>
                <a:cs typeface="Times New Roman" pitchFamily="18" charset="0"/>
              </a:rPr>
              <a:t>人工智能</a:t>
            </a:r>
            <a:endParaRPr lang="en-US" altLang="zh-CN" sz="2800" dirty="0">
              <a:solidFill>
                <a:srgbClr val="000000"/>
              </a:solidFill>
              <a:latin typeface="Times New Roman" pitchFamily="18" charset="0"/>
              <a:ea typeface="黑体" pitchFamily="49" charset="-122"/>
              <a:cs typeface="Times New Roman" pitchFamily="18" charset="0"/>
            </a:endParaRPr>
          </a:p>
          <a:p>
            <a:pPr marL="342900" indent="-342900">
              <a:lnSpc>
                <a:spcPct val="150000"/>
              </a:lnSpc>
              <a:spcBef>
                <a:spcPct val="20000"/>
              </a:spcBef>
              <a:spcAft>
                <a:spcPts val="1000"/>
              </a:spcAft>
            </a:pPr>
            <a:endParaRPr lang="en-US" altLang="zh-CN" sz="2400" dirty="0">
              <a:solidFill>
                <a:schemeClr val="tx2">
                  <a:lumMod val="60000"/>
                  <a:lumOff val="40000"/>
                </a:schemeClr>
              </a:solidFill>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endParaRPr lang="en-US" altLang="zh-CN" sz="2400" dirty="0">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endParaRPr kumimoji="0" lang="en-US" altLang="zh-CN" sz="2400" b="0" i="0" u="none" strike="noStrike" kern="120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None/>
              <a:tabLst/>
              <a:defRPr/>
            </a:pPr>
            <a:endParaRPr kumimoji="0" lang="en-US" altLang="zh-CN" sz="4000" b="0" i="0" u="none" strike="noStrike" kern="1200" cap="none" spc="0" normalizeH="0" baseline="0" noProof="0" dirty="0">
              <a:ln>
                <a:noFill/>
              </a:ln>
              <a:solidFill>
                <a:schemeClr val="tx1"/>
              </a:solidFill>
              <a:effectLst/>
              <a:uLnTx/>
              <a:uFillTx/>
              <a:latin typeface="黑体" pitchFamily="49" charset="-122"/>
              <a:ea typeface="黑体"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zh-CN" sz="4000" b="1" i="0" u="none" strike="noStrike" kern="1200" cap="none" spc="0" normalizeH="0" baseline="0" noProof="0" dirty="0">
              <a:ln>
                <a:noFill/>
              </a:ln>
              <a:solidFill>
                <a:schemeClr val="tx1"/>
              </a:solidFill>
              <a:effectLst/>
              <a:uLnTx/>
              <a:uFillTx/>
              <a:latin typeface="华文宋体" pitchFamily="2" charset="-122"/>
              <a:ea typeface="华文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4000" b="1" i="0" u="none" strike="noStrike" kern="1200" cap="none" spc="0" normalizeH="0" baseline="0" noProof="0" dirty="0">
              <a:ln>
                <a:noFill/>
              </a:ln>
              <a:solidFill>
                <a:schemeClr val="tx1"/>
              </a:solidFill>
              <a:effectLst/>
              <a:uLnTx/>
              <a:uFillTx/>
              <a:latin typeface="华文宋体" pitchFamily="2" charset="-122"/>
              <a:ea typeface="华文宋体"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关于我 </a:t>
            </a:r>
            <a:r>
              <a:rPr lang="en-US" altLang="zh-CN" dirty="0">
                <a:latin typeface="黑体" pitchFamily="49" charset="-122"/>
                <a:ea typeface="黑体" pitchFamily="49" charset="-122"/>
              </a:rPr>
              <a:t>……</a:t>
            </a:r>
            <a:endParaRPr lang="zh-CN" altLang="en-US" dirty="0">
              <a:latin typeface="黑体" pitchFamily="49" charset="-122"/>
              <a:ea typeface="黑体" pitchFamily="49"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4288" y="4797152"/>
            <a:ext cx="1790700" cy="1901190"/>
          </a:xfrm>
          <a:prstGeom prst="rect">
            <a:avLst/>
          </a:prstGeom>
        </p:spPr>
      </p:pic>
      <p:sp>
        <p:nvSpPr>
          <p:cNvPr id="7" name="内容占位符 2"/>
          <p:cNvSpPr>
            <a:spLocks noGrp="1"/>
          </p:cNvSpPr>
          <p:nvPr>
            <p:ph idx="1"/>
          </p:nvPr>
        </p:nvSpPr>
        <p:spPr>
          <a:xfrm>
            <a:off x="395536" y="1484784"/>
            <a:ext cx="8352928" cy="4968552"/>
          </a:xfrm>
        </p:spPr>
        <p:txBody>
          <a:bodyPr>
            <a:normAutofit fontScale="92500" lnSpcReduction="20000"/>
          </a:bodyPr>
          <a:lstStyle/>
          <a:p>
            <a:pPr>
              <a:lnSpc>
                <a:spcPct val="150000"/>
              </a:lnSpc>
              <a:buNone/>
            </a:pPr>
            <a:r>
              <a:rPr lang="en-US" altLang="zh-CN" sz="2800" dirty="0">
                <a:latin typeface="Times New Roman"/>
                <a:ea typeface="黑体" pitchFamily="49" charset="-122"/>
                <a:cs typeface="Times New Roman"/>
              </a:rPr>
              <a:t>1997-2000</a:t>
            </a:r>
            <a:r>
              <a:rPr lang="zh-CN" altLang="en-US" sz="2800" dirty="0">
                <a:latin typeface="黑体" pitchFamily="49" charset="-122"/>
                <a:ea typeface="黑体" pitchFamily="49" charset="-122"/>
              </a:rPr>
              <a:t>，南京大学攻读博士学位</a:t>
            </a:r>
            <a:endParaRPr lang="en-US" altLang="zh-CN" sz="2800" dirty="0">
              <a:latin typeface="黑体" pitchFamily="49" charset="-122"/>
              <a:ea typeface="黑体" pitchFamily="49" charset="-122"/>
            </a:endParaRPr>
          </a:p>
          <a:p>
            <a:pPr>
              <a:lnSpc>
                <a:spcPct val="150000"/>
              </a:lnSpc>
              <a:buNone/>
            </a:pPr>
            <a:r>
              <a:rPr lang="zh-CN" altLang="en-US" dirty="0">
                <a:latin typeface="黑体" pitchFamily="49" charset="-122"/>
                <a:ea typeface="黑体" pitchFamily="49" charset="-122"/>
              </a:rPr>
              <a:t>博士论文题目：</a:t>
            </a:r>
            <a:endParaRPr lang="en-US" altLang="zh-CN" dirty="0">
              <a:latin typeface="黑体" pitchFamily="49" charset="-122"/>
              <a:ea typeface="黑体" pitchFamily="49" charset="-122"/>
            </a:endParaRPr>
          </a:p>
          <a:p>
            <a:pPr algn="ctr">
              <a:lnSpc>
                <a:spcPct val="150000"/>
              </a:lnSpc>
              <a:buNone/>
            </a:pPr>
            <a:r>
              <a:rPr lang="zh-CN" altLang="en-US" dirty="0">
                <a:solidFill>
                  <a:srgbClr val="0000FF"/>
                </a:solidFill>
                <a:latin typeface="黑体" pitchFamily="49" charset="-122"/>
                <a:ea typeface="黑体" pitchFamily="49" charset="-122"/>
              </a:rPr>
              <a:t>多</a:t>
            </a:r>
            <a:r>
              <a:rPr lang="en-US" altLang="zh-CN" dirty="0">
                <a:solidFill>
                  <a:srgbClr val="0000FF"/>
                </a:solidFill>
                <a:latin typeface="Times New Roman"/>
                <a:ea typeface="黑体" pitchFamily="49" charset="-122"/>
                <a:cs typeface="Times New Roman"/>
              </a:rPr>
              <a:t>agent</a:t>
            </a:r>
            <a:r>
              <a:rPr lang="zh-CN" altLang="en-US" dirty="0">
                <a:solidFill>
                  <a:srgbClr val="0000FF"/>
                </a:solidFill>
                <a:latin typeface="黑体" pitchFamily="49" charset="-122"/>
                <a:ea typeface="黑体" pitchFamily="49" charset="-122"/>
              </a:rPr>
              <a:t>强化学习研究</a:t>
            </a:r>
            <a:endParaRPr lang="en-US" altLang="zh-CN" dirty="0">
              <a:solidFill>
                <a:srgbClr val="0000FF"/>
              </a:solidFill>
              <a:latin typeface="黑体" pitchFamily="49" charset="-122"/>
              <a:ea typeface="黑体" pitchFamily="49" charset="-122"/>
            </a:endParaRPr>
          </a:p>
          <a:p>
            <a:pPr>
              <a:lnSpc>
                <a:spcPct val="150000"/>
              </a:lnSpc>
              <a:buNone/>
            </a:pPr>
            <a:r>
              <a:rPr lang="zh-CN" altLang="en-US" dirty="0">
                <a:latin typeface="黑体" pitchFamily="49" charset="-122"/>
                <a:ea typeface="黑体" pitchFamily="49" charset="-122"/>
              </a:rPr>
              <a:t>目前任：</a:t>
            </a:r>
            <a:endParaRPr lang="en-US" altLang="zh-CN" dirty="0">
              <a:latin typeface="黑体" pitchFamily="49" charset="-122"/>
              <a:ea typeface="黑体" pitchFamily="49" charset="-122"/>
            </a:endParaRPr>
          </a:p>
          <a:p>
            <a:pPr lvl="1">
              <a:lnSpc>
                <a:spcPct val="150000"/>
              </a:lnSpc>
              <a:buFont typeface="Wingdings" panose="05000000000000000000" pitchFamily="2" charset="2"/>
              <a:buChar char="p"/>
            </a:pPr>
            <a:r>
              <a:rPr lang="zh-CN" altLang="en-US" sz="2000" dirty="0">
                <a:solidFill>
                  <a:srgbClr val="002060"/>
                </a:solidFill>
                <a:latin typeface="仿宋" panose="02010609060101010101" pitchFamily="49" charset="-122"/>
                <a:ea typeface="仿宋" panose="02010609060101010101" pitchFamily="49" charset="-122"/>
              </a:rPr>
              <a:t>南京大学计算机系副主任，人工智能实验室副主任</a:t>
            </a:r>
            <a:endParaRPr lang="en-US" altLang="zh-CN" sz="2000" dirty="0">
              <a:solidFill>
                <a:srgbClr val="002060"/>
              </a:solidFill>
              <a:latin typeface="仿宋" panose="02010609060101010101" pitchFamily="49" charset="-122"/>
              <a:ea typeface="仿宋" panose="02010609060101010101" pitchFamily="49" charset="-122"/>
            </a:endParaRPr>
          </a:p>
          <a:p>
            <a:pPr lvl="1">
              <a:lnSpc>
                <a:spcPct val="150000"/>
              </a:lnSpc>
              <a:buFont typeface="Wingdings" panose="05000000000000000000" pitchFamily="2" charset="2"/>
              <a:buChar char="p"/>
            </a:pPr>
            <a:r>
              <a:rPr lang="zh-CN" altLang="en-US" sz="2000" dirty="0">
                <a:solidFill>
                  <a:srgbClr val="002060"/>
                </a:solidFill>
                <a:latin typeface="仿宋" panose="02010609060101010101" pitchFamily="49" charset="-122"/>
                <a:ea typeface="仿宋" panose="02010609060101010101" pitchFamily="49" charset="-122"/>
              </a:rPr>
              <a:t>中国人工智能学会理事，中国机器学习专委会副主任</a:t>
            </a:r>
            <a:endParaRPr lang="en-US" altLang="zh-CN" sz="2000" dirty="0">
              <a:solidFill>
                <a:srgbClr val="002060"/>
              </a:solidFill>
              <a:latin typeface="仿宋" panose="02010609060101010101" pitchFamily="49" charset="-122"/>
              <a:ea typeface="仿宋" panose="02010609060101010101" pitchFamily="49" charset="-122"/>
            </a:endParaRPr>
          </a:p>
          <a:p>
            <a:pPr lvl="1">
              <a:lnSpc>
                <a:spcPct val="150000"/>
              </a:lnSpc>
              <a:buFont typeface="Wingdings" panose="05000000000000000000" pitchFamily="2" charset="2"/>
              <a:buChar char="p"/>
            </a:pPr>
            <a:r>
              <a:rPr lang="zh-CN" altLang="en-US" sz="2000" dirty="0">
                <a:solidFill>
                  <a:srgbClr val="002060"/>
                </a:solidFill>
                <a:latin typeface="仿宋" panose="02010609060101010101" pitchFamily="49" charset="-122"/>
                <a:ea typeface="仿宋" panose="02010609060101010101" pitchFamily="49" charset="-122"/>
              </a:rPr>
              <a:t>中国粒计算与知识发现专委会副主任</a:t>
            </a:r>
            <a:endParaRPr lang="en-US" altLang="zh-CN" sz="2000" dirty="0">
              <a:solidFill>
                <a:srgbClr val="002060"/>
              </a:solidFill>
              <a:latin typeface="仿宋" panose="02010609060101010101" pitchFamily="49" charset="-122"/>
              <a:ea typeface="仿宋" panose="02010609060101010101" pitchFamily="49" charset="-122"/>
            </a:endParaRPr>
          </a:p>
          <a:p>
            <a:pPr lvl="1">
              <a:lnSpc>
                <a:spcPct val="150000"/>
              </a:lnSpc>
              <a:buFont typeface="Wingdings" panose="05000000000000000000" pitchFamily="2" charset="2"/>
              <a:buChar char="p"/>
            </a:pPr>
            <a:r>
              <a:rPr lang="zh-CN" altLang="en-US" sz="2000" dirty="0">
                <a:solidFill>
                  <a:srgbClr val="002060"/>
                </a:solidFill>
                <a:latin typeface="仿宋" panose="02010609060101010101" pitchFamily="49" charset="-122"/>
                <a:ea typeface="仿宋" panose="02010609060101010101" pitchFamily="49" charset="-122"/>
              </a:rPr>
              <a:t>中国计算机学会人工智能与模式识别专委会秘书长</a:t>
            </a:r>
            <a:r>
              <a:rPr lang="en-US" altLang="zh-CN" sz="2000" dirty="0">
                <a:solidFill>
                  <a:srgbClr val="002060"/>
                </a:solidFill>
                <a:latin typeface="仿宋" panose="02010609060101010101" pitchFamily="49" charset="-122"/>
                <a:ea typeface="仿宋" panose="02010609060101010101" pitchFamily="49" charset="-122"/>
              </a:rPr>
              <a:t>/</a:t>
            </a:r>
            <a:r>
              <a:rPr lang="zh-CN" altLang="en-US" sz="2000" dirty="0">
                <a:solidFill>
                  <a:srgbClr val="002060"/>
                </a:solidFill>
                <a:latin typeface="仿宋" panose="02010609060101010101" pitchFamily="49" charset="-122"/>
                <a:ea typeface="仿宋" panose="02010609060101010101" pitchFamily="49" charset="-122"/>
              </a:rPr>
              <a:t>常委</a:t>
            </a:r>
            <a:endParaRPr lang="en-US" altLang="zh-CN" sz="2000" dirty="0">
              <a:solidFill>
                <a:srgbClr val="002060"/>
              </a:solidFill>
              <a:latin typeface="仿宋" panose="02010609060101010101" pitchFamily="49" charset="-122"/>
              <a:ea typeface="仿宋" panose="02010609060101010101" pitchFamily="49" charset="-122"/>
            </a:endParaRPr>
          </a:p>
          <a:p>
            <a:pPr lvl="1">
              <a:lnSpc>
                <a:spcPct val="150000"/>
              </a:lnSpc>
              <a:buFont typeface="Wingdings" panose="05000000000000000000" pitchFamily="2" charset="2"/>
              <a:buChar char="p"/>
            </a:pPr>
            <a:r>
              <a:rPr lang="zh-CN" altLang="en-US" sz="2000" dirty="0">
                <a:solidFill>
                  <a:srgbClr val="002060"/>
                </a:solidFill>
                <a:latin typeface="仿宋" panose="02010609060101010101" pitchFamily="49" charset="-122"/>
                <a:ea typeface="仿宋" panose="02010609060101010101" pitchFamily="49" charset="-122"/>
              </a:rPr>
              <a:t>江苏省人工智能专委会副主任</a:t>
            </a:r>
            <a:endParaRPr lang="en-US" altLang="zh-CN" dirty="0">
              <a:solidFill>
                <a:srgbClr val="002060"/>
              </a:solidFill>
              <a:latin typeface="仿宋" panose="02010609060101010101" pitchFamily="49" charset="-122"/>
              <a:ea typeface="仿宋" panose="02010609060101010101" pitchFamily="49" charset="-122"/>
            </a:endParaRPr>
          </a:p>
          <a:p>
            <a:pPr>
              <a:lnSpc>
                <a:spcPct val="150000"/>
              </a:lnSpc>
              <a:buNone/>
            </a:pPr>
            <a:endParaRPr lang="en-US" altLang="zh-CN" sz="4000" dirty="0">
              <a:latin typeface="黑体" pitchFamily="49" charset="-122"/>
              <a:ea typeface="黑体" pitchFamily="49" charset="-122"/>
            </a:endParaRP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307661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达特茅斯会议议题</a:t>
            </a:r>
          </a:p>
        </p:txBody>
      </p:sp>
      <p:sp>
        <p:nvSpPr>
          <p:cNvPr id="6" name="内容占位符 2"/>
          <p:cNvSpPr txBox="1">
            <a:spLocks/>
          </p:cNvSpPr>
          <p:nvPr/>
        </p:nvSpPr>
        <p:spPr>
          <a:xfrm>
            <a:off x="323528" y="1340768"/>
            <a:ext cx="8496944" cy="5165006"/>
          </a:xfrm>
          <a:prstGeom prst="rect">
            <a:avLst/>
          </a:prstGeom>
        </p:spPr>
        <p:txBody>
          <a:bodyPr vert="horz" lIns="91440" tIns="45720" rIns="91440" bIns="45720" rtlCol="0">
            <a:normAutofit fontScale="92500" lnSpcReduction="20000"/>
          </a:bodyPr>
          <a:lstStyle/>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r>
              <a:rPr lang="zh-CN" altLang="en-US" sz="2800" dirty="0">
                <a:solidFill>
                  <a:srgbClr val="FF0000"/>
                </a:solidFill>
                <a:latin typeface="Times New Roman" pitchFamily="18" charset="0"/>
                <a:ea typeface="黑体" pitchFamily="49" charset="-122"/>
                <a:cs typeface="Times New Roman" pitchFamily="18" charset="0"/>
              </a:rPr>
              <a:t>申请书中的</a:t>
            </a:r>
            <a:r>
              <a:rPr kumimoji="0" lang="zh-CN" altLang="en-US" sz="28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Times New Roman" pitchFamily="18" charset="0"/>
              </a:rPr>
              <a:t>七大议题</a:t>
            </a:r>
            <a:endParaRPr kumimoji="0" lang="en-US" altLang="zh-CN" sz="28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Times New Roman" pitchFamily="18" charset="0"/>
            </a:endParaRPr>
          </a:p>
          <a:p>
            <a:pPr marL="1257300" lvl="2" indent="-342900">
              <a:lnSpc>
                <a:spcPct val="150000"/>
              </a:lnSpc>
              <a:spcBef>
                <a:spcPct val="20000"/>
              </a:spcBef>
              <a:spcAft>
                <a:spcPts val="1000"/>
              </a:spcAft>
              <a:buFont typeface="Arial" pitchFamily="34" charset="0"/>
              <a:buNone/>
              <a:defRPr/>
            </a:pPr>
            <a:r>
              <a:rPr lang="zh-CN" altLang="en-US" sz="2400" dirty="0">
                <a:latin typeface="Times New Roman" pitchFamily="18" charset="0"/>
                <a:ea typeface="黑体" pitchFamily="49" charset="-122"/>
                <a:cs typeface="Times New Roman" pitchFamily="18" charset="0"/>
              </a:rPr>
              <a:t>可编程的计算机</a:t>
            </a:r>
            <a:endParaRPr lang="en-US" altLang="zh-CN" sz="2400" dirty="0">
              <a:latin typeface="Times New Roman" pitchFamily="18" charset="0"/>
              <a:ea typeface="黑体" pitchFamily="49" charset="-122"/>
              <a:cs typeface="Times New Roman" pitchFamily="18" charset="0"/>
            </a:endParaRPr>
          </a:p>
          <a:p>
            <a:pPr marL="1257300" lvl="2" indent="-342900">
              <a:lnSpc>
                <a:spcPct val="150000"/>
              </a:lnSpc>
              <a:spcBef>
                <a:spcPct val="20000"/>
              </a:spcBef>
              <a:spcAft>
                <a:spcPts val="1000"/>
              </a:spcAft>
              <a:buFont typeface="Arial" pitchFamily="34" charset="0"/>
              <a:buNone/>
              <a:defRPr/>
            </a:pPr>
            <a:r>
              <a:rPr lang="zh-CN" altLang="en-US" sz="2400" dirty="0">
                <a:latin typeface="Times New Roman" pitchFamily="18" charset="0"/>
                <a:ea typeface="黑体" pitchFamily="49" charset="-122"/>
                <a:cs typeface="Times New Roman" pitchFamily="18" charset="0"/>
              </a:rPr>
              <a:t>编程语言</a:t>
            </a:r>
            <a:endParaRPr lang="en-US" altLang="zh-CN" sz="2400" dirty="0">
              <a:latin typeface="Times New Roman" pitchFamily="18" charset="0"/>
              <a:ea typeface="黑体" pitchFamily="49" charset="-122"/>
              <a:cs typeface="Times New Roman" pitchFamily="18" charset="0"/>
            </a:endParaRPr>
          </a:p>
          <a:p>
            <a:pPr marL="1257300" lvl="2" indent="-342900">
              <a:lnSpc>
                <a:spcPct val="150000"/>
              </a:lnSpc>
              <a:spcBef>
                <a:spcPct val="20000"/>
              </a:spcBef>
              <a:spcAft>
                <a:spcPts val="1000"/>
              </a:spcAft>
              <a:buFont typeface="Arial" pitchFamily="34" charset="0"/>
              <a:buNone/>
              <a:defRPr/>
            </a:pPr>
            <a:r>
              <a:rPr lang="zh-CN" altLang="en-US" sz="2400" dirty="0">
                <a:latin typeface="Times New Roman" pitchFamily="18" charset="0"/>
                <a:ea typeface="黑体" pitchFamily="49" charset="-122"/>
                <a:cs typeface="Times New Roman" pitchFamily="18" charset="0"/>
              </a:rPr>
              <a:t>神经网络</a:t>
            </a:r>
            <a:endParaRPr lang="en-US" altLang="zh-CN" sz="2400" dirty="0">
              <a:latin typeface="Times New Roman" pitchFamily="18" charset="0"/>
              <a:ea typeface="黑体" pitchFamily="49" charset="-122"/>
              <a:cs typeface="Times New Roman" pitchFamily="18" charset="0"/>
            </a:endParaRPr>
          </a:p>
          <a:p>
            <a:pPr marL="1257300" lvl="2" indent="-342900">
              <a:lnSpc>
                <a:spcPct val="150000"/>
              </a:lnSpc>
              <a:spcBef>
                <a:spcPct val="20000"/>
              </a:spcBef>
              <a:spcAft>
                <a:spcPts val="1000"/>
              </a:spcAft>
              <a:buFont typeface="Arial" pitchFamily="34" charset="0"/>
              <a:buNone/>
              <a:defRPr/>
            </a:pPr>
            <a:r>
              <a:rPr lang="zh-CN" altLang="en-US" sz="2400" dirty="0">
                <a:latin typeface="Times New Roman" pitchFamily="18" charset="0"/>
                <a:ea typeface="黑体" pitchFamily="49" charset="-122"/>
                <a:cs typeface="Times New Roman" pitchFamily="18" charset="0"/>
              </a:rPr>
              <a:t>计算复杂性</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计算规模理论</a:t>
            </a:r>
            <a:r>
              <a:rPr lang="en-US" altLang="zh-CN" sz="2400" dirty="0">
                <a:latin typeface="Times New Roman" pitchFamily="18" charset="0"/>
                <a:ea typeface="黑体" pitchFamily="49" charset="-122"/>
                <a:cs typeface="Times New Roman" pitchFamily="18" charset="0"/>
              </a:rPr>
              <a:t>)</a:t>
            </a:r>
          </a:p>
          <a:p>
            <a:pPr marL="1257300" lvl="2" indent="-342900">
              <a:lnSpc>
                <a:spcPct val="150000"/>
              </a:lnSpc>
              <a:spcBef>
                <a:spcPct val="20000"/>
              </a:spcBef>
              <a:spcAft>
                <a:spcPts val="1000"/>
              </a:spcAft>
              <a:buFont typeface="Arial" pitchFamily="34" charset="0"/>
              <a:buNone/>
              <a:defRPr/>
            </a:pPr>
            <a:r>
              <a:rPr lang="zh-CN" altLang="en-US" sz="2400" dirty="0">
                <a:latin typeface="Times New Roman" pitchFamily="18" charset="0"/>
                <a:ea typeface="黑体" pitchFamily="49" charset="-122"/>
                <a:cs typeface="Times New Roman" pitchFamily="18" charset="0"/>
              </a:rPr>
              <a:t>机器学习</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自我改造</a:t>
            </a:r>
            <a:r>
              <a:rPr lang="en-US" altLang="zh-CN" sz="2400" dirty="0">
                <a:latin typeface="Times New Roman" pitchFamily="18" charset="0"/>
                <a:ea typeface="黑体" pitchFamily="49" charset="-122"/>
                <a:cs typeface="Times New Roman" pitchFamily="18" charset="0"/>
              </a:rPr>
              <a:t>)</a:t>
            </a:r>
          </a:p>
          <a:p>
            <a:pPr marL="1257300" lvl="2" indent="-342900">
              <a:lnSpc>
                <a:spcPct val="150000"/>
              </a:lnSpc>
              <a:spcBef>
                <a:spcPct val="20000"/>
              </a:spcBef>
              <a:spcAft>
                <a:spcPts val="1000"/>
              </a:spcAft>
              <a:buFont typeface="Arial" pitchFamily="34" charset="0"/>
              <a:buNone/>
              <a:defRPr/>
            </a:pPr>
            <a:r>
              <a:rPr lang="zh-CN" altLang="en-US" sz="2400" dirty="0">
                <a:latin typeface="Times New Roman" pitchFamily="18" charset="0"/>
                <a:ea typeface="黑体" pitchFamily="49" charset="-122"/>
                <a:cs typeface="Times New Roman" pitchFamily="18" charset="0"/>
              </a:rPr>
              <a:t>抽象</a:t>
            </a:r>
            <a:endParaRPr lang="en-US" altLang="zh-CN" sz="2400" dirty="0">
              <a:latin typeface="Times New Roman" pitchFamily="18" charset="0"/>
              <a:ea typeface="黑体" pitchFamily="49" charset="-122"/>
              <a:cs typeface="Times New Roman" pitchFamily="18" charset="0"/>
            </a:endParaRPr>
          </a:p>
          <a:p>
            <a:pPr marL="1257300" lvl="2" indent="-342900">
              <a:lnSpc>
                <a:spcPct val="150000"/>
              </a:lnSpc>
              <a:spcBef>
                <a:spcPct val="20000"/>
              </a:spcBef>
              <a:spcAft>
                <a:spcPts val="1000"/>
              </a:spcAft>
              <a:buFont typeface="Arial" pitchFamily="34" charset="0"/>
              <a:buNone/>
              <a:defRPr/>
            </a:pPr>
            <a:r>
              <a:rPr lang="zh-CN" altLang="en-US" sz="2400" dirty="0">
                <a:latin typeface="Times New Roman" pitchFamily="18" charset="0"/>
                <a:ea typeface="黑体" pitchFamily="49" charset="-122"/>
                <a:cs typeface="Times New Roman" pitchFamily="18" charset="0"/>
              </a:rPr>
              <a:t>随机性和创造性</a:t>
            </a:r>
            <a:endParaRPr lang="en-US" altLang="zh-CN" sz="2400" dirty="0">
              <a:solidFill>
                <a:schemeClr val="tx2">
                  <a:lumMod val="60000"/>
                  <a:lumOff val="40000"/>
                </a:schemeClr>
              </a:solidFill>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endParaRPr lang="en-US" altLang="zh-CN" sz="2400" dirty="0">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1000"/>
              </a:spcAft>
              <a:buClrTx/>
              <a:buSzTx/>
              <a:buFont typeface="Arial" pitchFamily="34" charset="0"/>
              <a:buNone/>
              <a:tabLst/>
              <a:defRPr/>
            </a:pPr>
            <a:endParaRPr kumimoji="0" lang="en-US" altLang="zh-CN" sz="2400" b="0" i="0" u="none" strike="noStrike" kern="120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None/>
              <a:tabLst/>
              <a:defRPr/>
            </a:pPr>
            <a:endParaRPr kumimoji="0" lang="en-US" altLang="zh-CN" sz="4000" b="0" i="0" u="none" strike="noStrike" kern="1200" cap="none" spc="0" normalizeH="0" baseline="0" noProof="0" dirty="0">
              <a:ln>
                <a:noFill/>
              </a:ln>
              <a:solidFill>
                <a:schemeClr val="tx1"/>
              </a:solidFill>
              <a:effectLst/>
              <a:uLnTx/>
              <a:uFillTx/>
              <a:latin typeface="黑体" pitchFamily="49" charset="-122"/>
              <a:ea typeface="黑体"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zh-CN" sz="4000" b="1" i="0" u="none" strike="noStrike" kern="1200" cap="none" spc="0" normalizeH="0" baseline="0" noProof="0" dirty="0">
              <a:ln>
                <a:noFill/>
              </a:ln>
              <a:solidFill>
                <a:schemeClr val="tx1"/>
              </a:solidFill>
              <a:effectLst/>
              <a:uLnTx/>
              <a:uFillTx/>
              <a:latin typeface="华文宋体" pitchFamily="2" charset="-122"/>
              <a:ea typeface="华文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4000" b="1" i="0" u="none" strike="noStrike" kern="1200" cap="none" spc="0" normalizeH="0" baseline="0" noProof="0" dirty="0">
              <a:ln>
                <a:noFill/>
              </a:ln>
              <a:solidFill>
                <a:schemeClr val="tx1"/>
              </a:solidFill>
              <a:effectLst/>
              <a:uLnTx/>
              <a:uFillTx/>
              <a:latin typeface="华文宋体" pitchFamily="2" charset="-122"/>
              <a:ea typeface="华文宋体" pitchFamily="2" charset="-122"/>
              <a:cs typeface="+mn-cs"/>
            </a:endParaRPr>
          </a:p>
        </p:txBody>
      </p:sp>
      <p:sp>
        <p:nvSpPr>
          <p:cNvPr id="3" name="矩形 2"/>
          <p:cNvSpPr/>
          <p:nvPr/>
        </p:nvSpPr>
        <p:spPr>
          <a:xfrm rot="20407008">
            <a:off x="4160164" y="4470000"/>
            <a:ext cx="4589719" cy="923330"/>
          </a:xfrm>
          <a:prstGeom prst="rect">
            <a:avLst/>
          </a:prstGeom>
          <a:noFill/>
        </p:spPr>
        <p:txBody>
          <a:bodyPr wrap="none" lIns="91440" tIns="45720" rIns="91440" bIns="45720">
            <a:spAutoFit/>
          </a:bodyPr>
          <a:lstStyle/>
          <a:p>
            <a:pPr algn="ctr"/>
            <a:r>
              <a:rPr lang="zh-CN" alt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仍极具挑战！</a:t>
            </a:r>
          </a:p>
        </p:txBody>
      </p:sp>
    </p:spTree>
    <p:extLst>
      <p:ext uri="{BB962C8B-B14F-4D97-AF65-F5344CB8AC3E}">
        <p14:creationId xmlns:p14="http://schemas.microsoft.com/office/powerpoint/2010/main" val="3437564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达特茅斯会议六位核心人员</a:t>
            </a:r>
          </a:p>
        </p:txBody>
      </p:sp>
      <p:pic>
        <p:nvPicPr>
          <p:cNvPr id="5" name="图片 4" descr="McCarthy.jpg"/>
          <p:cNvPicPr>
            <a:picLocks noChangeAspect="1"/>
          </p:cNvPicPr>
          <p:nvPr/>
        </p:nvPicPr>
        <p:blipFill>
          <a:blip r:embed="rId2" cstate="print"/>
          <a:stretch>
            <a:fillRect/>
          </a:stretch>
        </p:blipFill>
        <p:spPr>
          <a:xfrm>
            <a:off x="323528" y="1484784"/>
            <a:ext cx="1428750" cy="1076325"/>
          </a:xfrm>
          <a:prstGeom prst="ellipse">
            <a:avLst/>
          </a:prstGeom>
          <a:ln>
            <a:noFill/>
          </a:ln>
          <a:effectLst>
            <a:softEdge rad="112500"/>
          </a:effectLst>
        </p:spPr>
      </p:pic>
      <p:sp>
        <p:nvSpPr>
          <p:cNvPr id="7" name="矩形 6"/>
          <p:cNvSpPr/>
          <p:nvPr/>
        </p:nvSpPr>
        <p:spPr>
          <a:xfrm>
            <a:off x="1923049" y="1422781"/>
            <a:ext cx="3513047" cy="1200329"/>
          </a:xfrm>
          <a:prstGeom prst="rect">
            <a:avLst/>
          </a:prstGeom>
        </p:spPr>
        <p:txBody>
          <a:bodyPr wrap="square">
            <a:spAutoFit/>
          </a:bodyPr>
          <a:lstStyle/>
          <a:p>
            <a:pPr>
              <a:lnSpc>
                <a:spcPct val="150000"/>
              </a:lnSpc>
              <a:buNone/>
            </a:pP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约翰</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麦卡锡</a:t>
            </a:r>
            <a:endPar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时任达特茅斯学院数学系助理教授，</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1954</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年从普林斯顿数学系博士毕业</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descr="MINSKY.png"/>
          <p:cNvPicPr>
            <a:picLocks/>
          </p:cNvPicPr>
          <p:nvPr/>
        </p:nvPicPr>
        <p:blipFill>
          <a:blip r:embed="rId3" cstate="print"/>
          <a:stretch>
            <a:fillRect/>
          </a:stretch>
        </p:blipFill>
        <p:spPr>
          <a:xfrm>
            <a:off x="346495" y="2717778"/>
            <a:ext cx="1440000" cy="1080000"/>
          </a:xfrm>
          <a:prstGeom prst="rect">
            <a:avLst/>
          </a:prstGeom>
          <a:ln>
            <a:noFill/>
          </a:ln>
          <a:effectLst>
            <a:softEdge rad="112500"/>
          </a:effectLst>
        </p:spPr>
      </p:pic>
      <p:sp>
        <p:nvSpPr>
          <p:cNvPr id="9" name="矩形 8"/>
          <p:cNvSpPr/>
          <p:nvPr/>
        </p:nvSpPr>
        <p:spPr>
          <a:xfrm>
            <a:off x="1923049" y="2657613"/>
            <a:ext cx="3312368" cy="1200329"/>
          </a:xfrm>
          <a:prstGeom prst="rect">
            <a:avLst/>
          </a:prstGeom>
        </p:spPr>
        <p:txBody>
          <a:bodyPr wrap="square">
            <a:spAutoFit/>
          </a:bodyPr>
          <a:lstStyle/>
          <a:p>
            <a:pPr>
              <a:lnSpc>
                <a:spcPct val="150000"/>
              </a:lnSpc>
              <a:buNone/>
            </a:pP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马文</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明斯基</a:t>
            </a:r>
            <a:endPar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普林斯顿的数学博士</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博士论文研究神经网络</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1911696" y="4005064"/>
            <a:ext cx="6836768" cy="1292662"/>
          </a:xfrm>
          <a:prstGeom prst="rect">
            <a:avLst/>
          </a:prstGeom>
        </p:spPr>
        <p:txBody>
          <a:bodyPr wrap="square">
            <a:spAutoFit/>
          </a:bodyPr>
          <a:lstStyle/>
          <a:p>
            <a:pPr>
              <a:lnSpc>
                <a:spcPct val="150000"/>
              </a:lnSpc>
              <a:buNone/>
            </a:pP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奥利弗</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塞弗里奇</a:t>
            </a:r>
            <a:endPar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维纳的学生，模式识别与机器感知奠基人。参加了</a:t>
            </a:r>
            <a:r>
              <a:rPr lang="en-US" altLang="zh-CN" dirty="0">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55</a:t>
            </a:r>
            <a:r>
              <a:rPr lang="zh-CN" altLang="en-US" dirty="0">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年的美国西部计算机联合大会</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，并在“学习机研讨会”上发言。</a:t>
            </a:r>
            <a:r>
              <a:rPr lang="en-US" altLang="zh-CN" dirty="0">
                <a:solidFill>
                  <a:srgbClr val="0070C0"/>
                </a:solidFill>
                <a:latin typeface="华文仿宋" panose="02010600040101010101" pitchFamily="2" charset="-122"/>
                <a:ea typeface="华文仿宋" panose="02010600040101010101" pitchFamily="2" charset="-122"/>
                <a:cs typeface="Times New Roman" panose="02020603050405020304" pitchFamily="18" charset="0"/>
              </a:rPr>
              <a:t>AI</a:t>
            </a:r>
            <a:r>
              <a:rPr lang="zh-CN" altLang="en-US" dirty="0">
                <a:solidFill>
                  <a:srgbClr val="0070C0"/>
                </a:solidFill>
                <a:latin typeface="华文仿宋" panose="02010600040101010101" pitchFamily="2" charset="-122"/>
                <a:ea typeface="华文仿宋" panose="02010600040101010101" pitchFamily="2" charset="-122"/>
                <a:cs typeface="Times New Roman" panose="02020603050405020304" pitchFamily="18" charset="0"/>
              </a:rPr>
              <a:t>连接学派的代表。</a:t>
            </a:r>
            <a:endParaRPr lang="en-US" altLang="zh-CN" dirty="0">
              <a:solidFill>
                <a:srgbClr val="0070C0"/>
              </a:solidFill>
              <a:latin typeface="华文仿宋" panose="02010600040101010101" pitchFamily="2" charset="-122"/>
              <a:ea typeface="华文仿宋" panose="02010600040101010101" pitchFamily="2" charset="-122"/>
              <a:cs typeface="Times New Roman" panose="02020603050405020304" pitchFamily="18" charset="0"/>
            </a:endParaRPr>
          </a:p>
        </p:txBody>
      </p:sp>
      <p:pic>
        <p:nvPicPr>
          <p:cNvPr id="11" name="图片 10" descr="allennewell.jpg"/>
          <p:cNvPicPr>
            <a:picLocks/>
          </p:cNvPicPr>
          <p:nvPr/>
        </p:nvPicPr>
        <p:blipFill>
          <a:blip r:embed="rId4" cstate="print"/>
          <a:stretch>
            <a:fillRect/>
          </a:stretch>
        </p:blipFill>
        <p:spPr>
          <a:xfrm>
            <a:off x="268993" y="5470114"/>
            <a:ext cx="1440000" cy="1080000"/>
          </a:xfrm>
          <a:prstGeom prst="ellipse">
            <a:avLst/>
          </a:prstGeom>
          <a:ln>
            <a:noFill/>
          </a:ln>
          <a:effectLst>
            <a:softEdge rad="112500"/>
          </a:effectLst>
        </p:spPr>
      </p:pic>
      <p:pic>
        <p:nvPicPr>
          <p:cNvPr id="12" name="Picture 2"/>
          <p:cNvPicPr>
            <a:picLocks/>
          </p:cNvPicPr>
          <p:nvPr/>
        </p:nvPicPr>
        <p:blipFill>
          <a:blip r:embed="rId5" cstate="print"/>
          <a:stretch>
            <a:fillRect/>
          </a:stretch>
        </p:blipFill>
        <p:spPr>
          <a:xfrm>
            <a:off x="1911696" y="5502294"/>
            <a:ext cx="1449070" cy="1080000"/>
          </a:xfrm>
          <a:prstGeom prst="rect">
            <a:avLst/>
          </a:prstGeom>
          <a:ln>
            <a:noFill/>
          </a:ln>
          <a:effectLst>
            <a:softEdge rad="112500"/>
          </a:effectLst>
        </p:spPr>
      </p:pic>
      <p:sp>
        <p:nvSpPr>
          <p:cNvPr id="13" name="矩形 12"/>
          <p:cNvSpPr/>
          <p:nvPr/>
        </p:nvSpPr>
        <p:spPr>
          <a:xfrm>
            <a:off x="3740170" y="5442129"/>
            <a:ext cx="5119883" cy="1292662"/>
          </a:xfrm>
          <a:prstGeom prst="rect">
            <a:avLst/>
          </a:prstGeom>
        </p:spPr>
        <p:txBody>
          <a:bodyPr wrap="square">
            <a:spAutoFit/>
          </a:bodyPr>
          <a:lstStyle/>
          <a:p>
            <a:pPr>
              <a:lnSpc>
                <a:spcPct val="150000"/>
              </a:lnSpc>
              <a:buNone/>
            </a:pP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赫伯特</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西蒙 </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&amp; </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阿兰</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纽维尔</a:t>
            </a:r>
            <a:endPar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“逻辑理论家”，纽维尔也参加了</a:t>
            </a:r>
            <a:r>
              <a:rPr lang="zh-CN" altLang="en-US" dirty="0">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“学习机研讨会”</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70C0"/>
                </a:solidFill>
                <a:latin typeface="华文仿宋" panose="02010600040101010101" pitchFamily="2" charset="-122"/>
                <a:ea typeface="华文仿宋" panose="02010600040101010101" pitchFamily="2" charset="-122"/>
                <a:cs typeface="Times New Roman" panose="02020603050405020304" pitchFamily="18" charset="0"/>
              </a:rPr>
              <a:t>AI</a:t>
            </a:r>
            <a:r>
              <a:rPr lang="zh-CN" altLang="en-US" dirty="0">
                <a:solidFill>
                  <a:srgbClr val="0070C0"/>
                </a:solidFill>
                <a:latin typeface="华文仿宋" panose="02010600040101010101" pitchFamily="2" charset="-122"/>
                <a:ea typeface="华文仿宋" panose="02010600040101010101" pitchFamily="2" charset="-122"/>
                <a:cs typeface="Times New Roman" panose="02020603050405020304" pitchFamily="18" charset="0"/>
              </a:rPr>
              <a:t>符号学派的代表。</a:t>
            </a:r>
            <a:endParaRPr lang="en-US" altLang="zh-CN" dirty="0">
              <a:solidFill>
                <a:srgbClr val="0070C0"/>
              </a:solidFill>
              <a:latin typeface="华文仿宋" panose="02010600040101010101" pitchFamily="2" charset="-122"/>
              <a:ea typeface="华文仿宋" panose="02010600040101010101" pitchFamily="2" charset="-122"/>
              <a:cs typeface="Times New Roman" panose="02020603050405020304" pitchFamily="18" charset="0"/>
            </a:endParaRPr>
          </a:p>
        </p:txBody>
      </p:sp>
      <p:pic>
        <p:nvPicPr>
          <p:cNvPr id="1026" name="Picture 2" descr="https://gss0.bdstatic.com/94o3dSag_xI4khGkpoWK1HF6hhy/baike/w%3D268%3Bg%3D0/sign=a70d64ccac345982c58ae29434cf5690/faedab64034f78f0c7e66a4b78310a55b2191c9c.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0112" y="1481109"/>
            <a:ext cx="1440000" cy="108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矩形 13"/>
          <p:cNvSpPr/>
          <p:nvPr/>
        </p:nvSpPr>
        <p:spPr>
          <a:xfrm>
            <a:off x="7092281" y="1422781"/>
            <a:ext cx="1872207" cy="1200329"/>
          </a:xfrm>
          <a:prstGeom prst="rect">
            <a:avLst/>
          </a:prstGeom>
        </p:spPr>
        <p:txBody>
          <a:bodyPr wrap="square">
            <a:spAutoFit/>
          </a:bodyPr>
          <a:lstStyle/>
          <a:p>
            <a:pPr>
              <a:lnSpc>
                <a:spcPct val="150000"/>
              </a:lnSpc>
              <a:buNone/>
            </a:pP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克劳德</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香农</a:t>
            </a:r>
            <a:endPar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信息论创始人，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None/>
            </a:pPr>
            <a:r>
              <a:rPr lang="zh-CN" altLang="en-US"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会议“打酱油”者</a:t>
            </a:r>
            <a:endParaRPr lang="en-US" altLang="zh-CN"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7" name="Picture 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495" y="4065228"/>
            <a:ext cx="1440000" cy="1080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4160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2564904"/>
            <a:ext cx="8352928" cy="1152128"/>
          </a:xfrm>
        </p:spPr>
        <p:txBody>
          <a:bodyPr>
            <a:normAutofit/>
          </a:bodyPr>
          <a:lstStyle/>
          <a:p>
            <a:pPr algn="ctr">
              <a:lnSpc>
                <a:spcPct val="150000"/>
              </a:lnSpc>
              <a:spcAft>
                <a:spcPts val="1000"/>
              </a:spcAft>
              <a:buNone/>
            </a:pPr>
            <a:r>
              <a:rPr lang="zh-CN" altLang="en-US" sz="4000" dirty="0">
                <a:solidFill>
                  <a:srgbClr val="FF0000"/>
                </a:solidFill>
                <a:latin typeface="黑体" pitchFamily="49" charset="-122"/>
                <a:ea typeface="黑体" pitchFamily="49" charset="-122"/>
              </a:rPr>
              <a:t>但，如何实现智能？</a:t>
            </a:r>
            <a:endParaRPr lang="en-US" altLang="zh-CN" sz="4000" dirty="0">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2987966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关于我 </a:t>
            </a:r>
            <a:r>
              <a:rPr lang="en-US" altLang="zh-CN" dirty="0">
                <a:latin typeface="黑体" pitchFamily="49" charset="-122"/>
                <a:ea typeface="黑体" pitchFamily="49" charset="-122"/>
              </a:rPr>
              <a:t>……</a:t>
            </a:r>
            <a:endParaRPr lang="zh-CN" altLang="en-US" dirty="0">
              <a:latin typeface="黑体" pitchFamily="49" charset="-122"/>
              <a:ea typeface="黑体" pitchFamily="49"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4288" y="4797152"/>
            <a:ext cx="1790700" cy="1901190"/>
          </a:xfrm>
          <a:prstGeom prst="rect">
            <a:avLst/>
          </a:prstGeom>
        </p:spPr>
      </p:pic>
      <p:sp>
        <p:nvSpPr>
          <p:cNvPr id="7" name="内容占位符 2"/>
          <p:cNvSpPr>
            <a:spLocks noGrp="1"/>
          </p:cNvSpPr>
          <p:nvPr>
            <p:ph idx="1"/>
          </p:nvPr>
        </p:nvSpPr>
        <p:spPr>
          <a:xfrm>
            <a:off x="395536" y="1484784"/>
            <a:ext cx="8352928" cy="5184576"/>
          </a:xfrm>
        </p:spPr>
        <p:txBody>
          <a:bodyPr>
            <a:normAutofit/>
          </a:bodyPr>
          <a:lstStyle/>
          <a:p>
            <a:pPr>
              <a:lnSpc>
                <a:spcPct val="150000"/>
              </a:lnSpc>
              <a:spcAft>
                <a:spcPts val="1000"/>
              </a:spcAft>
              <a:buNone/>
            </a:pPr>
            <a:r>
              <a:rPr lang="en-US" altLang="zh-CN" dirty="0">
                <a:solidFill>
                  <a:srgbClr val="FF0000"/>
                </a:solidFill>
                <a:latin typeface="Times New Roman"/>
                <a:ea typeface="黑体" pitchFamily="49" charset="-122"/>
                <a:cs typeface="Times New Roman"/>
              </a:rPr>
              <a:t>2000</a:t>
            </a:r>
            <a:r>
              <a:rPr lang="zh-CN" altLang="en-US" dirty="0">
                <a:solidFill>
                  <a:srgbClr val="FF0000"/>
                </a:solidFill>
                <a:latin typeface="Times New Roman"/>
                <a:ea typeface="黑体" pitchFamily="49" charset="-122"/>
                <a:cs typeface="Times New Roman"/>
              </a:rPr>
              <a:t>年</a:t>
            </a:r>
            <a:r>
              <a:rPr lang="zh-CN" altLang="en-US" dirty="0">
                <a:solidFill>
                  <a:srgbClr val="FF0000"/>
                </a:solidFill>
                <a:latin typeface="黑体" pitchFamily="49" charset="-122"/>
                <a:ea typeface="黑体" pitchFamily="49" charset="-122"/>
              </a:rPr>
              <a:t>南京大学博士毕业</a:t>
            </a:r>
            <a:endParaRPr lang="en-US" altLang="zh-CN" dirty="0">
              <a:latin typeface="Times New Roman" pitchFamily="18" charset="0"/>
              <a:ea typeface="黑体" pitchFamily="49" charset="-122"/>
              <a:cs typeface="Times New Roman" pitchFamily="18" charset="0"/>
            </a:endParaRPr>
          </a:p>
          <a:p>
            <a:pPr algn="ctr">
              <a:lnSpc>
                <a:spcPct val="150000"/>
              </a:lnSpc>
              <a:buNone/>
            </a:pPr>
            <a:r>
              <a:rPr lang="zh-CN" altLang="en-US" dirty="0">
                <a:solidFill>
                  <a:schemeClr val="bg1">
                    <a:lumMod val="65000"/>
                  </a:schemeClr>
                </a:solidFill>
                <a:latin typeface="黑体" pitchFamily="49" charset="-122"/>
                <a:ea typeface="黑体" pitchFamily="49" charset="-122"/>
              </a:rPr>
              <a:t>博士论文题目：</a:t>
            </a:r>
            <a:r>
              <a:rPr lang="zh-CN" altLang="en-US" dirty="0">
                <a:solidFill>
                  <a:schemeClr val="bg1">
                    <a:lumMod val="65000"/>
                  </a:schemeClr>
                </a:solidFill>
                <a:latin typeface="Times New Roman"/>
                <a:ea typeface="黑体" pitchFamily="49" charset="-122"/>
                <a:cs typeface="Times New Roman"/>
              </a:rPr>
              <a:t>多</a:t>
            </a:r>
            <a:r>
              <a:rPr lang="zh-CN" altLang="zh-CN" dirty="0">
                <a:solidFill>
                  <a:schemeClr val="bg1">
                    <a:lumMod val="65000"/>
                  </a:schemeClr>
                </a:solidFill>
                <a:latin typeface="Times New Roman"/>
                <a:ea typeface="黑体" pitchFamily="49" charset="-122"/>
                <a:cs typeface="Times New Roman"/>
              </a:rPr>
              <a:t>ag</a:t>
            </a:r>
            <a:r>
              <a:rPr lang="en-US" altLang="zh-CN" dirty="0" err="1">
                <a:solidFill>
                  <a:schemeClr val="bg1">
                    <a:lumMod val="65000"/>
                  </a:schemeClr>
                </a:solidFill>
                <a:latin typeface="Times New Roman"/>
                <a:ea typeface="黑体" pitchFamily="49" charset="-122"/>
                <a:cs typeface="Times New Roman"/>
              </a:rPr>
              <a:t>ent</a:t>
            </a:r>
            <a:r>
              <a:rPr lang="zh-CN" altLang="en-US" dirty="0">
                <a:solidFill>
                  <a:schemeClr val="bg1">
                    <a:lumMod val="65000"/>
                  </a:schemeClr>
                </a:solidFill>
                <a:latin typeface="黑体" pitchFamily="49" charset="-122"/>
                <a:ea typeface="黑体" pitchFamily="49" charset="-122"/>
              </a:rPr>
              <a:t>强化学习研究</a:t>
            </a:r>
            <a:endParaRPr lang="en-US" altLang="zh-CN" dirty="0">
              <a:solidFill>
                <a:schemeClr val="bg1">
                  <a:lumMod val="65000"/>
                </a:schemeClr>
              </a:solidFill>
              <a:latin typeface="黑体" pitchFamily="49" charset="-122"/>
              <a:ea typeface="黑体" pitchFamily="49" charset="-122"/>
            </a:endParaRPr>
          </a:p>
          <a:p>
            <a:pPr>
              <a:lnSpc>
                <a:spcPct val="150000"/>
              </a:lnSpc>
              <a:buNone/>
            </a:pPr>
            <a:r>
              <a:rPr lang="zh-CN" altLang="en-US" dirty="0">
                <a:latin typeface="黑体" pitchFamily="49" charset="-122"/>
                <a:ea typeface="黑体" pitchFamily="49" charset="-122"/>
              </a:rPr>
              <a:t>如何设计一个</a:t>
            </a:r>
            <a:r>
              <a:rPr lang="zh-CN" altLang="en-US" sz="4000" u="sng" dirty="0">
                <a:latin typeface="黑体" pitchFamily="49" charset="-122"/>
                <a:ea typeface="黑体" pitchFamily="49" charset="-122"/>
              </a:rPr>
              <a:t>智能机器</a:t>
            </a:r>
            <a:r>
              <a:rPr lang="zh-CN" altLang="en-US" sz="4000" dirty="0">
                <a:latin typeface="黑体" pitchFamily="49" charset="-122"/>
                <a:ea typeface="黑体" pitchFamily="49" charset="-122"/>
              </a:rPr>
              <a:t>？</a:t>
            </a:r>
            <a:endParaRPr lang="en-US" altLang="zh-CN" sz="4000" dirty="0">
              <a:latin typeface="黑体" pitchFamily="49" charset="-122"/>
              <a:ea typeface="黑体" pitchFamily="49" charset="-122"/>
            </a:endParaRPr>
          </a:p>
          <a:p>
            <a:pPr lvl="2">
              <a:lnSpc>
                <a:spcPct val="150000"/>
              </a:lnSpc>
              <a:buNone/>
            </a:pPr>
            <a:r>
              <a:rPr lang="zh-CN" altLang="en-US" sz="2500" dirty="0">
                <a:solidFill>
                  <a:srgbClr val="0000FF"/>
                </a:solidFill>
                <a:latin typeface="黑体" pitchFamily="49" charset="-122"/>
                <a:ea typeface="黑体" pitchFamily="49" charset="-122"/>
              </a:rPr>
              <a:t>    天资聪颖</a:t>
            </a:r>
            <a:r>
              <a:rPr lang="en-US" altLang="zh-CN" sz="2500" dirty="0">
                <a:solidFill>
                  <a:srgbClr val="0000FF"/>
                </a:solidFill>
                <a:latin typeface="黑体" pitchFamily="49" charset="-122"/>
                <a:ea typeface="黑体" pitchFamily="49" charset="-122"/>
              </a:rPr>
              <a:t>(</a:t>
            </a:r>
            <a:r>
              <a:rPr lang="zh-CN" altLang="en-US" sz="2500" dirty="0">
                <a:solidFill>
                  <a:srgbClr val="0000FF"/>
                </a:solidFill>
                <a:latin typeface="黑体" pitchFamily="49" charset="-122"/>
                <a:ea typeface="黑体" pitchFamily="49" charset="-122"/>
              </a:rPr>
              <a:t>推理能力</a:t>
            </a:r>
            <a:r>
              <a:rPr lang="en-US" altLang="zh-CN" sz="2500" dirty="0">
                <a:solidFill>
                  <a:srgbClr val="0000FF"/>
                </a:solidFill>
                <a:latin typeface="黑体" pitchFamily="49" charset="-122"/>
                <a:ea typeface="黑体" pitchFamily="49" charset="-122"/>
              </a:rPr>
              <a:t>)</a:t>
            </a:r>
            <a:r>
              <a:rPr lang="zh-CN" altLang="en-US" sz="2500" dirty="0">
                <a:solidFill>
                  <a:srgbClr val="0000FF"/>
                </a:solidFill>
                <a:latin typeface="黑体" pitchFamily="49" charset="-122"/>
                <a:ea typeface="黑体" pitchFamily="49" charset="-122"/>
              </a:rPr>
              <a:t>？</a:t>
            </a:r>
            <a:endParaRPr lang="en-US" altLang="zh-CN" sz="2500" dirty="0">
              <a:solidFill>
                <a:srgbClr val="0000FF"/>
              </a:solidFill>
              <a:latin typeface="黑体" pitchFamily="49" charset="-122"/>
              <a:ea typeface="黑体" pitchFamily="49" charset="-122"/>
            </a:endParaRPr>
          </a:p>
          <a:p>
            <a:pPr lvl="2">
              <a:lnSpc>
                <a:spcPct val="150000"/>
              </a:lnSpc>
              <a:buNone/>
            </a:pPr>
            <a:r>
              <a:rPr lang="zh-CN" altLang="en-US" sz="2500" dirty="0">
                <a:solidFill>
                  <a:srgbClr val="0000FF"/>
                </a:solidFill>
                <a:latin typeface="黑体" pitchFamily="49" charset="-122"/>
                <a:ea typeface="黑体" pitchFamily="49" charset="-122"/>
              </a:rPr>
              <a:t>    知识渊博</a:t>
            </a:r>
            <a:r>
              <a:rPr lang="en-US" altLang="zh-CN" sz="2500" dirty="0">
                <a:solidFill>
                  <a:srgbClr val="0000FF"/>
                </a:solidFill>
                <a:latin typeface="黑体" pitchFamily="49" charset="-122"/>
                <a:ea typeface="黑体" pitchFamily="49" charset="-122"/>
              </a:rPr>
              <a:t>(</a:t>
            </a:r>
            <a:r>
              <a:rPr lang="zh-CN" altLang="en-US" sz="2500" dirty="0">
                <a:solidFill>
                  <a:srgbClr val="0000FF"/>
                </a:solidFill>
                <a:latin typeface="黑体" pitchFamily="49" charset="-122"/>
                <a:ea typeface="黑体" pitchFamily="49" charset="-122"/>
              </a:rPr>
              <a:t>知识表示</a:t>
            </a:r>
            <a:r>
              <a:rPr lang="en-US" altLang="zh-CN" sz="2500" dirty="0">
                <a:solidFill>
                  <a:srgbClr val="0000FF"/>
                </a:solidFill>
                <a:latin typeface="黑体" pitchFamily="49" charset="-122"/>
                <a:ea typeface="黑体" pitchFamily="49" charset="-122"/>
              </a:rPr>
              <a:t>)</a:t>
            </a:r>
            <a:r>
              <a:rPr lang="zh-CN" altLang="en-US" sz="2500" dirty="0">
                <a:solidFill>
                  <a:srgbClr val="0000FF"/>
                </a:solidFill>
                <a:latin typeface="黑体" pitchFamily="49" charset="-122"/>
                <a:ea typeface="黑体" pitchFamily="49" charset="-122"/>
              </a:rPr>
              <a:t>？</a:t>
            </a:r>
            <a:endParaRPr lang="en-US" altLang="zh-CN" sz="2500" dirty="0">
              <a:solidFill>
                <a:srgbClr val="0000FF"/>
              </a:solidFill>
              <a:latin typeface="黑体" pitchFamily="49" charset="-122"/>
              <a:ea typeface="黑体" pitchFamily="49" charset="-122"/>
            </a:endParaRPr>
          </a:p>
          <a:p>
            <a:pPr lvl="2">
              <a:lnSpc>
                <a:spcPct val="150000"/>
              </a:lnSpc>
              <a:buNone/>
            </a:pPr>
            <a:r>
              <a:rPr lang="zh-CN" altLang="en-US" sz="2500" dirty="0">
                <a:solidFill>
                  <a:srgbClr val="0000FF"/>
                </a:solidFill>
                <a:latin typeface="黑体" pitchFamily="49" charset="-122"/>
                <a:ea typeface="黑体" pitchFamily="49" charset="-122"/>
              </a:rPr>
              <a:t>    擅长学习</a:t>
            </a:r>
            <a:r>
              <a:rPr lang="en-US" altLang="zh-CN" sz="2500" dirty="0">
                <a:solidFill>
                  <a:srgbClr val="0000FF"/>
                </a:solidFill>
                <a:latin typeface="黑体" pitchFamily="49" charset="-122"/>
                <a:ea typeface="黑体" pitchFamily="49" charset="-122"/>
              </a:rPr>
              <a:t>(</a:t>
            </a:r>
            <a:r>
              <a:rPr lang="zh-CN" altLang="en-US" sz="2500" dirty="0">
                <a:solidFill>
                  <a:srgbClr val="0000FF"/>
                </a:solidFill>
                <a:latin typeface="黑体" pitchFamily="49" charset="-122"/>
                <a:ea typeface="黑体" pitchFamily="49" charset="-122"/>
              </a:rPr>
              <a:t>学习能力</a:t>
            </a:r>
            <a:r>
              <a:rPr lang="en-US" altLang="zh-CN" sz="2500" dirty="0">
                <a:solidFill>
                  <a:srgbClr val="0000FF"/>
                </a:solidFill>
                <a:latin typeface="黑体" pitchFamily="49" charset="-122"/>
                <a:ea typeface="黑体" pitchFamily="49" charset="-122"/>
              </a:rPr>
              <a:t>)</a:t>
            </a:r>
            <a:r>
              <a:rPr lang="zh-CN" altLang="en-US" sz="2500" dirty="0">
                <a:solidFill>
                  <a:srgbClr val="0000FF"/>
                </a:solidFill>
                <a:latin typeface="黑体" pitchFamily="49" charset="-122"/>
                <a:ea typeface="黑体" pitchFamily="49" charset="-122"/>
              </a:rPr>
              <a:t>？</a:t>
            </a:r>
            <a:endParaRPr lang="en-US" altLang="zh-CN" sz="2500" dirty="0">
              <a:solidFill>
                <a:srgbClr val="0000FF"/>
              </a:solidFill>
              <a:latin typeface="黑体" pitchFamily="49" charset="-122"/>
              <a:ea typeface="黑体" pitchFamily="49" charset="-122"/>
            </a:endParaRPr>
          </a:p>
          <a:p>
            <a:pPr>
              <a:lnSpc>
                <a:spcPct val="150000"/>
              </a:lnSpc>
              <a:buNone/>
            </a:pPr>
            <a:endParaRPr lang="en-US" altLang="zh-CN" sz="4000" dirty="0">
              <a:latin typeface="黑体" pitchFamily="49" charset="-122"/>
              <a:ea typeface="黑体" pitchFamily="49" charset="-122"/>
            </a:endParaRP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3480776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图 灵 奖</a:t>
            </a:r>
          </a:p>
        </p:txBody>
      </p:sp>
      <p:sp>
        <p:nvSpPr>
          <p:cNvPr id="3" name="内容占位符 2"/>
          <p:cNvSpPr>
            <a:spLocks noGrp="1"/>
          </p:cNvSpPr>
          <p:nvPr>
            <p:ph idx="1"/>
          </p:nvPr>
        </p:nvSpPr>
        <p:spPr>
          <a:xfrm>
            <a:off x="395536" y="1700808"/>
            <a:ext cx="8352928" cy="4464496"/>
          </a:xfrm>
        </p:spPr>
        <p:txBody>
          <a:bodyPr>
            <a:normAutofit/>
          </a:bodyPr>
          <a:lstStyle/>
          <a:p>
            <a:pPr>
              <a:lnSpc>
                <a:spcPct val="150000"/>
              </a:lnSpc>
              <a:spcBef>
                <a:spcPts val="600"/>
              </a:spcBef>
              <a:spcAft>
                <a:spcPts val="1000"/>
              </a:spcAft>
              <a:buNone/>
            </a:pPr>
            <a:r>
              <a:rPr lang="zh-CN" altLang="en-US" sz="4000" dirty="0">
                <a:solidFill>
                  <a:srgbClr val="FF0000"/>
                </a:solidFill>
                <a:latin typeface="Times New Roman" panose="02020603050405020304" pitchFamily="18" charset="0"/>
                <a:ea typeface="黑体" pitchFamily="49" charset="-122"/>
                <a:cs typeface="Times New Roman" panose="02020603050405020304" pitchFamily="18" charset="0"/>
              </a:rPr>
              <a:t>图灵奖 </a:t>
            </a:r>
            <a:r>
              <a:rPr lang="en-US" altLang="zh-CN" sz="4000" dirty="0">
                <a:solidFill>
                  <a:srgbClr val="FF0000"/>
                </a:solidFill>
                <a:latin typeface="Times New Roman" panose="02020603050405020304" pitchFamily="18" charset="0"/>
                <a:ea typeface="黑体" pitchFamily="49" charset="-122"/>
                <a:cs typeface="Times New Roman" panose="02020603050405020304" pitchFamily="18" charset="0"/>
              </a:rPr>
              <a:t> </a:t>
            </a:r>
            <a:r>
              <a:rPr lang="en-US" altLang="zh-CN" sz="4000" dirty="0">
                <a:latin typeface="Times New Roman" pitchFamily="18" charset="0"/>
                <a:ea typeface="黑体" pitchFamily="49" charset="-122"/>
                <a:cs typeface="Times New Roman" pitchFamily="18" charset="0"/>
              </a:rPr>
              <a:t>—  ACM Turing Award</a:t>
            </a:r>
          </a:p>
          <a:p>
            <a:pPr>
              <a:lnSpc>
                <a:spcPct val="150000"/>
              </a:lnSpc>
              <a:spcBef>
                <a:spcPts val="600"/>
              </a:spcBef>
              <a:buNone/>
            </a:pPr>
            <a:r>
              <a:rPr lang="zh-CN" altLang="en-US" sz="4000" dirty="0">
                <a:latin typeface="Times New Roman" panose="02020603050405020304" pitchFamily="18" charset="0"/>
                <a:ea typeface="黑体" pitchFamily="49" charset="-122"/>
                <a:cs typeface="Times New Roman" panose="02020603050405020304" pitchFamily="18" charset="0"/>
              </a:rPr>
              <a:t>计算机科学最高奖</a:t>
            </a:r>
            <a:endParaRPr lang="en-US" altLang="zh-CN" sz="4000" dirty="0">
              <a:latin typeface="Times New Roman" panose="02020603050405020304" pitchFamily="18" charset="0"/>
              <a:ea typeface="黑体" pitchFamily="49" charset="-122"/>
              <a:cs typeface="Times New Roman" panose="02020603050405020304" pitchFamily="18" charset="0"/>
            </a:endParaRPr>
          </a:p>
          <a:p>
            <a:pPr>
              <a:lnSpc>
                <a:spcPct val="150000"/>
              </a:lnSpc>
              <a:spcBef>
                <a:spcPts val="600"/>
              </a:spcBef>
              <a:buNone/>
            </a:pPr>
            <a:r>
              <a:rPr lang="en-US" altLang="zh-CN" sz="4000" dirty="0">
                <a:latin typeface="Times New Roman" panose="02020603050405020304" pitchFamily="18" charset="0"/>
                <a:ea typeface="黑体" pitchFamily="49" charset="-122"/>
                <a:cs typeface="Times New Roman" panose="02020603050405020304" pitchFamily="18" charset="0"/>
              </a:rPr>
              <a:t>1966-2019</a:t>
            </a:r>
            <a:r>
              <a:rPr lang="zh-CN" altLang="en-US" sz="4000" dirty="0">
                <a:latin typeface="Times New Roman" panose="02020603050405020304" pitchFamily="18" charset="0"/>
                <a:ea typeface="黑体" pitchFamily="49" charset="-122"/>
                <a:cs typeface="Times New Roman" panose="02020603050405020304" pitchFamily="18" charset="0"/>
              </a:rPr>
              <a:t>年，共</a:t>
            </a:r>
            <a:r>
              <a:rPr lang="en-US" altLang="zh-CN" sz="4000" dirty="0">
                <a:latin typeface="Times New Roman" panose="02020603050405020304" pitchFamily="18" charset="0"/>
                <a:ea typeface="黑体" pitchFamily="49" charset="-122"/>
                <a:cs typeface="Times New Roman" panose="02020603050405020304" pitchFamily="18" charset="0"/>
              </a:rPr>
              <a:t>70</a:t>
            </a:r>
            <a:r>
              <a:rPr lang="zh-CN" altLang="en-US" sz="4000" dirty="0">
                <a:latin typeface="Times New Roman" panose="02020603050405020304" pitchFamily="18" charset="0"/>
                <a:ea typeface="黑体" pitchFamily="49" charset="-122"/>
                <a:cs typeface="Times New Roman" panose="02020603050405020304" pitchFamily="18" charset="0"/>
              </a:rPr>
              <a:t>位获奖者</a:t>
            </a:r>
            <a:endParaRPr lang="en-US" altLang="zh-CN" sz="4000" dirty="0">
              <a:latin typeface="Times New Roman" panose="02020603050405020304" pitchFamily="18" charset="0"/>
              <a:ea typeface="黑体" pitchFamily="49" charset="-122"/>
              <a:cs typeface="Times New Roman" panose="02020603050405020304" pitchFamily="18" charset="0"/>
            </a:endParaRPr>
          </a:p>
          <a:p>
            <a:pPr>
              <a:lnSpc>
                <a:spcPct val="150000"/>
              </a:lnSpc>
              <a:spcBef>
                <a:spcPts val="600"/>
              </a:spcBef>
              <a:buNone/>
            </a:pPr>
            <a:r>
              <a:rPr lang="zh-CN" altLang="en-US" sz="4000" dirty="0">
                <a:latin typeface="Times New Roman" panose="02020603050405020304" pitchFamily="18" charset="0"/>
                <a:ea typeface="黑体" pitchFamily="49" charset="-122"/>
                <a:cs typeface="Times New Roman" panose="02020603050405020304" pitchFamily="18" charset="0"/>
              </a:rPr>
              <a:t>其中，</a:t>
            </a:r>
            <a:r>
              <a:rPr lang="zh-CN" altLang="en-US" sz="4700" dirty="0">
                <a:solidFill>
                  <a:srgbClr val="FF0000"/>
                </a:solidFill>
                <a:latin typeface="Times New Roman" panose="02020603050405020304" pitchFamily="18" charset="0"/>
                <a:ea typeface="黑体" pitchFamily="49" charset="-122"/>
                <a:cs typeface="Times New Roman" panose="02020603050405020304" pitchFamily="18" charset="0"/>
              </a:rPr>
              <a:t>人工智能领域</a:t>
            </a:r>
            <a:r>
              <a:rPr lang="en-US" altLang="zh-CN" sz="4700" dirty="0">
                <a:solidFill>
                  <a:srgbClr val="FF0000"/>
                </a:solidFill>
                <a:latin typeface="Times New Roman" panose="02020603050405020304" pitchFamily="18" charset="0"/>
                <a:ea typeface="黑体" pitchFamily="49" charset="-122"/>
                <a:cs typeface="Times New Roman" panose="02020603050405020304" pitchFamily="18" charset="0"/>
              </a:rPr>
              <a:t>11</a:t>
            </a:r>
            <a:r>
              <a:rPr lang="zh-CN" altLang="en-US" sz="4700" dirty="0">
                <a:solidFill>
                  <a:srgbClr val="FF0000"/>
                </a:solidFill>
                <a:latin typeface="Times New Roman" panose="02020603050405020304" pitchFamily="18" charset="0"/>
                <a:ea typeface="黑体" pitchFamily="49" charset="-122"/>
                <a:cs typeface="Times New Roman" panose="02020603050405020304" pitchFamily="18" charset="0"/>
              </a:rPr>
              <a:t>位！</a:t>
            </a:r>
            <a:endParaRPr lang="en-US" altLang="zh-CN" sz="4700" dirty="0">
              <a:solidFill>
                <a:srgbClr val="FF0000"/>
              </a:solidFill>
              <a:latin typeface="Times New Roman" panose="02020603050405020304" pitchFamily="18" charset="0"/>
              <a:ea typeface="黑体" pitchFamily="49" charset="-122"/>
              <a:cs typeface="Times New Roman" panose="02020603050405020304" pitchFamily="18" charset="0"/>
            </a:endParaRP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1706380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itchFamily="49" charset="-122"/>
                <a:ea typeface="黑体" pitchFamily="49" charset="-122"/>
              </a:rPr>
              <a:t>图灵奖与人工智能</a:t>
            </a:r>
          </a:p>
        </p:txBody>
      </p:sp>
      <p:sp>
        <p:nvSpPr>
          <p:cNvPr id="3" name="内容占位符 2"/>
          <p:cNvSpPr>
            <a:spLocks noGrp="1"/>
          </p:cNvSpPr>
          <p:nvPr>
            <p:ph idx="1"/>
          </p:nvPr>
        </p:nvSpPr>
        <p:spPr>
          <a:xfrm>
            <a:off x="457200" y="1600200"/>
            <a:ext cx="8229600" cy="4853136"/>
          </a:xfrm>
        </p:spPr>
        <p:txBody>
          <a:bodyPr>
            <a:normAutofit lnSpcReduction="10000"/>
          </a:bodyPr>
          <a:lstStyle/>
          <a:p>
            <a:pPr>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1969, Marvin </a:t>
            </a:r>
            <a:r>
              <a:rPr lang="en-US" altLang="zh-CN" sz="2000" dirty="0" err="1">
                <a:latin typeface="Times New Roman" panose="02020603050405020304" pitchFamily="18" charset="0"/>
                <a:cs typeface="Times New Roman" panose="02020603050405020304" pitchFamily="18" charset="0"/>
              </a:rPr>
              <a:t>Minsky</a:t>
            </a:r>
            <a:r>
              <a:rPr lang="en-US" altLang="zh-CN" sz="2000" dirty="0">
                <a:latin typeface="Times New Roman" panose="02020603050405020304" pitchFamily="18" charset="0"/>
                <a:cs typeface="Times New Roman" panose="02020603050405020304" pitchFamily="18" charset="0"/>
              </a:rPr>
              <a:t> (1927-2016)                     </a:t>
            </a:r>
            <a:endParaRPr lang="en-US" altLang="zh-CN" sz="2000" dirty="0">
              <a:solidFill>
                <a:srgbClr val="FF0000"/>
              </a:solidFill>
              <a:latin typeface="Times New Roman" panose="02020603050405020304" pitchFamily="18" charset="0"/>
              <a:ea typeface="黑体" pitchFamily="49" charset="-122"/>
              <a:cs typeface="Times New Roman" panose="02020603050405020304" pitchFamily="18" charset="0"/>
            </a:endParaRPr>
          </a:p>
          <a:p>
            <a:pPr>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1971, John McCarthy (1927-2011)            </a:t>
            </a:r>
            <a:endParaRPr lang="en-US" altLang="zh-CN" sz="2000" dirty="0">
              <a:solidFill>
                <a:srgbClr val="FF0000"/>
              </a:solidFill>
              <a:latin typeface="Times New Roman" panose="02020603050405020304" pitchFamily="18" charset="0"/>
              <a:ea typeface="黑体" pitchFamily="49" charset="-122"/>
              <a:cs typeface="Times New Roman" panose="02020603050405020304" pitchFamily="18" charset="0"/>
            </a:endParaRPr>
          </a:p>
          <a:p>
            <a:pPr>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1975, Herbert A. Simon (1916-2001)</a:t>
            </a:r>
          </a:p>
          <a:p>
            <a:pPr>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1975, Allen Newell (1927-1992)</a:t>
            </a:r>
          </a:p>
          <a:p>
            <a:pPr>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1994, Edward </a:t>
            </a:r>
            <a:r>
              <a:rPr lang="en-US" altLang="zh-CN" sz="2000" dirty="0" err="1">
                <a:latin typeface="Times New Roman" panose="02020603050405020304" pitchFamily="18" charset="0"/>
                <a:cs typeface="Times New Roman" panose="02020603050405020304" pitchFamily="18" charset="0"/>
              </a:rPr>
              <a:t>Feigenbaum</a:t>
            </a:r>
            <a:r>
              <a:rPr lang="en-US" altLang="zh-CN" sz="2000" dirty="0">
                <a:latin typeface="Times New Roman" panose="02020603050405020304" pitchFamily="18" charset="0"/>
                <a:cs typeface="Times New Roman" panose="02020603050405020304" pitchFamily="18" charset="0"/>
              </a:rPr>
              <a:t> (1936-)</a:t>
            </a:r>
          </a:p>
          <a:p>
            <a:pPr>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1994, </a:t>
            </a:r>
            <a:r>
              <a:rPr lang="en-US" altLang="zh-CN" sz="2000" dirty="0" err="1">
                <a:latin typeface="Times New Roman" panose="02020603050405020304" pitchFamily="18" charset="0"/>
                <a:cs typeface="Times New Roman" panose="02020603050405020304" pitchFamily="18" charset="0"/>
              </a:rPr>
              <a:t>Rej</a:t>
            </a:r>
            <a:r>
              <a:rPr lang="en-US" altLang="zh-CN" sz="2000" dirty="0">
                <a:latin typeface="Times New Roman" panose="02020603050405020304" pitchFamily="18" charset="0"/>
                <a:cs typeface="Times New Roman" panose="02020603050405020304" pitchFamily="18" charset="0"/>
              </a:rPr>
              <a:t> Reddy (1937-)</a:t>
            </a:r>
          </a:p>
          <a:p>
            <a:pPr>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2011, Leslie </a:t>
            </a:r>
            <a:r>
              <a:rPr lang="en-US" altLang="zh-CN" sz="2000" dirty="0" err="1">
                <a:latin typeface="Times New Roman" panose="02020603050405020304" pitchFamily="18" charset="0"/>
                <a:cs typeface="Times New Roman" panose="02020603050405020304" pitchFamily="18" charset="0"/>
              </a:rPr>
              <a:t>Valient</a:t>
            </a:r>
            <a:r>
              <a:rPr lang="en-US" altLang="zh-CN" sz="2000" dirty="0">
                <a:latin typeface="Times New Roman" panose="02020603050405020304" pitchFamily="18" charset="0"/>
                <a:cs typeface="Times New Roman" panose="02020603050405020304" pitchFamily="18" charset="0"/>
              </a:rPr>
              <a:t> (1949-)</a:t>
            </a:r>
          </a:p>
          <a:p>
            <a:pPr>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2012, Judea Pearl (1936-)</a:t>
            </a:r>
          </a:p>
          <a:p>
            <a:pPr>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2018, </a:t>
            </a:r>
            <a:r>
              <a:rPr lang="en-US" altLang="zh-CN" sz="2000" dirty="0" err="1">
                <a:latin typeface="Times New Roman" panose="02020603050405020304" pitchFamily="18" charset="0"/>
                <a:cs typeface="Times New Roman" panose="02020603050405020304" pitchFamily="18" charset="0"/>
              </a:rPr>
              <a:t>Bengio</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Yoshua</a:t>
            </a:r>
            <a:r>
              <a:rPr lang="en-US" altLang="zh-CN" sz="2000" dirty="0">
                <a:latin typeface="Times New Roman" panose="02020603050405020304" pitchFamily="18" charset="0"/>
                <a:cs typeface="Times New Roman" panose="02020603050405020304" pitchFamily="18" charset="0"/>
              </a:rPr>
              <a:t> (1964-)</a:t>
            </a:r>
          </a:p>
          <a:p>
            <a:pPr>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2018, Hinton Geoffrey (1947-)</a:t>
            </a:r>
          </a:p>
          <a:p>
            <a:pPr>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2018, </a:t>
            </a:r>
            <a:r>
              <a:rPr lang="en-US" altLang="zh-CN" sz="2000" dirty="0" err="1">
                <a:latin typeface="Times New Roman" panose="02020603050405020304" pitchFamily="18" charset="0"/>
                <a:cs typeface="Times New Roman" panose="02020603050405020304" pitchFamily="18" charset="0"/>
              </a:rPr>
              <a:t>LeCun</a:t>
            </a:r>
            <a:r>
              <a:rPr lang="en-US" altLang="zh-CN" sz="2000" dirty="0">
                <a:latin typeface="Times New Roman" panose="02020603050405020304" pitchFamily="18" charset="0"/>
                <a:cs typeface="Times New Roman" panose="02020603050405020304" pitchFamily="18" charset="0"/>
              </a:rPr>
              <a:t> Yann (1960-)</a:t>
            </a:r>
            <a:endParaRPr lang="zh-CN" alt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zh-CN" altLang="en-US"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932040" y="1772816"/>
            <a:ext cx="1584176" cy="40011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dirty="0">
                <a:solidFill>
                  <a:srgbClr val="FF0000"/>
                </a:solidFill>
                <a:latin typeface="Times New Roman" panose="02020603050405020304" pitchFamily="18" charset="0"/>
                <a:ea typeface="黑体" pitchFamily="49" charset="-122"/>
                <a:cs typeface="Times New Roman" panose="02020603050405020304" pitchFamily="18" charset="0"/>
              </a:rPr>
              <a:t>孕育期</a:t>
            </a:r>
          </a:p>
        </p:txBody>
      </p:sp>
      <p:sp>
        <p:nvSpPr>
          <p:cNvPr id="5" name="TextBox 4"/>
          <p:cNvSpPr txBox="1"/>
          <p:nvPr/>
        </p:nvSpPr>
        <p:spPr>
          <a:xfrm>
            <a:off x="4906812" y="2847824"/>
            <a:ext cx="1584176" cy="40011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dirty="0">
                <a:solidFill>
                  <a:srgbClr val="FF0000"/>
                </a:solidFill>
                <a:latin typeface="Times New Roman" panose="02020603050405020304" pitchFamily="18" charset="0"/>
                <a:ea typeface="黑体" pitchFamily="49" charset="-122"/>
                <a:cs typeface="Times New Roman" panose="02020603050405020304" pitchFamily="18" charset="0"/>
              </a:rPr>
              <a:t>推理期</a:t>
            </a:r>
          </a:p>
        </p:txBody>
      </p:sp>
      <p:sp>
        <p:nvSpPr>
          <p:cNvPr id="6" name="TextBox 5"/>
          <p:cNvSpPr txBox="1"/>
          <p:nvPr/>
        </p:nvSpPr>
        <p:spPr>
          <a:xfrm>
            <a:off x="4932040" y="3748970"/>
            <a:ext cx="1584176" cy="40011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dirty="0">
                <a:solidFill>
                  <a:srgbClr val="FF0000"/>
                </a:solidFill>
                <a:latin typeface="Times New Roman" panose="02020603050405020304" pitchFamily="18" charset="0"/>
                <a:ea typeface="黑体" pitchFamily="49" charset="-122"/>
                <a:cs typeface="Times New Roman" panose="02020603050405020304" pitchFamily="18" charset="0"/>
              </a:rPr>
              <a:t>知识期</a:t>
            </a:r>
          </a:p>
        </p:txBody>
      </p:sp>
      <p:sp>
        <p:nvSpPr>
          <p:cNvPr id="7" name="TextBox 6"/>
          <p:cNvSpPr txBox="1"/>
          <p:nvPr/>
        </p:nvSpPr>
        <p:spPr>
          <a:xfrm>
            <a:off x="4932040" y="4425515"/>
            <a:ext cx="1584176" cy="40011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dirty="0">
                <a:solidFill>
                  <a:srgbClr val="FF0000"/>
                </a:solidFill>
                <a:latin typeface="Times New Roman" panose="02020603050405020304" pitchFamily="18" charset="0"/>
                <a:ea typeface="黑体" pitchFamily="49" charset="-122"/>
                <a:cs typeface="Times New Roman" panose="02020603050405020304" pitchFamily="18" charset="0"/>
              </a:rPr>
              <a:t>学习期</a:t>
            </a:r>
          </a:p>
        </p:txBody>
      </p:sp>
      <p:cxnSp>
        <p:nvCxnSpPr>
          <p:cNvPr id="9" name="Straight Connector 8"/>
          <p:cNvCxnSpPr/>
          <p:nvPr/>
        </p:nvCxnSpPr>
        <p:spPr>
          <a:xfrm>
            <a:off x="467544" y="2420888"/>
            <a:ext cx="56886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67544" y="3269015"/>
            <a:ext cx="56886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67544" y="4149080"/>
            <a:ext cx="56886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67544" y="4941168"/>
            <a:ext cx="5688632"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906812" y="5393557"/>
            <a:ext cx="1584176" cy="40011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dirty="0">
                <a:solidFill>
                  <a:srgbClr val="FF0000"/>
                </a:solidFill>
                <a:latin typeface="Times New Roman" panose="02020603050405020304" pitchFamily="18" charset="0"/>
                <a:ea typeface="黑体" pitchFamily="49" charset="-122"/>
                <a:cs typeface="Times New Roman" panose="02020603050405020304" pitchFamily="18" charset="0"/>
              </a:rPr>
              <a:t>深度期</a:t>
            </a:r>
          </a:p>
        </p:txBody>
      </p:sp>
      <p:cxnSp>
        <p:nvCxnSpPr>
          <p:cNvPr id="17" name="Straight Connector 11"/>
          <p:cNvCxnSpPr/>
          <p:nvPr/>
        </p:nvCxnSpPr>
        <p:spPr>
          <a:xfrm>
            <a:off x="481790" y="6309320"/>
            <a:ext cx="5688632" cy="0"/>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图片 17" descr="MINSKY.png"/>
          <p:cNvPicPr>
            <a:picLocks/>
          </p:cNvPicPr>
          <p:nvPr/>
        </p:nvPicPr>
        <p:blipFill>
          <a:blip r:embed="rId2" cstate="print"/>
          <a:stretch>
            <a:fillRect/>
          </a:stretch>
        </p:blipFill>
        <p:spPr>
          <a:xfrm>
            <a:off x="6226971" y="1196752"/>
            <a:ext cx="1440000" cy="1080000"/>
          </a:xfrm>
          <a:prstGeom prst="ellipse">
            <a:avLst/>
          </a:prstGeom>
          <a:ln>
            <a:noFill/>
          </a:ln>
          <a:effectLst>
            <a:softEdge rad="112500"/>
          </a:effectLst>
        </p:spPr>
      </p:pic>
      <p:pic>
        <p:nvPicPr>
          <p:cNvPr id="19" name="图片 18" descr="McCarthy.png"/>
          <p:cNvPicPr>
            <a:picLocks/>
          </p:cNvPicPr>
          <p:nvPr/>
        </p:nvPicPr>
        <p:blipFill>
          <a:blip r:embed="rId3" cstate="print"/>
          <a:stretch>
            <a:fillRect/>
          </a:stretch>
        </p:blipFill>
        <p:spPr>
          <a:xfrm>
            <a:off x="6262130" y="4460399"/>
            <a:ext cx="1440000" cy="1080000"/>
          </a:xfrm>
          <a:prstGeom prst="ellipse">
            <a:avLst/>
          </a:prstGeom>
          <a:ln>
            <a:noFill/>
          </a:ln>
          <a:effectLst>
            <a:softEdge rad="112500"/>
          </a:effectLst>
        </p:spPr>
      </p:pic>
      <p:pic>
        <p:nvPicPr>
          <p:cNvPr id="20" name="图片 19" descr="allennewell.jpg"/>
          <p:cNvPicPr>
            <a:picLocks/>
          </p:cNvPicPr>
          <p:nvPr/>
        </p:nvPicPr>
        <p:blipFill>
          <a:blip r:embed="rId4" cstate="print"/>
          <a:stretch>
            <a:fillRect/>
          </a:stretch>
        </p:blipFill>
        <p:spPr>
          <a:xfrm>
            <a:off x="7666971" y="1239812"/>
            <a:ext cx="1440000" cy="1080000"/>
          </a:xfrm>
          <a:prstGeom prst="ellipse">
            <a:avLst/>
          </a:prstGeom>
          <a:ln>
            <a:noFill/>
          </a:ln>
          <a:effectLst>
            <a:softEdge rad="112500"/>
          </a:effectLst>
        </p:spPr>
      </p:pic>
      <p:pic>
        <p:nvPicPr>
          <p:cNvPr id="21" name="Picture 2"/>
          <p:cNvPicPr>
            <a:picLocks/>
          </p:cNvPicPr>
          <p:nvPr/>
        </p:nvPicPr>
        <p:blipFill>
          <a:blip r:embed="rId5" cstate="print"/>
          <a:stretch>
            <a:fillRect/>
          </a:stretch>
        </p:blipFill>
        <p:spPr>
          <a:xfrm>
            <a:off x="7721253" y="2363743"/>
            <a:ext cx="1449070" cy="1080000"/>
          </a:xfrm>
          <a:prstGeom prst="ellipse">
            <a:avLst/>
          </a:prstGeom>
          <a:ln>
            <a:noFill/>
          </a:ln>
          <a:effectLst>
            <a:softEdge rad="112500"/>
          </a:effectLst>
        </p:spPr>
      </p:pic>
      <p:pic>
        <p:nvPicPr>
          <p:cNvPr id="22" name="图片 21" descr="Feigenbaum.jpg"/>
          <p:cNvPicPr>
            <a:picLocks/>
          </p:cNvPicPr>
          <p:nvPr/>
        </p:nvPicPr>
        <p:blipFill>
          <a:blip r:embed="rId6" cstate="print"/>
          <a:stretch>
            <a:fillRect/>
          </a:stretch>
        </p:blipFill>
        <p:spPr>
          <a:xfrm>
            <a:off x="6237570" y="2320170"/>
            <a:ext cx="1440000" cy="1080000"/>
          </a:xfrm>
          <a:prstGeom prst="ellipse">
            <a:avLst/>
          </a:prstGeom>
          <a:ln>
            <a:noFill/>
          </a:ln>
          <a:effectLst>
            <a:softEdge rad="112500"/>
          </a:effectLst>
        </p:spPr>
      </p:pic>
      <p:pic>
        <p:nvPicPr>
          <p:cNvPr id="23" name="图片 22" descr="Rej Reddy.jpg"/>
          <p:cNvPicPr>
            <a:picLocks/>
          </p:cNvPicPr>
          <p:nvPr/>
        </p:nvPicPr>
        <p:blipFill>
          <a:blip r:embed="rId7" cstate="print"/>
          <a:stretch>
            <a:fillRect/>
          </a:stretch>
        </p:blipFill>
        <p:spPr>
          <a:xfrm>
            <a:off x="7744809" y="3451465"/>
            <a:ext cx="1440000" cy="1080000"/>
          </a:xfrm>
          <a:prstGeom prst="ellipse">
            <a:avLst/>
          </a:prstGeom>
          <a:ln>
            <a:noFill/>
          </a:ln>
          <a:effectLst>
            <a:softEdge rad="112500"/>
          </a:effectLst>
        </p:spPr>
      </p:pic>
      <p:pic>
        <p:nvPicPr>
          <p:cNvPr id="24" name="图片 23" descr="Valiant.jpg"/>
          <p:cNvPicPr>
            <a:picLocks/>
          </p:cNvPicPr>
          <p:nvPr/>
        </p:nvPicPr>
        <p:blipFill>
          <a:blip r:embed="rId8" cstate="print"/>
          <a:stretch>
            <a:fillRect/>
          </a:stretch>
        </p:blipFill>
        <p:spPr>
          <a:xfrm>
            <a:off x="7730323" y="4481735"/>
            <a:ext cx="1440000" cy="1080000"/>
          </a:xfrm>
          <a:prstGeom prst="ellipse">
            <a:avLst/>
          </a:prstGeom>
          <a:ln>
            <a:noFill/>
          </a:ln>
          <a:effectLst>
            <a:softEdge rad="112500"/>
          </a:effectLst>
        </p:spPr>
      </p:pic>
      <p:pic>
        <p:nvPicPr>
          <p:cNvPr id="25" name="图片 24" descr="pearl.jpg"/>
          <p:cNvPicPr>
            <a:picLocks/>
          </p:cNvPicPr>
          <p:nvPr/>
        </p:nvPicPr>
        <p:blipFill>
          <a:blip r:embed="rId9" cstate="print"/>
          <a:stretch>
            <a:fillRect/>
          </a:stretch>
        </p:blipFill>
        <p:spPr>
          <a:xfrm>
            <a:off x="6304809" y="3443743"/>
            <a:ext cx="1440000" cy="1080000"/>
          </a:xfrm>
          <a:prstGeom prst="ellipse">
            <a:avLst/>
          </a:prstGeom>
          <a:ln>
            <a:noFill/>
          </a:ln>
          <a:effectLst>
            <a:softEdge rad="112500"/>
          </a:effectLst>
        </p:spPr>
      </p:pic>
      <p:pic>
        <p:nvPicPr>
          <p:cNvPr id="26" name="Picture 2" descr="d:\Users\Administrator\Desktop\高老师报告\QQ截图20190610123738.png"/>
          <p:cNvPicPr>
            <a:picLocks noChangeAspect="1" noChangeArrowheads="1"/>
          </p:cNvPicPr>
          <p:nvPr/>
        </p:nvPicPr>
        <p:blipFill>
          <a:blip r:embed="rId10" cstate="print"/>
          <a:srcRect/>
          <a:stretch>
            <a:fillRect/>
          </a:stretch>
        </p:blipFill>
        <p:spPr bwMode="auto">
          <a:xfrm>
            <a:off x="7631832" y="5489728"/>
            <a:ext cx="1512168" cy="1224136"/>
          </a:xfrm>
          <a:prstGeom prst="ellipse">
            <a:avLst/>
          </a:prstGeom>
          <a:ln>
            <a:noFill/>
          </a:ln>
          <a:effectLst>
            <a:softEdge rad="112500"/>
          </a:effectLst>
        </p:spPr>
      </p:pic>
      <p:pic>
        <p:nvPicPr>
          <p:cNvPr id="27" name="Picture 3" descr="d:\Users\Administrator\Desktop\高老师报告\QQ截图20190610123704.png"/>
          <p:cNvPicPr>
            <a:picLocks noChangeAspect="1" noChangeArrowheads="1"/>
          </p:cNvPicPr>
          <p:nvPr/>
        </p:nvPicPr>
        <p:blipFill>
          <a:blip r:embed="rId11" cstate="print"/>
          <a:srcRect/>
          <a:stretch>
            <a:fillRect/>
          </a:stretch>
        </p:blipFill>
        <p:spPr bwMode="auto">
          <a:xfrm>
            <a:off x="6075748" y="5561735"/>
            <a:ext cx="1656184" cy="1152129"/>
          </a:xfrm>
          <a:prstGeom prst="ellipse">
            <a:avLst/>
          </a:prstGeom>
          <a:ln>
            <a:noFill/>
          </a:ln>
          <a:effectLst>
            <a:softEdge rad="112500"/>
          </a:effectLst>
        </p:spPr>
      </p:pic>
      <p:pic>
        <p:nvPicPr>
          <p:cNvPr id="28" name="Picture 4" descr="d:\Users\Administrator\Desktop\高老师报告\QQ截图20190610123729.png"/>
          <p:cNvPicPr>
            <a:picLocks noChangeAspect="1" noChangeArrowheads="1"/>
          </p:cNvPicPr>
          <p:nvPr/>
        </p:nvPicPr>
        <p:blipFill>
          <a:blip r:embed="rId12" cstate="print"/>
          <a:srcRect/>
          <a:stretch>
            <a:fillRect/>
          </a:stretch>
        </p:blipFill>
        <p:spPr bwMode="auto">
          <a:xfrm>
            <a:off x="4642795" y="5684535"/>
            <a:ext cx="1584176" cy="1194799"/>
          </a:xfrm>
          <a:prstGeom prst="ellipse">
            <a:avLst/>
          </a:prstGeom>
          <a:ln>
            <a:noFill/>
          </a:ln>
          <a:effectLst>
            <a:softEdge rad="112500"/>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lstStyle/>
          <a:p>
            <a:r>
              <a:rPr lang="zh-CN" altLang="en-US" dirty="0">
                <a:latin typeface="黑体" pitchFamily="49" charset="-122"/>
                <a:ea typeface="黑体" pitchFamily="49" charset="-122"/>
              </a:rPr>
              <a:t>马文</a:t>
            </a:r>
            <a:r>
              <a:rPr lang="en-US" altLang="zh-CN" b="1" dirty="0">
                <a:latin typeface="黑体" pitchFamily="49" charset="-122"/>
                <a:ea typeface="黑体" pitchFamily="49" charset="-122"/>
              </a:rPr>
              <a:t>·</a:t>
            </a:r>
            <a:r>
              <a:rPr lang="zh-CN" altLang="en-US" dirty="0">
                <a:latin typeface="黑体" pitchFamily="49" charset="-122"/>
                <a:ea typeface="黑体" pitchFamily="49" charset="-122"/>
              </a:rPr>
              <a:t>明斯基</a:t>
            </a:r>
          </a:p>
        </p:txBody>
      </p:sp>
      <p:sp>
        <p:nvSpPr>
          <p:cNvPr id="4" name="TextBox 3"/>
          <p:cNvSpPr txBox="1"/>
          <p:nvPr/>
        </p:nvSpPr>
        <p:spPr>
          <a:xfrm>
            <a:off x="287524" y="1268760"/>
            <a:ext cx="8568952" cy="2006703"/>
          </a:xfrm>
          <a:prstGeom prst="rect">
            <a:avLst/>
          </a:prstGeom>
          <a:noFill/>
          <a:ln w="12700">
            <a:solidFill>
              <a:schemeClr val="tx1"/>
            </a:solidFill>
          </a:ln>
        </p:spPr>
        <p:txBody>
          <a:bodyPr wrap="square" rtlCol="0">
            <a:spAutoFit/>
          </a:bodyPr>
          <a:lstStyle/>
          <a:p>
            <a:r>
              <a:rPr lang="en-US" altLang="zh-CN" sz="2000" dirty="0">
                <a:ea typeface="仿宋" pitchFamily="49" charset="-122"/>
              </a:rPr>
              <a:t>Marvin </a:t>
            </a:r>
            <a:r>
              <a:rPr lang="en-US" altLang="zh-CN" sz="2000" dirty="0" err="1">
                <a:ea typeface="仿宋" pitchFamily="49" charset="-122"/>
              </a:rPr>
              <a:t>Minsky</a:t>
            </a:r>
            <a:r>
              <a:rPr lang="en-US" altLang="zh-CN" sz="2000" dirty="0">
                <a:ea typeface="仿宋" pitchFamily="49" charset="-122"/>
              </a:rPr>
              <a:t> (1927 – 2016.1.24 ):</a:t>
            </a:r>
          </a:p>
          <a:p>
            <a:endParaRPr lang="en-US" altLang="zh-CN" dirty="0">
              <a:latin typeface="仿宋" pitchFamily="49" charset="-122"/>
              <a:ea typeface="仿宋" pitchFamily="49" charset="-122"/>
            </a:endParaRPr>
          </a:p>
          <a:p>
            <a:pPr>
              <a:lnSpc>
                <a:spcPct val="120000"/>
              </a:lnSpc>
            </a:pPr>
            <a:r>
              <a:rPr lang="en-US" altLang="zh-CN" dirty="0">
                <a:solidFill>
                  <a:srgbClr val="FF0000"/>
                </a:solidFill>
                <a:ea typeface="仿宋" pitchFamily="49" charset="-122"/>
              </a:rPr>
              <a:t>1969</a:t>
            </a:r>
            <a:r>
              <a:rPr lang="zh-CN" altLang="en-US" dirty="0">
                <a:solidFill>
                  <a:srgbClr val="FF0000"/>
                </a:solidFill>
                <a:ea typeface="仿宋" pitchFamily="49" charset="-122"/>
              </a:rPr>
              <a:t>年获图灵奖，人工智能之父，</a:t>
            </a:r>
            <a:r>
              <a:rPr lang="en-US" altLang="zh-CN" dirty="0">
                <a:solidFill>
                  <a:srgbClr val="FF0000"/>
                </a:solidFill>
                <a:ea typeface="仿宋" pitchFamily="49" charset="-122"/>
              </a:rPr>
              <a:t>MIT</a:t>
            </a:r>
            <a:r>
              <a:rPr lang="zh-CN" altLang="en-US" dirty="0">
                <a:solidFill>
                  <a:srgbClr val="FF0000"/>
                </a:solidFill>
                <a:ea typeface="仿宋" pitchFamily="49" charset="-122"/>
              </a:rPr>
              <a:t>人工智能实验室创始人。知识表示（框架理论）、</a:t>
            </a:r>
            <a:r>
              <a:rPr lang="en-US" altLang="zh-CN" dirty="0">
                <a:solidFill>
                  <a:srgbClr val="FF0000"/>
                </a:solidFill>
                <a:ea typeface="仿宋" pitchFamily="49" charset="-122"/>
              </a:rPr>
              <a:t>Agent</a:t>
            </a:r>
            <a:r>
              <a:rPr lang="zh-CN" altLang="en-US" dirty="0">
                <a:solidFill>
                  <a:srgbClr val="FF0000"/>
                </a:solidFill>
                <a:ea typeface="仿宋" pitchFamily="49" charset="-122"/>
              </a:rPr>
              <a:t>技术等的奠基人。</a:t>
            </a:r>
            <a:r>
              <a:rPr lang="zh-CN" altLang="en-US" dirty="0">
                <a:ea typeface="仿宋" pitchFamily="49" charset="-122"/>
              </a:rPr>
              <a:t>思维、智能机器人、虚拟现实等领域的卓越推进者。</a:t>
            </a:r>
            <a:endParaRPr lang="en-US" altLang="zh-CN" dirty="0">
              <a:ea typeface="仿宋" pitchFamily="49" charset="-122"/>
            </a:endParaRPr>
          </a:p>
          <a:p>
            <a:pPr>
              <a:lnSpc>
                <a:spcPct val="120000"/>
              </a:lnSpc>
            </a:pPr>
            <a:r>
              <a:rPr lang="en-US" altLang="zh-CN" dirty="0">
                <a:ea typeface="仿宋" pitchFamily="49" charset="-122"/>
              </a:rPr>
              <a:t>AI Winter</a:t>
            </a:r>
            <a:r>
              <a:rPr lang="zh-CN" altLang="en-US" dirty="0">
                <a:ea typeface="仿宋" pitchFamily="49" charset="-122"/>
              </a:rPr>
              <a:t>的制造者。美国双院院士，</a:t>
            </a:r>
            <a:r>
              <a:rPr lang="en-US" altLang="zh-CN" dirty="0">
                <a:ea typeface="仿宋" pitchFamily="49" charset="-122"/>
              </a:rPr>
              <a:t>1990</a:t>
            </a:r>
            <a:r>
              <a:rPr lang="zh-CN" altLang="en-US" dirty="0">
                <a:ea typeface="仿宋" pitchFamily="49" charset="-122"/>
              </a:rPr>
              <a:t>获日本奖，</a:t>
            </a:r>
            <a:r>
              <a:rPr lang="en-US" altLang="zh-CN" dirty="0">
                <a:ea typeface="仿宋" pitchFamily="49" charset="-122"/>
              </a:rPr>
              <a:t>1991</a:t>
            </a:r>
            <a:r>
              <a:rPr lang="zh-CN" altLang="en-US" dirty="0">
                <a:ea typeface="仿宋" pitchFamily="49" charset="-122"/>
              </a:rPr>
              <a:t>年</a:t>
            </a:r>
            <a:r>
              <a:rPr lang="en-US" altLang="zh-CN" dirty="0">
                <a:ea typeface="仿宋" pitchFamily="49" charset="-122"/>
              </a:rPr>
              <a:t>IJCAI</a:t>
            </a:r>
            <a:r>
              <a:rPr lang="zh-CN" altLang="en-US" dirty="0">
                <a:ea typeface="仿宋" pitchFamily="49" charset="-122"/>
              </a:rPr>
              <a:t>杰出研究奖，</a:t>
            </a:r>
            <a:r>
              <a:rPr lang="en-US" altLang="zh-CN" dirty="0">
                <a:ea typeface="仿宋" pitchFamily="49" charset="-122"/>
              </a:rPr>
              <a:t>2001</a:t>
            </a:r>
            <a:r>
              <a:rPr lang="zh-CN" altLang="en-US" dirty="0">
                <a:ea typeface="仿宋" pitchFamily="49" charset="-122"/>
              </a:rPr>
              <a:t>年本杰明富兰克林奖章，</a:t>
            </a:r>
            <a:r>
              <a:rPr lang="en-US" altLang="zh-CN" dirty="0">
                <a:ea typeface="仿宋" pitchFamily="49" charset="-122"/>
              </a:rPr>
              <a:t>2011</a:t>
            </a:r>
            <a:r>
              <a:rPr lang="zh-CN" altLang="en-US" dirty="0">
                <a:ea typeface="仿宋" pitchFamily="49" charset="-122"/>
              </a:rPr>
              <a:t>年入选</a:t>
            </a:r>
            <a:r>
              <a:rPr lang="en-US" altLang="zh-CN" dirty="0">
                <a:ea typeface="仿宋" pitchFamily="49" charset="-122"/>
              </a:rPr>
              <a:t>IEEE</a:t>
            </a:r>
            <a:r>
              <a:rPr lang="zh-CN" altLang="en-US" dirty="0">
                <a:ea typeface="仿宋" pitchFamily="49" charset="-122"/>
              </a:rPr>
              <a:t>智能系统名人堂。</a:t>
            </a:r>
          </a:p>
        </p:txBody>
      </p:sp>
      <p:pic>
        <p:nvPicPr>
          <p:cNvPr id="14" name="图片 13" descr="MINSKY.png"/>
          <p:cNvPicPr>
            <a:picLocks noChangeAspect="1"/>
          </p:cNvPicPr>
          <p:nvPr/>
        </p:nvPicPr>
        <p:blipFill>
          <a:blip r:embed="rId2" cstate="print"/>
          <a:stretch>
            <a:fillRect/>
          </a:stretch>
        </p:blipFill>
        <p:spPr>
          <a:xfrm>
            <a:off x="6948264" y="116632"/>
            <a:ext cx="1724025" cy="1771650"/>
          </a:xfrm>
          <a:prstGeom prst="rect">
            <a:avLst/>
          </a:prstGeom>
          <a:ln>
            <a:noFill/>
          </a:ln>
          <a:effectLst>
            <a:softEdge rad="112500"/>
          </a:effectLst>
        </p:spPr>
      </p:pic>
      <p:pic>
        <p:nvPicPr>
          <p:cNvPr id="15" name="图片 14" descr="Relational-Frame-Theory-2-4.jpg"/>
          <p:cNvPicPr>
            <a:picLocks noChangeAspect="1"/>
          </p:cNvPicPr>
          <p:nvPr/>
        </p:nvPicPr>
        <p:blipFill>
          <a:blip r:embed="rId3" cstate="print"/>
          <a:stretch>
            <a:fillRect/>
          </a:stretch>
        </p:blipFill>
        <p:spPr>
          <a:xfrm>
            <a:off x="4860032" y="3368993"/>
            <a:ext cx="3495040" cy="3373120"/>
          </a:xfrm>
          <a:prstGeom prst="rect">
            <a:avLst/>
          </a:prstGeom>
        </p:spPr>
      </p:pic>
      <p:sp>
        <p:nvSpPr>
          <p:cNvPr id="16" name="标题 1"/>
          <p:cNvSpPr txBox="1">
            <a:spLocks/>
          </p:cNvSpPr>
          <p:nvPr/>
        </p:nvSpPr>
        <p:spPr>
          <a:xfrm>
            <a:off x="323528" y="4293096"/>
            <a:ext cx="3960440" cy="1143000"/>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chemeClr val="tx1"/>
                </a:solidFill>
                <a:effectLst/>
                <a:uLnTx/>
                <a:uFillTx/>
                <a:latin typeface="黑体" pitchFamily="49" charset="-122"/>
                <a:ea typeface="黑体" pitchFamily="49" charset="-122"/>
                <a:cs typeface="+mj-cs"/>
              </a:rPr>
              <a:t>知识表示和推理</a:t>
            </a:r>
          </a:p>
        </p:txBody>
      </p:sp>
      <p:sp>
        <p:nvSpPr>
          <p:cNvPr id="7" name="内容占位符 2"/>
          <p:cNvSpPr txBox="1">
            <a:spLocks/>
          </p:cNvSpPr>
          <p:nvPr/>
        </p:nvSpPr>
        <p:spPr>
          <a:xfrm>
            <a:off x="251520" y="5733256"/>
            <a:ext cx="4392488" cy="79208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Aft>
                <a:spcPts val="1000"/>
              </a:spcAft>
              <a:buFont typeface="Arial" pitchFamily="34" charset="0"/>
              <a:buNone/>
            </a:pPr>
            <a:r>
              <a:rPr lang="zh-CN" altLang="en-US" dirty="0">
                <a:solidFill>
                  <a:srgbClr val="FF0000"/>
                </a:solidFill>
                <a:latin typeface="黑体" pitchFamily="49" charset="-122"/>
                <a:ea typeface="黑体" pitchFamily="49" charset="-122"/>
              </a:rPr>
              <a:t>发展：</a:t>
            </a:r>
            <a:r>
              <a:rPr lang="zh-CN" altLang="en-US" sz="2600" dirty="0">
                <a:solidFill>
                  <a:srgbClr val="0000FF"/>
                </a:solidFill>
                <a:latin typeface="黑体" pitchFamily="49" charset="-122"/>
                <a:ea typeface="黑体" pitchFamily="49" charset="-122"/>
              </a:rPr>
              <a:t>本体和知识图谱！</a:t>
            </a:r>
            <a:endParaRPr lang="en-US" altLang="zh-CN" sz="4000" b="1" dirty="0">
              <a:solidFill>
                <a:srgbClr val="0000FF"/>
              </a:solidFill>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3050319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60648"/>
            <a:ext cx="8229600" cy="1143000"/>
          </a:xfrm>
        </p:spPr>
        <p:txBody>
          <a:bodyPr/>
          <a:lstStyle/>
          <a:p>
            <a:r>
              <a:rPr lang="zh-CN" altLang="en-US" dirty="0">
                <a:latin typeface="黑体" pitchFamily="49" charset="-122"/>
                <a:ea typeface="黑体" pitchFamily="49" charset="-122"/>
              </a:rPr>
              <a:t>贤二机器僧</a:t>
            </a:r>
          </a:p>
        </p:txBody>
      </p:sp>
      <p:pic>
        <p:nvPicPr>
          <p:cNvPr id="5" name="Picture 4"/>
          <p:cNvPicPr>
            <a:picLocks noChangeAspect="1"/>
          </p:cNvPicPr>
          <p:nvPr/>
        </p:nvPicPr>
        <p:blipFill>
          <a:blip r:embed="rId2"/>
          <a:stretch>
            <a:fillRect/>
          </a:stretch>
        </p:blipFill>
        <p:spPr>
          <a:xfrm>
            <a:off x="179512" y="2060848"/>
            <a:ext cx="5334000" cy="3556000"/>
          </a:xfrm>
          <a:prstGeom prst="rect">
            <a:avLst/>
          </a:prstGeom>
          <a:ln>
            <a:noFill/>
          </a:ln>
          <a:effectLst>
            <a:softEdge rad="112500"/>
          </a:effectLst>
        </p:spPr>
      </p:pic>
      <p:sp>
        <p:nvSpPr>
          <p:cNvPr id="6" name="TextBox 5"/>
          <p:cNvSpPr txBox="1"/>
          <p:nvPr/>
        </p:nvSpPr>
        <p:spPr>
          <a:xfrm>
            <a:off x="5652120" y="2420888"/>
            <a:ext cx="3240360" cy="2769989"/>
          </a:xfrm>
          <a:prstGeom prst="rect">
            <a:avLst/>
          </a:prstGeom>
          <a:noFill/>
        </p:spPr>
        <p:txBody>
          <a:bodyPr wrap="square" rtlCol="0">
            <a:spAutoFit/>
          </a:bodyPr>
          <a:lstStyle/>
          <a:p>
            <a:pPr algn="ctr">
              <a:lnSpc>
                <a:spcPct val="150000"/>
              </a:lnSpc>
            </a:pPr>
            <a:r>
              <a:rPr lang="en-US" sz="3200" u="sng" dirty="0">
                <a:solidFill>
                  <a:srgbClr val="0000FF"/>
                </a:solidFill>
                <a:latin typeface="Times New Roman"/>
                <a:ea typeface="Heiti SC Light"/>
                <a:cs typeface="Times New Roman"/>
              </a:rPr>
              <a:t>2017</a:t>
            </a:r>
            <a:r>
              <a:rPr lang="zh-CN" altLang="en-US" sz="3200" u="sng" dirty="0">
                <a:solidFill>
                  <a:srgbClr val="0000FF"/>
                </a:solidFill>
                <a:latin typeface="Times New Roman"/>
                <a:ea typeface="Heiti SC Light"/>
                <a:cs typeface="Times New Roman"/>
              </a:rPr>
              <a:t>年</a:t>
            </a:r>
            <a:r>
              <a:rPr lang="en-US" altLang="zh-CN" sz="3200" u="sng" dirty="0">
                <a:solidFill>
                  <a:srgbClr val="0000FF"/>
                </a:solidFill>
                <a:latin typeface="Times New Roman"/>
                <a:ea typeface="Heiti SC Light"/>
                <a:cs typeface="Times New Roman"/>
              </a:rPr>
              <a:t>5</a:t>
            </a:r>
            <a:r>
              <a:rPr lang="zh-CN" altLang="en-US" sz="3200" u="sng" dirty="0">
                <a:solidFill>
                  <a:srgbClr val="0000FF"/>
                </a:solidFill>
                <a:latin typeface="Times New Roman"/>
                <a:ea typeface="Heiti SC Light"/>
                <a:cs typeface="Times New Roman"/>
              </a:rPr>
              <a:t>月</a:t>
            </a:r>
            <a:r>
              <a:rPr lang="en-US" altLang="zh-CN" sz="3200" u="sng" dirty="0">
                <a:solidFill>
                  <a:srgbClr val="0000FF"/>
                </a:solidFill>
                <a:latin typeface="Times New Roman"/>
                <a:ea typeface="Heiti SC Light"/>
                <a:cs typeface="Times New Roman"/>
              </a:rPr>
              <a:t>26</a:t>
            </a:r>
            <a:r>
              <a:rPr lang="zh-CN" altLang="en-US" sz="3200" u="sng" dirty="0">
                <a:solidFill>
                  <a:srgbClr val="0000FF"/>
                </a:solidFill>
                <a:latin typeface="Times New Roman"/>
                <a:ea typeface="Heiti SC Light"/>
                <a:cs typeface="Times New Roman"/>
              </a:rPr>
              <a:t>日</a:t>
            </a:r>
            <a:endParaRPr lang="en-US" altLang="zh-CN" sz="3200" u="sng" dirty="0">
              <a:solidFill>
                <a:srgbClr val="0000FF"/>
              </a:solidFill>
              <a:latin typeface="Times New Roman"/>
              <a:ea typeface="Heiti SC Light"/>
              <a:cs typeface="Times New Roman"/>
            </a:endParaRPr>
          </a:p>
          <a:p>
            <a:pPr algn="ctr">
              <a:lnSpc>
                <a:spcPct val="150000"/>
              </a:lnSpc>
            </a:pPr>
            <a:r>
              <a:rPr lang="zh-CN" altLang="en-US" sz="2800" dirty="0">
                <a:solidFill>
                  <a:srgbClr val="FF0000"/>
                </a:solidFill>
                <a:latin typeface="黑体" panose="02010609060101010101" pitchFamily="49" charset="-122"/>
                <a:ea typeface="黑体" panose="02010609060101010101" pitchFamily="49" charset="-122"/>
                <a:cs typeface="Times New Roman"/>
              </a:rPr>
              <a:t>北京龙泉寺</a:t>
            </a:r>
            <a:endParaRPr lang="en-US" altLang="zh-CN" sz="2800" dirty="0">
              <a:solidFill>
                <a:srgbClr val="FF0000"/>
              </a:solidFill>
              <a:latin typeface="黑体" panose="02010609060101010101" pitchFamily="49" charset="-122"/>
              <a:ea typeface="黑体" panose="02010609060101010101" pitchFamily="49" charset="-122"/>
              <a:cs typeface="Times New Roman"/>
            </a:endParaRPr>
          </a:p>
          <a:p>
            <a:pPr algn="ctr">
              <a:lnSpc>
                <a:spcPct val="150000"/>
              </a:lnSpc>
            </a:pPr>
            <a:r>
              <a:rPr lang="zh-CN" altLang="en-US" sz="2800" dirty="0">
                <a:solidFill>
                  <a:srgbClr val="800000"/>
                </a:solidFill>
                <a:latin typeface="Times New Roman"/>
                <a:ea typeface="Heiti SC Light"/>
                <a:cs typeface="Times New Roman"/>
              </a:rPr>
              <a:t>佛学知识图谱</a:t>
            </a:r>
            <a:endParaRPr lang="en-US" altLang="zh-CN" sz="2800" dirty="0">
              <a:solidFill>
                <a:srgbClr val="800000"/>
              </a:solidFill>
              <a:latin typeface="Times New Roman"/>
              <a:ea typeface="Heiti SC Light"/>
              <a:cs typeface="Times New Roman"/>
            </a:endParaRPr>
          </a:p>
          <a:p>
            <a:pPr algn="ctr">
              <a:lnSpc>
                <a:spcPct val="150000"/>
              </a:lnSpc>
            </a:pPr>
            <a:r>
              <a:rPr lang="zh-CN" altLang="en-US" sz="2800" dirty="0">
                <a:solidFill>
                  <a:srgbClr val="800000"/>
                </a:solidFill>
                <a:latin typeface="Times New Roman"/>
                <a:ea typeface="Heiti SC Light"/>
                <a:cs typeface="Times New Roman"/>
              </a:rPr>
              <a:t>与问答研讨会</a:t>
            </a:r>
            <a:endParaRPr lang="en-US" sz="2800" dirty="0">
              <a:solidFill>
                <a:srgbClr val="800000"/>
              </a:solidFill>
              <a:latin typeface="Times New Roman"/>
              <a:ea typeface="Heiti SC Light"/>
              <a:cs typeface="Times New Roman"/>
            </a:endParaRPr>
          </a:p>
        </p:txBody>
      </p:sp>
    </p:spTree>
    <p:extLst>
      <p:ext uri="{BB962C8B-B14F-4D97-AF65-F5344CB8AC3E}">
        <p14:creationId xmlns:p14="http://schemas.microsoft.com/office/powerpoint/2010/main" val="14096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约翰</a:t>
            </a:r>
            <a:r>
              <a:rPr lang="en-US" altLang="zh-CN" b="1" dirty="0">
                <a:latin typeface="黑体" pitchFamily="49" charset="-122"/>
                <a:ea typeface="黑体" pitchFamily="49" charset="-122"/>
              </a:rPr>
              <a:t>·</a:t>
            </a:r>
            <a:r>
              <a:rPr lang="zh-CN" altLang="en-US" dirty="0">
                <a:latin typeface="黑体" pitchFamily="49" charset="-122"/>
                <a:ea typeface="黑体" pitchFamily="49" charset="-122"/>
              </a:rPr>
              <a:t>麦卡锡</a:t>
            </a:r>
          </a:p>
        </p:txBody>
      </p:sp>
      <p:sp>
        <p:nvSpPr>
          <p:cNvPr id="4" name="TextBox 3"/>
          <p:cNvSpPr txBox="1"/>
          <p:nvPr/>
        </p:nvSpPr>
        <p:spPr>
          <a:xfrm>
            <a:off x="323528" y="1628800"/>
            <a:ext cx="8568952" cy="2062103"/>
          </a:xfrm>
          <a:prstGeom prst="rect">
            <a:avLst/>
          </a:prstGeom>
          <a:noFill/>
          <a:ln w="12700">
            <a:solidFill>
              <a:schemeClr val="tx1"/>
            </a:solidFill>
          </a:ln>
        </p:spPr>
        <p:txBody>
          <a:bodyPr wrap="square" rtlCol="0">
            <a:spAutoFit/>
          </a:bodyPr>
          <a:lstStyle/>
          <a:p>
            <a:r>
              <a:rPr lang="en-US" altLang="zh-CN" sz="2000" dirty="0">
                <a:ea typeface="仿宋" pitchFamily="49" charset="-122"/>
              </a:rPr>
              <a:t>John McCarthy (1927 - 2011):</a:t>
            </a:r>
          </a:p>
          <a:p>
            <a:endParaRPr lang="en-US" altLang="zh-CN" dirty="0">
              <a:latin typeface="仿宋" pitchFamily="49" charset="-122"/>
              <a:ea typeface="仿宋" pitchFamily="49" charset="-122"/>
            </a:endParaRPr>
          </a:p>
          <a:p>
            <a:r>
              <a:rPr lang="en-US" altLang="zh-CN" dirty="0">
                <a:solidFill>
                  <a:srgbClr val="FF0000"/>
                </a:solidFill>
                <a:ea typeface="仿宋" pitchFamily="49" charset="-122"/>
              </a:rPr>
              <a:t>1971</a:t>
            </a:r>
            <a:r>
              <a:rPr lang="zh-CN" altLang="en-US" dirty="0">
                <a:solidFill>
                  <a:srgbClr val="FF0000"/>
                </a:solidFill>
                <a:ea typeface="仿宋" pitchFamily="49" charset="-122"/>
              </a:rPr>
              <a:t>年获图灵奖，</a:t>
            </a:r>
            <a:r>
              <a:rPr lang="en-US" altLang="zh-CN" dirty="0">
                <a:solidFill>
                  <a:srgbClr val="FF0000"/>
                </a:solidFill>
                <a:ea typeface="仿宋" pitchFamily="49" charset="-122"/>
              </a:rPr>
              <a:t>1985</a:t>
            </a:r>
            <a:r>
              <a:rPr lang="zh-CN" altLang="en-US" dirty="0">
                <a:solidFill>
                  <a:srgbClr val="FF0000"/>
                </a:solidFill>
                <a:ea typeface="仿宋" pitchFamily="49" charset="-122"/>
              </a:rPr>
              <a:t>年获</a:t>
            </a:r>
            <a:r>
              <a:rPr lang="en-US" altLang="zh-CN" dirty="0">
                <a:solidFill>
                  <a:srgbClr val="FF0000"/>
                </a:solidFill>
                <a:ea typeface="仿宋" pitchFamily="49" charset="-122"/>
              </a:rPr>
              <a:t>IJCAI</a:t>
            </a:r>
            <a:r>
              <a:rPr lang="zh-CN" altLang="en-US" dirty="0">
                <a:solidFill>
                  <a:srgbClr val="FF0000"/>
                </a:solidFill>
                <a:ea typeface="仿宋" pitchFamily="49" charset="-122"/>
              </a:rPr>
              <a:t>终身成就奖。人工智能之父，提出了“人工智能”的概念，设计出函数型程序设计语言</a:t>
            </a:r>
            <a:r>
              <a:rPr lang="en-US" altLang="zh-CN" dirty="0">
                <a:solidFill>
                  <a:srgbClr val="FF0000"/>
                </a:solidFill>
                <a:ea typeface="仿宋" pitchFamily="49" charset="-122"/>
              </a:rPr>
              <a:t>Lisp</a:t>
            </a:r>
            <a:r>
              <a:rPr lang="zh-CN" altLang="en-US" dirty="0">
                <a:solidFill>
                  <a:srgbClr val="FF0000"/>
                </a:solidFill>
                <a:ea typeface="仿宋" pitchFamily="49" charset="-122"/>
              </a:rPr>
              <a:t>。</a:t>
            </a:r>
            <a:r>
              <a:rPr lang="zh-CN" altLang="en-US" dirty="0">
                <a:ea typeface="仿宋" pitchFamily="49" charset="-122"/>
              </a:rPr>
              <a:t>发展了递归的概念，提出了常识推理和情景演算。出生于共产党家庭，从小阅读</a:t>
            </a:r>
            <a:r>
              <a:rPr lang="en-US" altLang="zh-CN" dirty="0">
                <a:ea typeface="仿宋" pitchFamily="49" charset="-122"/>
              </a:rPr>
              <a:t>《10</a:t>
            </a:r>
            <a:r>
              <a:rPr lang="zh-CN" altLang="en-US" dirty="0">
                <a:ea typeface="仿宋" pitchFamily="49" charset="-122"/>
              </a:rPr>
              <a:t>万个为什么</a:t>
            </a:r>
            <a:r>
              <a:rPr lang="en-US" altLang="zh-CN" dirty="0">
                <a:ea typeface="仿宋" pitchFamily="49" charset="-122"/>
              </a:rPr>
              <a:t>》</a:t>
            </a:r>
            <a:r>
              <a:rPr lang="zh-CN" altLang="en-US" dirty="0">
                <a:ea typeface="仿宋" pitchFamily="49" charset="-122"/>
              </a:rPr>
              <a:t>，中学时自修</a:t>
            </a:r>
            <a:r>
              <a:rPr lang="en-US" altLang="zh-CN" dirty="0" err="1">
                <a:ea typeface="仿宋" pitchFamily="49" charset="-122"/>
              </a:rPr>
              <a:t>CalTech</a:t>
            </a:r>
            <a:r>
              <a:rPr lang="zh-CN" altLang="en-US" dirty="0">
                <a:ea typeface="仿宋" pitchFamily="49" charset="-122"/>
              </a:rPr>
              <a:t>的数学课程，</a:t>
            </a:r>
            <a:r>
              <a:rPr lang="en-US" altLang="zh-CN" dirty="0">
                <a:ea typeface="仿宋" pitchFamily="49" charset="-122"/>
              </a:rPr>
              <a:t>17</a:t>
            </a:r>
            <a:r>
              <a:rPr lang="zh-CN" altLang="en-US" dirty="0">
                <a:ea typeface="仿宋" pitchFamily="49" charset="-122"/>
              </a:rPr>
              <a:t>岁进入</a:t>
            </a:r>
            <a:r>
              <a:rPr lang="en-US" altLang="zh-CN" dirty="0" err="1">
                <a:ea typeface="仿宋" pitchFamily="49" charset="-122"/>
              </a:rPr>
              <a:t>CalTech</a:t>
            </a:r>
            <a:r>
              <a:rPr lang="zh-CN" altLang="en-US" dirty="0">
                <a:ea typeface="仿宋" pitchFamily="49" charset="-122"/>
              </a:rPr>
              <a:t>免修两年数学，</a:t>
            </a:r>
            <a:r>
              <a:rPr lang="en-US" altLang="zh-CN" dirty="0">
                <a:ea typeface="仿宋" pitchFamily="49" charset="-122"/>
              </a:rPr>
              <a:t>22</a:t>
            </a:r>
            <a:r>
              <a:rPr lang="zh-CN" altLang="en-US" dirty="0">
                <a:ea typeface="仿宋" pitchFamily="49" charset="-122"/>
              </a:rPr>
              <a:t>岁在</a:t>
            </a:r>
            <a:r>
              <a:rPr lang="en-US" altLang="zh-CN" dirty="0">
                <a:ea typeface="仿宋" pitchFamily="49" charset="-122"/>
              </a:rPr>
              <a:t>Princeton</a:t>
            </a:r>
            <a:r>
              <a:rPr lang="zh-CN" altLang="en-US" dirty="0">
                <a:ea typeface="仿宋" pitchFamily="49" charset="-122"/>
              </a:rPr>
              <a:t>获博士学位，</a:t>
            </a:r>
            <a:r>
              <a:rPr lang="en-US" altLang="zh-CN" dirty="0">
                <a:ea typeface="仿宋" pitchFamily="49" charset="-122"/>
              </a:rPr>
              <a:t>37</a:t>
            </a:r>
            <a:r>
              <a:rPr lang="zh-CN" altLang="en-US" dirty="0">
                <a:ea typeface="仿宋" pitchFamily="49" charset="-122"/>
              </a:rPr>
              <a:t>岁担任</a:t>
            </a:r>
            <a:r>
              <a:rPr lang="en-US" altLang="zh-CN" dirty="0">
                <a:ea typeface="仿宋" pitchFamily="49" charset="-122"/>
              </a:rPr>
              <a:t>Stanford</a:t>
            </a:r>
            <a:r>
              <a:rPr lang="zh-CN" altLang="en-US" dirty="0">
                <a:ea typeface="仿宋" pitchFamily="49" charset="-122"/>
              </a:rPr>
              <a:t>大学</a:t>
            </a:r>
            <a:r>
              <a:rPr lang="en-US" altLang="zh-CN" dirty="0">
                <a:ea typeface="仿宋" pitchFamily="49" charset="-122"/>
              </a:rPr>
              <a:t>AI</a:t>
            </a:r>
            <a:r>
              <a:rPr lang="zh-CN" altLang="en-US" dirty="0">
                <a:ea typeface="仿宋" pitchFamily="49" charset="-122"/>
              </a:rPr>
              <a:t>实验室主任。</a:t>
            </a:r>
          </a:p>
        </p:txBody>
      </p:sp>
      <p:pic>
        <p:nvPicPr>
          <p:cNvPr id="5" name="图片 4" descr="McCarthy.jpg"/>
          <p:cNvPicPr>
            <a:picLocks noChangeAspect="1"/>
          </p:cNvPicPr>
          <p:nvPr/>
        </p:nvPicPr>
        <p:blipFill>
          <a:blip r:embed="rId2" cstate="print"/>
          <a:stretch>
            <a:fillRect/>
          </a:stretch>
        </p:blipFill>
        <p:spPr>
          <a:xfrm>
            <a:off x="6286500" y="0"/>
            <a:ext cx="2857500" cy="2152650"/>
          </a:xfrm>
          <a:prstGeom prst="ellipse">
            <a:avLst/>
          </a:prstGeom>
          <a:ln>
            <a:noFill/>
          </a:ln>
          <a:effectLst>
            <a:softEdge rad="112500"/>
          </a:effectLst>
        </p:spPr>
      </p:pic>
      <p:pic>
        <p:nvPicPr>
          <p:cNvPr id="6" name="图片 5" descr="dennis_ritchie.jpg"/>
          <p:cNvPicPr>
            <a:picLocks noChangeAspect="1"/>
          </p:cNvPicPr>
          <p:nvPr/>
        </p:nvPicPr>
        <p:blipFill>
          <a:blip r:embed="rId3" cstate="print"/>
          <a:stretch>
            <a:fillRect/>
          </a:stretch>
        </p:blipFill>
        <p:spPr>
          <a:xfrm>
            <a:off x="3876750" y="4005064"/>
            <a:ext cx="1390500" cy="180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p:cNvSpPr txBox="1"/>
          <p:nvPr/>
        </p:nvSpPr>
        <p:spPr>
          <a:xfrm>
            <a:off x="3131840" y="6021288"/>
            <a:ext cx="2880320" cy="523220"/>
          </a:xfrm>
          <a:prstGeom prst="rect">
            <a:avLst/>
          </a:prstGeom>
          <a:noFill/>
        </p:spPr>
        <p:txBody>
          <a:bodyPr wrap="square" rtlCol="0">
            <a:spAutoFit/>
          </a:bodyPr>
          <a:lstStyle/>
          <a:p>
            <a:pPr algn="ctr"/>
            <a:r>
              <a:rPr lang="zh-CN" altLang="en-US" sz="1400" dirty="0"/>
              <a:t>丹尼斯</a:t>
            </a:r>
            <a:r>
              <a:rPr lang="en-US" altLang="zh-CN" sz="1400" dirty="0"/>
              <a:t>·</a:t>
            </a:r>
            <a:r>
              <a:rPr lang="zh-CN" altLang="en-US" sz="1400" dirty="0"/>
              <a:t>里奇（</a:t>
            </a:r>
            <a:r>
              <a:rPr lang="en-US" altLang="zh-CN" sz="1400" dirty="0"/>
              <a:t>Dennis Ritchie</a:t>
            </a:r>
            <a:r>
              <a:rPr lang="zh-CN" altLang="en-US" sz="1400" dirty="0"/>
              <a:t>） </a:t>
            </a:r>
            <a:r>
              <a:rPr lang="en-US" altLang="zh-CN" sz="1400" dirty="0"/>
              <a:t>1941</a:t>
            </a:r>
            <a:r>
              <a:rPr lang="zh-CN" altLang="en-US" sz="1400" dirty="0"/>
              <a:t>年</a:t>
            </a:r>
            <a:r>
              <a:rPr lang="en-US" altLang="zh-CN" sz="1400" dirty="0"/>
              <a:t>9</a:t>
            </a:r>
            <a:r>
              <a:rPr lang="zh-CN" altLang="en-US" sz="1400" dirty="0"/>
              <a:t>月</a:t>
            </a:r>
            <a:r>
              <a:rPr lang="en-US" altLang="zh-CN" sz="1400" dirty="0"/>
              <a:t>9</a:t>
            </a:r>
            <a:r>
              <a:rPr lang="zh-CN" altLang="en-US" sz="1400" dirty="0"/>
              <a:t>日</a:t>
            </a:r>
            <a:r>
              <a:rPr lang="en-US" altLang="zh-CN" sz="1400" dirty="0"/>
              <a:t>-2011</a:t>
            </a:r>
            <a:r>
              <a:rPr lang="zh-CN" altLang="en-US" sz="1400" dirty="0"/>
              <a:t>年</a:t>
            </a:r>
            <a:r>
              <a:rPr lang="en-US" altLang="zh-CN" sz="1400" dirty="0"/>
              <a:t>10</a:t>
            </a:r>
            <a:r>
              <a:rPr lang="zh-CN" altLang="en-US" sz="1400" dirty="0"/>
              <a:t>月</a:t>
            </a:r>
            <a:r>
              <a:rPr lang="en-US" altLang="zh-CN" sz="1400" dirty="0"/>
              <a:t>12</a:t>
            </a:r>
            <a:r>
              <a:rPr lang="zh-CN" altLang="en-US" sz="1400" dirty="0"/>
              <a:t>日</a:t>
            </a:r>
            <a:endParaRPr lang="zh-CN" altLang="en-US" dirty="0"/>
          </a:p>
        </p:txBody>
      </p:sp>
      <p:pic>
        <p:nvPicPr>
          <p:cNvPr id="8" name="图片 7" descr="McCarthy.png"/>
          <p:cNvPicPr>
            <a:picLocks noChangeAspect="1"/>
          </p:cNvPicPr>
          <p:nvPr/>
        </p:nvPicPr>
        <p:blipFill>
          <a:blip r:embed="rId4" cstate="print"/>
          <a:stretch>
            <a:fillRect/>
          </a:stretch>
        </p:blipFill>
        <p:spPr>
          <a:xfrm>
            <a:off x="6876256" y="4005064"/>
            <a:ext cx="1928063" cy="180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图片 8" descr="steve-jobs.jpg"/>
          <p:cNvPicPr>
            <a:picLocks noChangeAspect="1"/>
          </p:cNvPicPr>
          <p:nvPr/>
        </p:nvPicPr>
        <p:blipFill>
          <a:blip r:embed="rId5" cstate="print"/>
          <a:stretch>
            <a:fillRect/>
          </a:stretch>
        </p:blipFill>
        <p:spPr>
          <a:xfrm>
            <a:off x="467544" y="4005064"/>
            <a:ext cx="1410152" cy="180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0" y="6021288"/>
            <a:ext cx="2880320" cy="523220"/>
          </a:xfrm>
          <a:prstGeom prst="rect">
            <a:avLst/>
          </a:prstGeom>
          <a:noFill/>
        </p:spPr>
        <p:txBody>
          <a:bodyPr wrap="square" rtlCol="0">
            <a:spAutoFit/>
          </a:bodyPr>
          <a:lstStyle/>
          <a:p>
            <a:pPr algn="ctr"/>
            <a:r>
              <a:rPr lang="zh-CN" altLang="en-US" sz="1400" dirty="0"/>
              <a:t>斯蒂夫</a:t>
            </a:r>
            <a:r>
              <a:rPr lang="en-US" altLang="zh-CN" sz="1400" dirty="0"/>
              <a:t>·</a:t>
            </a:r>
            <a:r>
              <a:rPr lang="zh-CN" altLang="en-US" sz="1400" dirty="0"/>
              <a:t>乔布斯（</a:t>
            </a:r>
            <a:r>
              <a:rPr lang="en-US" altLang="zh-CN" sz="1400" dirty="0"/>
              <a:t> Steve Jobs</a:t>
            </a:r>
            <a:r>
              <a:rPr lang="zh-CN" altLang="en-US" sz="1400" dirty="0"/>
              <a:t>）</a:t>
            </a:r>
            <a:endParaRPr lang="en-US" altLang="zh-CN" sz="1400" dirty="0"/>
          </a:p>
          <a:p>
            <a:pPr algn="ctr"/>
            <a:r>
              <a:rPr lang="zh-CN" altLang="en-US" sz="1400" dirty="0"/>
              <a:t> </a:t>
            </a:r>
            <a:r>
              <a:rPr lang="en-US" altLang="zh-CN" sz="1400" dirty="0"/>
              <a:t>1955</a:t>
            </a:r>
            <a:r>
              <a:rPr lang="zh-CN" altLang="en-US" sz="1400" dirty="0"/>
              <a:t>年</a:t>
            </a:r>
            <a:r>
              <a:rPr lang="en-US" altLang="zh-CN" sz="1400" dirty="0"/>
              <a:t>2</a:t>
            </a:r>
            <a:r>
              <a:rPr lang="zh-CN" altLang="en-US" sz="1400" dirty="0"/>
              <a:t>月</a:t>
            </a:r>
            <a:r>
              <a:rPr lang="en-US" altLang="zh-CN" sz="1400" dirty="0"/>
              <a:t>24</a:t>
            </a:r>
            <a:r>
              <a:rPr lang="zh-CN" altLang="en-US" sz="1400" dirty="0"/>
              <a:t>日</a:t>
            </a:r>
            <a:r>
              <a:rPr lang="en-US" altLang="zh-CN" sz="1400" dirty="0"/>
              <a:t>-2011</a:t>
            </a:r>
            <a:r>
              <a:rPr lang="zh-CN" altLang="en-US" sz="1400" dirty="0"/>
              <a:t>年</a:t>
            </a:r>
            <a:r>
              <a:rPr lang="en-US" altLang="zh-CN" sz="1400" dirty="0"/>
              <a:t>10</a:t>
            </a:r>
            <a:r>
              <a:rPr lang="zh-CN" altLang="en-US" sz="1400" dirty="0"/>
              <a:t>月</a:t>
            </a:r>
            <a:r>
              <a:rPr lang="en-US" altLang="zh-CN" sz="1400" dirty="0"/>
              <a:t>5</a:t>
            </a:r>
            <a:r>
              <a:rPr lang="zh-CN" altLang="en-US" sz="1400" dirty="0"/>
              <a:t>日</a:t>
            </a:r>
            <a:endParaRPr lang="zh-CN" altLang="en-US" dirty="0"/>
          </a:p>
        </p:txBody>
      </p:sp>
      <p:sp>
        <p:nvSpPr>
          <p:cNvPr id="11" name="TextBox 10"/>
          <p:cNvSpPr txBox="1"/>
          <p:nvPr/>
        </p:nvSpPr>
        <p:spPr>
          <a:xfrm>
            <a:off x="6263680" y="6021288"/>
            <a:ext cx="2880320" cy="523220"/>
          </a:xfrm>
          <a:prstGeom prst="rect">
            <a:avLst/>
          </a:prstGeom>
          <a:noFill/>
        </p:spPr>
        <p:txBody>
          <a:bodyPr wrap="square" rtlCol="0">
            <a:spAutoFit/>
          </a:bodyPr>
          <a:lstStyle/>
          <a:p>
            <a:pPr algn="ctr"/>
            <a:r>
              <a:rPr lang="zh-CN" altLang="en-US" sz="1400" dirty="0"/>
              <a:t>约翰</a:t>
            </a:r>
            <a:r>
              <a:rPr lang="en-US" altLang="zh-CN" sz="1400" dirty="0"/>
              <a:t>·</a:t>
            </a:r>
            <a:r>
              <a:rPr lang="zh-CN" altLang="en-US" sz="1400" dirty="0"/>
              <a:t>麦卡锡（</a:t>
            </a:r>
            <a:r>
              <a:rPr lang="en-US" altLang="zh-CN" sz="1400" dirty="0"/>
              <a:t>John McCarthy</a:t>
            </a:r>
            <a:r>
              <a:rPr lang="zh-CN" altLang="en-US" sz="1400" dirty="0"/>
              <a:t>） </a:t>
            </a:r>
            <a:r>
              <a:rPr lang="en-US" altLang="zh-CN" sz="1400" dirty="0"/>
              <a:t>1927</a:t>
            </a:r>
            <a:r>
              <a:rPr lang="zh-CN" altLang="en-US" sz="1400" dirty="0"/>
              <a:t>年</a:t>
            </a:r>
            <a:r>
              <a:rPr lang="en-US" altLang="zh-CN" sz="1400" dirty="0"/>
              <a:t>9</a:t>
            </a:r>
            <a:r>
              <a:rPr lang="zh-CN" altLang="en-US" sz="1400" dirty="0"/>
              <a:t>月</a:t>
            </a:r>
            <a:r>
              <a:rPr lang="en-US" altLang="zh-CN" sz="1400" dirty="0"/>
              <a:t>4</a:t>
            </a:r>
            <a:r>
              <a:rPr lang="zh-CN" altLang="en-US" sz="1400" dirty="0"/>
              <a:t>日</a:t>
            </a:r>
            <a:r>
              <a:rPr lang="en-US" altLang="zh-CN" sz="1400" dirty="0"/>
              <a:t>-2011</a:t>
            </a:r>
            <a:r>
              <a:rPr lang="zh-CN" altLang="en-US" sz="1400" dirty="0"/>
              <a:t>年</a:t>
            </a:r>
            <a:r>
              <a:rPr lang="en-US" altLang="zh-CN" sz="1400" dirty="0"/>
              <a:t>10</a:t>
            </a:r>
            <a:r>
              <a:rPr lang="zh-CN" altLang="en-US" sz="1400" dirty="0"/>
              <a:t>月</a:t>
            </a:r>
            <a:r>
              <a:rPr lang="en-US" altLang="zh-CN" sz="1400" dirty="0"/>
              <a:t>24</a:t>
            </a:r>
            <a:r>
              <a:rPr lang="zh-CN" altLang="en-US" sz="1400" dirty="0"/>
              <a:t>日</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搜索和剪枝</a:t>
            </a:r>
          </a:p>
        </p:txBody>
      </p:sp>
      <p:sp>
        <p:nvSpPr>
          <p:cNvPr id="4" name="TextBox 3"/>
          <p:cNvSpPr txBox="1"/>
          <p:nvPr/>
        </p:nvSpPr>
        <p:spPr>
          <a:xfrm>
            <a:off x="323528" y="1628801"/>
            <a:ext cx="8568952" cy="2910540"/>
          </a:xfrm>
          <a:prstGeom prst="rect">
            <a:avLst/>
          </a:prstGeom>
          <a:noFill/>
          <a:ln w="12700">
            <a:solidFill>
              <a:schemeClr val="tx1"/>
            </a:solidFill>
          </a:ln>
        </p:spPr>
        <p:txBody>
          <a:bodyPr wrap="square" rtlCol="0">
            <a:spAutoFit/>
          </a:bodyPr>
          <a:lstStyle/>
          <a:p>
            <a:r>
              <a:rPr lang="zh-CN" altLang="en-US" sz="2000" dirty="0">
                <a:ea typeface="仿宋" pitchFamily="49" charset="-122"/>
              </a:rPr>
              <a:t>野人</a:t>
            </a:r>
            <a:r>
              <a:rPr lang="en-US" altLang="zh-CN" sz="2000" dirty="0">
                <a:ea typeface="仿宋" pitchFamily="49" charset="-122"/>
              </a:rPr>
              <a:t>(Missionaries)</a:t>
            </a:r>
            <a:r>
              <a:rPr lang="zh-CN" altLang="en-US" sz="2000" dirty="0">
                <a:ea typeface="仿宋" pitchFamily="49" charset="-122"/>
              </a:rPr>
              <a:t>和修道士</a:t>
            </a:r>
            <a:r>
              <a:rPr lang="en-US" altLang="zh-CN" sz="2000" dirty="0">
                <a:ea typeface="仿宋" pitchFamily="49" charset="-122"/>
              </a:rPr>
              <a:t>(Cannibals)(M-C</a:t>
            </a:r>
            <a:r>
              <a:rPr lang="zh-CN" altLang="en-US" sz="2000" dirty="0">
                <a:ea typeface="仿宋" pitchFamily="49" charset="-122"/>
              </a:rPr>
              <a:t>问题</a:t>
            </a:r>
            <a:r>
              <a:rPr lang="en-US" altLang="zh-CN" sz="2000" dirty="0">
                <a:ea typeface="仿宋" pitchFamily="49" charset="-122"/>
              </a:rPr>
              <a:t>):</a:t>
            </a:r>
          </a:p>
          <a:p>
            <a:endParaRPr lang="en-US" altLang="zh-CN" dirty="0">
              <a:latin typeface="仿宋" pitchFamily="49" charset="-122"/>
              <a:ea typeface="仿宋" pitchFamily="49" charset="-122"/>
            </a:endParaRPr>
          </a:p>
          <a:p>
            <a:pPr>
              <a:lnSpc>
                <a:spcPct val="110000"/>
              </a:lnSpc>
              <a:spcAft>
                <a:spcPts val="500"/>
              </a:spcAft>
            </a:pPr>
            <a:r>
              <a:rPr lang="zh-CN" altLang="en-US" dirty="0">
                <a:latin typeface="仿宋" pitchFamily="49" charset="-122"/>
                <a:ea typeface="仿宋" pitchFamily="49" charset="-122"/>
              </a:rPr>
              <a:t>设在河的一岸有三个野人、三个修道士和一条船，修道士想用这条船把所有的人运到河对岸，但受以下条件的约束：</a:t>
            </a:r>
          </a:p>
          <a:p>
            <a:pPr>
              <a:lnSpc>
                <a:spcPct val="110000"/>
              </a:lnSpc>
              <a:buFont typeface="Arial" pitchFamily="34" charset="0"/>
              <a:buChar char="•"/>
            </a:pPr>
            <a:r>
              <a:rPr lang="zh-CN" altLang="en-US" dirty="0">
                <a:latin typeface="仿宋" pitchFamily="49" charset="-122"/>
                <a:ea typeface="仿宋" pitchFamily="49" charset="-122"/>
              </a:rPr>
              <a:t> 修道士和野人都会划船，但每次船上至多可载两个人；</a:t>
            </a:r>
          </a:p>
          <a:p>
            <a:pPr>
              <a:lnSpc>
                <a:spcPct val="110000"/>
              </a:lnSpc>
              <a:spcAft>
                <a:spcPts val="500"/>
              </a:spcAft>
              <a:buFont typeface="Arial" pitchFamily="34" charset="0"/>
              <a:buChar char="•"/>
            </a:pPr>
            <a:r>
              <a:rPr lang="zh-CN" altLang="en-US" dirty="0">
                <a:latin typeface="仿宋" pitchFamily="49" charset="-122"/>
                <a:ea typeface="仿宋" pitchFamily="49" charset="-122"/>
              </a:rPr>
              <a:t> 在河的任一岸，如果野人数目超过修道士数，修道士会被野人吃掉。</a:t>
            </a:r>
          </a:p>
          <a:p>
            <a:pPr>
              <a:lnSpc>
                <a:spcPct val="110000"/>
              </a:lnSpc>
            </a:pPr>
            <a:r>
              <a:rPr lang="zh-CN" altLang="en-US" dirty="0">
                <a:latin typeface="仿宋" pitchFamily="49" charset="-122"/>
                <a:ea typeface="仿宋" pitchFamily="49" charset="-122"/>
              </a:rPr>
              <a:t>如果野人会服从任何一次过河安排，请规划一个确保修道士和野人都能过河，且没有修道士被野人吃掉的安全过河计划。</a:t>
            </a:r>
          </a:p>
          <a:p>
            <a:endParaRPr lang="zh-CN" altLang="en-US" dirty="0">
              <a:latin typeface="仿宋" pitchFamily="49" charset="-122"/>
              <a:ea typeface="仿宋" pitchFamily="49" charset="-122"/>
            </a:endParaRPr>
          </a:p>
        </p:txBody>
      </p:sp>
      <p:pic>
        <p:nvPicPr>
          <p:cNvPr id="5" name="图片 4" descr="M-C.jpg"/>
          <p:cNvPicPr>
            <a:picLocks noChangeAspect="1"/>
          </p:cNvPicPr>
          <p:nvPr/>
        </p:nvPicPr>
        <p:blipFill>
          <a:blip r:embed="rId2" cstate="print"/>
          <a:stretch>
            <a:fillRect/>
          </a:stretch>
        </p:blipFill>
        <p:spPr>
          <a:xfrm>
            <a:off x="6444208" y="404664"/>
            <a:ext cx="2286000" cy="152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矩形 5"/>
          <p:cNvSpPr/>
          <p:nvPr/>
        </p:nvSpPr>
        <p:spPr>
          <a:xfrm>
            <a:off x="287524" y="4725144"/>
            <a:ext cx="4572508" cy="1477328"/>
          </a:xfrm>
          <a:prstGeom prst="rect">
            <a:avLst/>
          </a:prstGeom>
        </p:spPr>
        <p:txBody>
          <a:bodyPr wrap="square">
            <a:spAutoFit/>
          </a:bodyPr>
          <a:lstStyle/>
          <a:p>
            <a:r>
              <a:rPr lang="zh-CN" altLang="en-US" dirty="0">
                <a:solidFill>
                  <a:srgbClr val="FF0000"/>
                </a:solidFill>
                <a:latin typeface="华文仿宋"/>
                <a:ea typeface="华文仿宋"/>
                <a:cs typeface="华文仿宋"/>
              </a:rPr>
              <a:t>状态空间：左岸状态标记</a:t>
            </a:r>
            <a:r>
              <a:rPr lang="en-US" altLang="zh-CN" dirty="0">
                <a:solidFill>
                  <a:srgbClr val="FF0000"/>
                </a:solidFill>
                <a:latin typeface="华文仿宋"/>
                <a:ea typeface="华文仿宋"/>
                <a:cs typeface="华文仿宋"/>
              </a:rPr>
              <a:t>S=&lt;M, C, B&gt;</a:t>
            </a:r>
          </a:p>
          <a:p>
            <a:endParaRPr lang="en-US" altLang="zh-CN" dirty="0">
              <a:solidFill>
                <a:srgbClr val="FF0000"/>
              </a:solidFill>
              <a:latin typeface="华文仿宋"/>
              <a:ea typeface="华文仿宋"/>
              <a:cs typeface="华文仿宋"/>
            </a:endParaRPr>
          </a:p>
          <a:p>
            <a:r>
              <a:rPr lang="zh-CN" altLang="en-US" dirty="0">
                <a:solidFill>
                  <a:srgbClr val="FF0000"/>
                </a:solidFill>
                <a:latin typeface="华文仿宋"/>
                <a:ea typeface="华文仿宋"/>
                <a:cs typeface="华文仿宋"/>
              </a:rPr>
              <a:t>操作：</a:t>
            </a:r>
            <a:r>
              <a:rPr lang="en-US" altLang="zh-CN" dirty="0">
                <a:solidFill>
                  <a:srgbClr val="FF0000"/>
                </a:solidFill>
                <a:latin typeface="华文仿宋"/>
                <a:ea typeface="华文仿宋"/>
                <a:cs typeface="华文仿宋"/>
              </a:rPr>
              <a:t>P(</a:t>
            </a:r>
            <a:r>
              <a:rPr lang="en-US" altLang="zh-CN" dirty="0" err="1">
                <a:solidFill>
                  <a:srgbClr val="FF0000"/>
                </a:solidFill>
                <a:latin typeface="华文仿宋"/>
                <a:ea typeface="华文仿宋"/>
                <a:cs typeface="华文仿宋"/>
              </a:rPr>
              <a:t>i</a:t>
            </a:r>
            <a:r>
              <a:rPr lang="en-US" altLang="zh-CN" dirty="0">
                <a:solidFill>
                  <a:srgbClr val="FF0000"/>
                </a:solidFill>
                <a:latin typeface="华文仿宋"/>
                <a:ea typeface="华文仿宋"/>
                <a:cs typeface="华文仿宋"/>
              </a:rPr>
              <a:t>, j), Q(</a:t>
            </a:r>
            <a:r>
              <a:rPr lang="en-US" altLang="zh-CN" dirty="0" err="1">
                <a:solidFill>
                  <a:srgbClr val="FF0000"/>
                </a:solidFill>
                <a:latin typeface="华文仿宋"/>
                <a:ea typeface="华文仿宋"/>
                <a:cs typeface="华文仿宋"/>
              </a:rPr>
              <a:t>i</a:t>
            </a:r>
            <a:r>
              <a:rPr lang="en-US" altLang="zh-CN" dirty="0">
                <a:solidFill>
                  <a:srgbClr val="FF0000"/>
                </a:solidFill>
                <a:latin typeface="华文仿宋"/>
                <a:ea typeface="华文仿宋"/>
                <a:cs typeface="华文仿宋"/>
              </a:rPr>
              <a:t>, j)</a:t>
            </a:r>
          </a:p>
          <a:p>
            <a:endParaRPr lang="en-US" altLang="zh-CN" dirty="0">
              <a:solidFill>
                <a:srgbClr val="FF0000"/>
              </a:solidFill>
              <a:latin typeface="华文仿宋"/>
              <a:ea typeface="华文仿宋"/>
              <a:cs typeface="华文仿宋"/>
            </a:endParaRPr>
          </a:p>
          <a:p>
            <a:r>
              <a:rPr lang="zh-CN" altLang="en-US" dirty="0">
                <a:solidFill>
                  <a:srgbClr val="FF0000"/>
                </a:solidFill>
                <a:latin typeface="华文仿宋"/>
                <a:ea typeface="华文仿宋"/>
                <a:cs typeface="华文仿宋"/>
              </a:rPr>
              <a:t>规划：初始状态、目标状态、规划的解</a:t>
            </a:r>
            <a:endParaRPr lang="zh-CN" altLang="zh-CN" dirty="0">
              <a:solidFill>
                <a:srgbClr val="FF0000"/>
              </a:solidFill>
              <a:latin typeface="华文仿宋"/>
              <a:ea typeface="华文仿宋"/>
              <a:cs typeface="华文仿宋"/>
            </a:endParaRPr>
          </a:p>
        </p:txBody>
      </p:sp>
      <p:sp>
        <p:nvSpPr>
          <p:cNvPr id="7" name="标题 1"/>
          <p:cNvSpPr txBox="1">
            <a:spLocks/>
          </p:cNvSpPr>
          <p:nvPr/>
        </p:nvSpPr>
        <p:spPr>
          <a:xfrm>
            <a:off x="5004048" y="4581128"/>
            <a:ext cx="396044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4400" dirty="0">
                <a:latin typeface="黑体" pitchFamily="49" charset="-122"/>
                <a:ea typeface="黑体" pitchFamily="49" charset="-122"/>
                <a:cs typeface="+mj-cs"/>
              </a:rPr>
              <a:t>搜索</a:t>
            </a:r>
            <a:r>
              <a:rPr kumimoji="0" lang="zh-CN" altLang="en-US" sz="4400" b="0" i="0" u="none" strike="noStrike" kern="1200" cap="none" spc="0" normalizeH="0" baseline="0" noProof="0" dirty="0">
                <a:ln>
                  <a:noFill/>
                </a:ln>
                <a:solidFill>
                  <a:schemeClr val="tx1"/>
                </a:solidFill>
                <a:effectLst/>
                <a:uLnTx/>
                <a:uFillTx/>
                <a:latin typeface="黑体" pitchFamily="49" charset="-122"/>
                <a:ea typeface="黑体" pitchFamily="49" charset="-122"/>
                <a:cs typeface="+mj-cs"/>
              </a:rPr>
              <a:t>和剪枝</a:t>
            </a:r>
          </a:p>
        </p:txBody>
      </p:sp>
      <p:sp>
        <p:nvSpPr>
          <p:cNvPr id="8" name="内容占位符 2"/>
          <p:cNvSpPr txBox="1">
            <a:spLocks/>
          </p:cNvSpPr>
          <p:nvPr/>
        </p:nvSpPr>
        <p:spPr>
          <a:xfrm>
            <a:off x="4751512" y="5805264"/>
            <a:ext cx="4392488" cy="731912"/>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Aft>
                <a:spcPts val="1000"/>
              </a:spcAft>
              <a:buFont typeface="Arial" pitchFamily="34" charset="0"/>
              <a:buNone/>
            </a:pPr>
            <a:r>
              <a:rPr lang="zh-CN" altLang="en-US" dirty="0">
                <a:solidFill>
                  <a:srgbClr val="FF0000"/>
                </a:solidFill>
                <a:latin typeface="黑体" pitchFamily="49" charset="-122"/>
                <a:ea typeface="黑体" pitchFamily="49" charset="-122"/>
              </a:rPr>
              <a:t>发展：</a:t>
            </a:r>
            <a:r>
              <a:rPr lang="zh-CN" altLang="en-US" sz="2600" dirty="0">
                <a:solidFill>
                  <a:srgbClr val="0000FF"/>
                </a:solidFill>
                <a:latin typeface="黑体" pitchFamily="49" charset="-122"/>
                <a:ea typeface="黑体" pitchFamily="49" charset="-122"/>
              </a:rPr>
              <a:t>规划、博弈！</a:t>
            </a:r>
            <a:endParaRPr lang="en-US" altLang="zh-CN" sz="4000" b="1" dirty="0">
              <a:solidFill>
                <a:srgbClr val="0000FF"/>
              </a:solidFill>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395536" y="2420888"/>
            <a:ext cx="8352928"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1000"/>
              </a:spcAft>
              <a:buFont typeface="Arial" pitchFamily="34" charset="0"/>
              <a:buNone/>
            </a:pPr>
            <a:r>
              <a:rPr lang="zh-CN" altLang="en-US" sz="4000" dirty="0">
                <a:solidFill>
                  <a:srgbClr val="FF0000"/>
                </a:solidFill>
                <a:latin typeface="黑体" pitchFamily="49" charset="-122"/>
                <a:ea typeface="黑体" pitchFamily="49" charset="-122"/>
              </a:rPr>
              <a:t>引言：人机大战</a:t>
            </a:r>
            <a:endParaRPr lang="en-US" altLang="zh-CN" sz="4000" dirty="0">
              <a:latin typeface="黑体" pitchFamily="49" charset="-122"/>
              <a:ea typeface="黑体" pitchFamily="49" charset="-122"/>
            </a:endParaRPr>
          </a:p>
        </p:txBody>
      </p:sp>
    </p:spTree>
    <p:extLst>
      <p:ext uri="{BB962C8B-B14F-4D97-AF65-F5344CB8AC3E}">
        <p14:creationId xmlns:p14="http://schemas.microsoft.com/office/powerpoint/2010/main" val="212396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8032" y="92755"/>
            <a:ext cx="5835968" cy="6642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txBox="1">
            <a:spLocks/>
          </p:cNvSpPr>
          <p:nvPr/>
        </p:nvSpPr>
        <p:spPr>
          <a:xfrm>
            <a:off x="163823" y="5877272"/>
            <a:ext cx="3034680" cy="78296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800">
                <a:latin typeface="黑体" pitchFamily="49" charset="-122"/>
                <a:ea typeface="黑体" pitchFamily="49" charset="-122"/>
              </a:rPr>
              <a:t>拼图游戏</a:t>
            </a:r>
            <a:r>
              <a:rPr lang="en-US" altLang="zh-CN" sz="2800">
                <a:latin typeface="Times New Roman" panose="02020603050405020304" pitchFamily="18" charset="0"/>
                <a:ea typeface="黑体" pitchFamily="49" charset="-122"/>
                <a:cs typeface="Times New Roman" panose="02020603050405020304" pitchFamily="18" charset="0"/>
              </a:rPr>
              <a:t>(8-Puzzle)</a:t>
            </a:r>
            <a:endParaRPr lang="zh-CN" altLang="en-US" sz="2800" dirty="0">
              <a:latin typeface="Times New Roman" panose="02020603050405020304" pitchFamily="18" charset="0"/>
              <a:ea typeface="黑体" pitchFamily="49" charset="-122"/>
              <a:cs typeface="Times New Roman" panose="02020603050405020304" pitchFamily="18" charset="0"/>
            </a:endParaRPr>
          </a:p>
        </p:txBody>
      </p:sp>
      <p:pic>
        <p:nvPicPr>
          <p:cNvPr id="6" name="图片 5" descr="McCarthy.jpg"/>
          <p:cNvPicPr>
            <a:picLocks noChangeAspect="1"/>
          </p:cNvPicPr>
          <p:nvPr/>
        </p:nvPicPr>
        <p:blipFill>
          <a:blip r:embed="rId3" cstate="print"/>
          <a:stretch>
            <a:fillRect/>
          </a:stretch>
        </p:blipFill>
        <p:spPr>
          <a:xfrm>
            <a:off x="307839" y="692696"/>
            <a:ext cx="2286000" cy="1722120"/>
          </a:xfrm>
          <a:prstGeom prst="ellipse">
            <a:avLst/>
          </a:prstGeom>
          <a:ln>
            <a:noFill/>
          </a:ln>
          <a:effectLst>
            <a:softEdge rad="112500"/>
          </a:effectLst>
        </p:spPr>
      </p:pic>
      <p:sp>
        <p:nvSpPr>
          <p:cNvPr id="7" name="矩形 6"/>
          <p:cNvSpPr/>
          <p:nvPr/>
        </p:nvSpPr>
        <p:spPr>
          <a:xfrm>
            <a:off x="175344" y="3527644"/>
            <a:ext cx="2952328" cy="1701556"/>
          </a:xfrm>
          <a:prstGeom prst="rect">
            <a:avLst/>
          </a:prstGeom>
        </p:spPr>
        <p:txBody>
          <a:bodyPr wrap="square">
            <a:spAutoFit/>
          </a:bodyPr>
          <a:lstStyle/>
          <a:p>
            <a:pPr algn="ctr">
              <a:lnSpc>
                <a:spcPct val="150000"/>
              </a:lnSpc>
            </a:pPr>
            <a:r>
              <a:rPr lang="zh-CN" altLang="en-US" sz="2400" b="1" dirty="0">
                <a:solidFill>
                  <a:srgbClr val="FF0000"/>
                </a:solidFill>
                <a:latin typeface="华文仿宋"/>
                <a:ea typeface="华文仿宋"/>
                <a:cs typeface="华文仿宋"/>
              </a:rPr>
              <a:t>状态空间，操作，</a:t>
            </a:r>
            <a:endParaRPr lang="en-US" altLang="zh-CN" sz="2400" b="1" dirty="0">
              <a:solidFill>
                <a:srgbClr val="FF0000"/>
              </a:solidFill>
              <a:latin typeface="华文仿宋"/>
              <a:ea typeface="华文仿宋"/>
              <a:cs typeface="华文仿宋"/>
            </a:endParaRPr>
          </a:p>
          <a:p>
            <a:pPr algn="ctr">
              <a:lnSpc>
                <a:spcPct val="150000"/>
              </a:lnSpc>
            </a:pPr>
            <a:r>
              <a:rPr lang="zh-CN" altLang="en-US" sz="2400" b="1" dirty="0">
                <a:solidFill>
                  <a:srgbClr val="FF0000"/>
                </a:solidFill>
                <a:latin typeface="华文仿宋"/>
                <a:ea typeface="华文仿宋"/>
                <a:cs typeface="华文仿宋"/>
              </a:rPr>
              <a:t>规划：初始状态、目标状态、规划的解</a:t>
            </a:r>
            <a:endParaRPr lang="zh-CN" altLang="zh-CN" sz="2400" b="1" dirty="0">
              <a:solidFill>
                <a:srgbClr val="FF0000"/>
              </a:solidFill>
              <a:latin typeface="华文仿宋"/>
              <a:ea typeface="华文仿宋"/>
              <a:cs typeface="华文仿宋"/>
            </a:endParaRPr>
          </a:p>
        </p:txBody>
      </p:sp>
      <p:sp>
        <p:nvSpPr>
          <p:cNvPr id="8" name="矩形 7"/>
          <p:cNvSpPr/>
          <p:nvPr/>
        </p:nvSpPr>
        <p:spPr>
          <a:xfrm>
            <a:off x="10674" y="2994718"/>
            <a:ext cx="3281669" cy="400110"/>
          </a:xfrm>
          <a:prstGeom prst="rect">
            <a:avLst/>
          </a:prstGeom>
          <a:noFill/>
        </p:spPr>
        <p:txBody>
          <a:bodyPr wrap="none" lIns="91440" tIns="45720" rIns="91440" bIns="45720">
            <a:spAutoFit/>
          </a:bodyPr>
          <a:lstStyle/>
          <a:p>
            <a:pPr algn="ctr"/>
            <a:r>
              <a:rPr lang="zh-CN" alt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复杂问题求解的状态空间法</a:t>
            </a:r>
            <a:endParaRPr lang="zh-CN" altLang="en-US"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967238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搜索和剪枝</a:t>
            </a:r>
            <a:endParaRPr lang="zh-CN" altLang="en-US" dirty="0"/>
          </a:p>
        </p:txBody>
      </p:sp>
      <p:sp>
        <p:nvSpPr>
          <p:cNvPr id="4" name="TextBox 3"/>
          <p:cNvSpPr txBox="1"/>
          <p:nvPr/>
        </p:nvSpPr>
        <p:spPr>
          <a:xfrm>
            <a:off x="323528" y="1628801"/>
            <a:ext cx="8568952" cy="1977464"/>
          </a:xfrm>
          <a:prstGeom prst="rect">
            <a:avLst/>
          </a:prstGeom>
          <a:noFill/>
          <a:ln w="12700">
            <a:solidFill>
              <a:schemeClr val="tx1"/>
            </a:solidFill>
          </a:ln>
        </p:spPr>
        <p:txBody>
          <a:bodyPr wrap="square" rtlCol="0">
            <a:spAutoFit/>
          </a:bodyPr>
          <a:lstStyle/>
          <a:p>
            <a:r>
              <a:rPr lang="zh-CN" altLang="en-US" sz="2000" dirty="0">
                <a:ea typeface="仿宋" pitchFamily="49" charset="-122"/>
              </a:rPr>
              <a:t>图搜索</a:t>
            </a:r>
            <a:r>
              <a:rPr lang="en-US" altLang="zh-CN" sz="2000" dirty="0">
                <a:ea typeface="仿宋" pitchFamily="49" charset="-122"/>
              </a:rPr>
              <a:t>:</a:t>
            </a:r>
          </a:p>
          <a:p>
            <a:endParaRPr lang="en-US" altLang="zh-CN" dirty="0">
              <a:latin typeface="仿宋" pitchFamily="49" charset="-122"/>
              <a:ea typeface="仿宋" pitchFamily="49" charset="-122"/>
            </a:endParaRPr>
          </a:p>
          <a:p>
            <a:pPr>
              <a:spcAft>
                <a:spcPts val="500"/>
              </a:spcAft>
              <a:buFont typeface="Arial" pitchFamily="34" charset="0"/>
              <a:buChar char="•"/>
            </a:pPr>
            <a:r>
              <a:rPr lang="zh-CN" altLang="en-US" dirty="0">
                <a:latin typeface="仿宋" pitchFamily="49" charset="-122"/>
                <a:ea typeface="仿宋" pitchFamily="49" charset="-122"/>
              </a:rPr>
              <a:t> 完备性：</a:t>
            </a:r>
          </a:p>
          <a:p>
            <a:pPr>
              <a:spcAft>
                <a:spcPts val="500"/>
              </a:spcAft>
              <a:buFont typeface="Arial" pitchFamily="34" charset="0"/>
              <a:buChar char="•"/>
            </a:pPr>
            <a:r>
              <a:rPr lang="zh-CN" altLang="en-US" dirty="0">
                <a:latin typeface="仿宋" pitchFamily="49" charset="-122"/>
                <a:ea typeface="仿宋" pitchFamily="49" charset="-122"/>
              </a:rPr>
              <a:t> 最优性：</a:t>
            </a:r>
            <a:endParaRPr lang="en-US" altLang="zh-CN" dirty="0">
              <a:latin typeface="仿宋" pitchFamily="49" charset="-122"/>
              <a:ea typeface="仿宋" pitchFamily="49" charset="-122"/>
            </a:endParaRPr>
          </a:p>
          <a:p>
            <a:pPr>
              <a:spcAft>
                <a:spcPts val="500"/>
              </a:spcAft>
              <a:buFont typeface="Arial" pitchFamily="34" charset="0"/>
              <a:buChar char="•"/>
            </a:pPr>
            <a:r>
              <a:rPr lang="en-US" altLang="zh-CN" dirty="0">
                <a:latin typeface="仿宋" pitchFamily="49" charset="-122"/>
                <a:ea typeface="仿宋" pitchFamily="49" charset="-122"/>
              </a:rPr>
              <a:t> </a:t>
            </a:r>
            <a:r>
              <a:rPr lang="zh-CN" altLang="en-US" dirty="0">
                <a:latin typeface="仿宋" pitchFamily="49" charset="-122"/>
                <a:ea typeface="仿宋" pitchFamily="49" charset="-122"/>
              </a:rPr>
              <a:t>时间复杂度：</a:t>
            </a:r>
            <a:endParaRPr lang="en-US" altLang="zh-CN" dirty="0">
              <a:latin typeface="仿宋" pitchFamily="49" charset="-122"/>
              <a:ea typeface="仿宋" pitchFamily="49" charset="-122"/>
            </a:endParaRPr>
          </a:p>
          <a:p>
            <a:pPr>
              <a:spcAft>
                <a:spcPts val="500"/>
              </a:spcAft>
              <a:buFont typeface="Arial" pitchFamily="34" charset="0"/>
              <a:buChar char="•"/>
            </a:pPr>
            <a:r>
              <a:rPr lang="en-US" altLang="zh-CN" dirty="0">
                <a:latin typeface="仿宋" pitchFamily="49" charset="-122"/>
                <a:ea typeface="仿宋" pitchFamily="49" charset="-122"/>
              </a:rPr>
              <a:t> </a:t>
            </a:r>
            <a:r>
              <a:rPr lang="zh-CN" altLang="en-US" dirty="0">
                <a:latin typeface="仿宋" pitchFamily="49" charset="-122"/>
                <a:ea typeface="仿宋" pitchFamily="49" charset="-122"/>
              </a:rPr>
              <a:t>空间复杂度：</a:t>
            </a:r>
          </a:p>
        </p:txBody>
      </p:sp>
      <p:grpSp>
        <p:nvGrpSpPr>
          <p:cNvPr id="8" name="组合 7"/>
          <p:cNvGrpSpPr/>
          <p:nvPr/>
        </p:nvGrpSpPr>
        <p:grpSpPr>
          <a:xfrm>
            <a:off x="2411760" y="2204864"/>
            <a:ext cx="6336705" cy="369332"/>
            <a:chOff x="2411760" y="2204864"/>
            <a:chExt cx="6336705" cy="369332"/>
          </a:xfrm>
        </p:grpSpPr>
        <p:sp>
          <p:nvSpPr>
            <p:cNvPr id="6" name="AutoShape 7"/>
            <p:cNvSpPr>
              <a:spLocks noChangeArrowheads="1"/>
            </p:cNvSpPr>
            <p:nvPr/>
          </p:nvSpPr>
          <p:spPr bwMode="ltGray">
            <a:xfrm>
              <a:off x="2411760" y="2276872"/>
              <a:ext cx="792088" cy="283840"/>
            </a:xfrm>
            <a:prstGeom prst="leftArrow">
              <a:avLst>
                <a:gd name="adj1" fmla="val 50000"/>
                <a:gd name="adj2" fmla="val 95000"/>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50000"/>
                </a:spcBef>
                <a:buClr>
                  <a:srgbClr val="B2B2B2"/>
                </a:buClr>
                <a:buSzPct val="75000"/>
                <a:buFont typeface="Wingdings" pitchFamily="2" charset="2"/>
                <a:buNone/>
              </a:pPr>
              <a:endParaRPr lang="zh-CN" altLang="zh-CN" b="1">
                <a:latin typeface="幼圆" pitchFamily="49" charset="-122"/>
                <a:ea typeface="幼圆" pitchFamily="49" charset="-122"/>
              </a:endParaRPr>
            </a:p>
          </p:txBody>
        </p:sp>
        <p:sp>
          <p:nvSpPr>
            <p:cNvPr id="7" name="Text Box 8"/>
            <p:cNvSpPr txBox="1">
              <a:spLocks noChangeArrowheads="1"/>
            </p:cNvSpPr>
            <p:nvPr/>
          </p:nvSpPr>
          <p:spPr bwMode="ltGray">
            <a:xfrm>
              <a:off x="3347865" y="2204864"/>
              <a:ext cx="540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B2B2B2"/>
                </a:buClr>
                <a:buSzPct val="75000"/>
                <a:buFont typeface="Wingdings" pitchFamily="2" charset="2"/>
                <a:buNone/>
              </a:pPr>
              <a:r>
                <a:rPr lang="zh-CN" altLang="en-US" dirty="0">
                  <a:solidFill>
                    <a:srgbClr val="FF0000"/>
                  </a:solidFill>
                  <a:latin typeface="仿宋" pitchFamily="49" charset="-122"/>
                  <a:ea typeface="仿宋" pitchFamily="49" charset="-122"/>
                </a:rPr>
                <a:t>当问题有解时，搜索策略是否能够保证找到一个解</a:t>
              </a:r>
            </a:p>
          </p:txBody>
        </p:sp>
      </p:grpSp>
      <p:grpSp>
        <p:nvGrpSpPr>
          <p:cNvPr id="9" name="组合 8"/>
          <p:cNvGrpSpPr/>
          <p:nvPr/>
        </p:nvGrpSpPr>
        <p:grpSpPr>
          <a:xfrm>
            <a:off x="2411760" y="2546616"/>
            <a:ext cx="6336705" cy="369332"/>
            <a:chOff x="2411760" y="2204864"/>
            <a:chExt cx="6336705" cy="369332"/>
          </a:xfrm>
        </p:grpSpPr>
        <p:sp>
          <p:nvSpPr>
            <p:cNvPr id="10" name="AutoShape 7"/>
            <p:cNvSpPr>
              <a:spLocks noChangeArrowheads="1"/>
            </p:cNvSpPr>
            <p:nvPr/>
          </p:nvSpPr>
          <p:spPr bwMode="ltGray">
            <a:xfrm>
              <a:off x="2411760" y="2276872"/>
              <a:ext cx="792088" cy="283840"/>
            </a:xfrm>
            <a:prstGeom prst="leftArrow">
              <a:avLst>
                <a:gd name="adj1" fmla="val 50000"/>
                <a:gd name="adj2" fmla="val 95000"/>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50000"/>
                </a:spcBef>
                <a:buClr>
                  <a:srgbClr val="B2B2B2"/>
                </a:buClr>
                <a:buSzPct val="75000"/>
                <a:buFont typeface="Wingdings" pitchFamily="2" charset="2"/>
                <a:buNone/>
              </a:pPr>
              <a:endParaRPr lang="zh-CN" altLang="zh-CN" b="1">
                <a:latin typeface="幼圆" pitchFamily="49" charset="-122"/>
                <a:ea typeface="幼圆" pitchFamily="49" charset="-122"/>
              </a:endParaRPr>
            </a:p>
          </p:txBody>
        </p:sp>
        <p:sp>
          <p:nvSpPr>
            <p:cNvPr id="11" name="Text Box 8"/>
            <p:cNvSpPr txBox="1">
              <a:spLocks noChangeArrowheads="1"/>
            </p:cNvSpPr>
            <p:nvPr/>
          </p:nvSpPr>
          <p:spPr bwMode="ltGray">
            <a:xfrm>
              <a:off x="3347865" y="2204864"/>
              <a:ext cx="540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B2B2B2"/>
                </a:buClr>
                <a:buSzPct val="75000"/>
                <a:buFont typeface="Wingdings" pitchFamily="2" charset="2"/>
                <a:buNone/>
              </a:pPr>
              <a:r>
                <a:rPr lang="zh-CN" altLang="en-US" dirty="0">
                  <a:solidFill>
                    <a:srgbClr val="00B0F0"/>
                  </a:solidFill>
                  <a:latin typeface="仿宋" pitchFamily="49" charset="-122"/>
                  <a:ea typeface="仿宋" pitchFamily="49" charset="-122"/>
                </a:rPr>
                <a:t>搜索策略能否找到最优解</a:t>
              </a:r>
            </a:p>
          </p:txBody>
        </p:sp>
      </p:grpSp>
      <p:grpSp>
        <p:nvGrpSpPr>
          <p:cNvPr id="12" name="组合 11"/>
          <p:cNvGrpSpPr/>
          <p:nvPr/>
        </p:nvGrpSpPr>
        <p:grpSpPr>
          <a:xfrm>
            <a:off x="2411760" y="2906656"/>
            <a:ext cx="6336705" cy="369332"/>
            <a:chOff x="2411760" y="2204864"/>
            <a:chExt cx="6336705" cy="369332"/>
          </a:xfrm>
        </p:grpSpPr>
        <p:sp>
          <p:nvSpPr>
            <p:cNvPr id="13" name="AutoShape 7"/>
            <p:cNvSpPr>
              <a:spLocks noChangeArrowheads="1"/>
            </p:cNvSpPr>
            <p:nvPr/>
          </p:nvSpPr>
          <p:spPr bwMode="ltGray">
            <a:xfrm>
              <a:off x="2411760" y="2276872"/>
              <a:ext cx="792088" cy="283840"/>
            </a:xfrm>
            <a:prstGeom prst="leftArrow">
              <a:avLst>
                <a:gd name="adj1" fmla="val 50000"/>
                <a:gd name="adj2" fmla="val 95000"/>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50000"/>
                </a:spcBef>
                <a:buClr>
                  <a:srgbClr val="B2B2B2"/>
                </a:buClr>
                <a:buSzPct val="75000"/>
                <a:buFont typeface="Wingdings" pitchFamily="2" charset="2"/>
                <a:buNone/>
              </a:pPr>
              <a:endParaRPr lang="zh-CN" altLang="zh-CN" b="1">
                <a:latin typeface="幼圆" pitchFamily="49" charset="-122"/>
                <a:ea typeface="幼圆" pitchFamily="49" charset="-122"/>
              </a:endParaRPr>
            </a:p>
          </p:txBody>
        </p:sp>
        <p:sp>
          <p:nvSpPr>
            <p:cNvPr id="14" name="Text Box 8"/>
            <p:cNvSpPr txBox="1">
              <a:spLocks noChangeArrowheads="1"/>
            </p:cNvSpPr>
            <p:nvPr/>
          </p:nvSpPr>
          <p:spPr bwMode="ltGray">
            <a:xfrm>
              <a:off x="3347865" y="2204864"/>
              <a:ext cx="540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B2B2B2"/>
                </a:buClr>
                <a:buSzPct val="75000"/>
                <a:buFont typeface="Wingdings" pitchFamily="2" charset="2"/>
                <a:buNone/>
              </a:pPr>
              <a:r>
                <a:rPr lang="zh-CN" altLang="en-US" dirty="0">
                  <a:solidFill>
                    <a:srgbClr val="002060"/>
                  </a:solidFill>
                  <a:latin typeface="仿宋" pitchFamily="49" charset="-122"/>
                  <a:ea typeface="仿宋" pitchFamily="49" charset="-122"/>
                </a:rPr>
                <a:t>搜索过程需要花多少时间</a:t>
              </a:r>
            </a:p>
          </p:txBody>
        </p:sp>
      </p:grpSp>
      <p:grpSp>
        <p:nvGrpSpPr>
          <p:cNvPr id="15" name="组合 14"/>
          <p:cNvGrpSpPr/>
          <p:nvPr/>
        </p:nvGrpSpPr>
        <p:grpSpPr>
          <a:xfrm>
            <a:off x="2411760" y="3244334"/>
            <a:ext cx="6336705" cy="369332"/>
            <a:chOff x="2411760" y="2204864"/>
            <a:chExt cx="6336705" cy="369332"/>
          </a:xfrm>
        </p:grpSpPr>
        <p:sp>
          <p:nvSpPr>
            <p:cNvPr id="16" name="AutoShape 7"/>
            <p:cNvSpPr>
              <a:spLocks noChangeArrowheads="1"/>
            </p:cNvSpPr>
            <p:nvPr/>
          </p:nvSpPr>
          <p:spPr bwMode="ltGray">
            <a:xfrm>
              <a:off x="2411760" y="2276872"/>
              <a:ext cx="792088" cy="283840"/>
            </a:xfrm>
            <a:prstGeom prst="leftArrow">
              <a:avLst>
                <a:gd name="adj1" fmla="val 50000"/>
                <a:gd name="adj2" fmla="val 95000"/>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50000"/>
                </a:spcBef>
                <a:buClr>
                  <a:srgbClr val="B2B2B2"/>
                </a:buClr>
                <a:buSzPct val="75000"/>
                <a:buFont typeface="Wingdings" pitchFamily="2" charset="2"/>
                <a:buNone/>
              </a:pPr>
              <a:endParaRPr lang="zh-CN" altLang="zh-CN" b="1">
                <a:latin typeface="幼圆" pitchFamily="49" charset="-122"/>
                <a:ea typeface="幼圆" pitchFamily="49" charset="-122"/>
              </a:endParaRPr>
            </a:p>
          </p:txBody>
        </p:sp>
        <p:sp>
          <p:nvSpPr>
            <p:cNvPr id="17" name="Text Box 8"/>
            <p:cNvSpPr txBox="1">
              <a:spLocks noChangeArrowheads="1"/>
            </p:cNvSpPr>
            <p:nvPr/>
          </p:nvSpPr>
          <p:spPr bwMode="ltGray">
            <a:xfrm>
              <a:off x="3347865" y="2204864"/>
              <a:ext cx="540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B2B2B2"/>
                </a:buClr>
                <a:buSzPct val="75000"/>
                <a:buFont typeface="Wingdings" pitchFamily="2" charset="2"/>
                <a:buNone/>
              </a:pPr>
              <a:r>
                <a:rPr lang="zh-CN" altLang="en-US" dirty="0">
                  <a:solidFill>
                    <a:srgbClr val="7030A0"/>
                  </a:solidFill>
                  <a:latin typeface="仿宋" pitchFamily="49" charset="-122"/>
                  <a:ea typeface="仿宋" pitchFamily="49" charset="-122"/>
                </a:rPr>
                <a:t>搜索过程需要占用多少资源（如内存）</a:t>
              </a:r>
            </a:p>
          </p:txBody>
        </p:sp>
      </p:grpSp>
      <p:pic>
        <p:nvPicPr>
          <p:cNvPr id="1026" name="Picture 2"/>
          <p:cNvPicPr>
            <a:picLocks noChangeAspect="1" noChangeArrowheads="1"/>
          </p:cNvPicPr>
          <p:nvPr/>
        </p:nvPicPr>
        <p:blipFill>
          <a:blip r:embed="rId2" cstate="print"/>
          <a:srcRect/>
          <a:stretch>
            <a:fillRect/>
          </a:stretch>
        </p:blipFill>
        <p:spPr bwMode="auto">
          <a:xfrm>
            <a:off x="56" y="4166224"/>
            <a:ext cx="2548993" cy="1800000"/>
          </a:xfrm>
          <a:prstGeom prst="rect">
            <a:avLst/>
          </a:prstGeom>
          <a:ln>
            <a:noFill/>
          </a:ln>
          <a:effectLst>
            <a:softEdge rad="112500"/>
          </a:effectLst>
        </p:spPr>
      </p:pic>
      <p:pic>
        <p:nvPicPr>
          <p:cNvPr id="1027" name="Picture 3"/>
          <p:cNvPicPr>
            <a:picLocks noChangeAspect="1" noChangeArrowheads="1"/>
          </p:cNvPicPr>
          <p:nvPr/>
        </p:nvPicPr>
        <p:blipFill>
          <a:blip r:embed="rId3" cstate="print"/>
          <a:srcRect/>
          <a:stretch>
            <a:fillRect/>
          </a:stretch>
        </p:blipFill>
        <p:spPr bwMode="auto">
          <a:xfrm>
            <a:off x="2725274" y="4157080"/>
            <a:ext cx="1462316" cy="1800000"/>
          </a:xfrm>
          <a:prstGeom prst="rect">
            <a:avLst/>
          </a:prstGeom>
          <a:ln>
            <a:noFill/>
          </a:ln>
          <a:effectLst>
            <a:softEdge rad="112500"/>
          </a:effectLst>
        </p:spPr>
      </p:pic>
      <p:pic>
        <p:nvPicPr>
          <p:cNvPr id="1028" name="Picture 4"/>
          <p:cNvPicPr>
            <a:picLocks noChangeAspect="1" noChangeArrowheads="1"/>
          </p:cNvPicPr>
          <p:nvPr/>
        </p:nvPicPr>
        <p:blipFill>
          <a:blip r:embed="rId4" cstate="print"/>
          <a:srcRect/>
          <a:stretch>
            <a:fillRect/>
          </a:stretch>
        </p:blipFill>
        <p:spPr bwMode="auto">
          <a:xfrm>
            <a:off x="4578832" y="4158224"/>
            <a:ext cx="1728621" cy="1800000"/>
          </a:xfrm>
          <a:prstGeom prst="rect">
            <a:avLst/>
          </a:prstGeom>
          <a:ln>
            <a:noFill/>
          </a:ln>
          <a:effectLst>
            <a:softEdge rad="112500"/>
          </a:effectLst>
        </p:spPr>
      </p:pic>
      <p:sp>
        <p:nvSpPr>
          <p:cNvPr id="21" name="TextBox 20"/>
          <p:cNvSpPr txBox="1"/>
          <p:nvPr/>
        </p:nvSpPr>
        <p:spPr>
          <a:xfrm>
            <a:off x="755576" y="6093296"/>
            <a:ext cx="1115616" cy="307777"/>
          </a:xfrm>
          <a:prstGeom prst="rect">
            <a:avLst/>
          </a:prstGeom>
          <a:noFill/>
        </p:spPr>
        <p:txBody>
          <a:bodyPr wrap="square" rtlCol="0">
            <a:spAutoFit/>
          </a:bodyPr>
          <a:lstStyle/>
          <a:p>
            <a:pPr algn="ctr"/>
            <a:r>
              <a:rPr lang="zh-CN" altLang="en-US" sz="1400" dirty="0"/>
              <a:t>广度优先</a:t>
            </a:r>
            <a:endParaRPr lang="zh-CN" altLang="en-US" dirty="0"/>
          </a:p>
        </p:txBody>
      </p:sp>
      <p:sp>
        <p:nvSpPr>
          <p:cNvPr id="22" name="TextBox 21"/>
          <p:cNvSpPr txBox="1"/>
          <p:nvPr/>
        </p:nvSpPr>
        <p:spPr>
          <a:xfrm>
            <a:off x="2843808" y="6093296"/>
            <a:ext cx="1115616" cy="307777"/>
          </a:xfrm>
          <a:prstGeom prst="rect">
            <a:avLst/>
          </a:prstGeom>
          <a:noFill/>
        </p:spPr>
        <p:txBody>
          <a:bodyPr wrap="square" rtlCol="0">
            <a:spAutoFit/>
          </a:bodyPr>
          <a:lstStyle/>
          <a:p>
            <a:pPr algn="ctr"/>
            <a:r>
              <a:rPr lang="zh-CN" altLang="en-US" sz="1400" dirty="0"/>
              <a:t>深度优先</a:t>
            </a:r>
            <a:endParaRPr lang="zh-CN" altLang="en-US" dirty="0"/>
          </a:p>
        </p:txBody>
      </p:sp>
      <p:sp>
        <p:nvSpPr>
          <p:cNvPr id="23" name="TextBox 22"/>
          <p:cNvSpPr txBox="1"/>
          <p:nvPr/>
        </p:nvSpPr>
        <p:spPr>
          <a:xfrm>
            <a:off x="4860032" y="6093296"/>
            <a:ext cx="1115616" cy="307777"/>
          </a:xfrm>
          <a:prstGeom prst="rect">
            <a:avLst/>
          </a:prstGeom>
          <a:noFill/>
        </p:spPr>
        <p:txBody>
          <a:bodyPr wrap="square" rtlCol="0">
            <a:spAutoFit/>
          </a:bodyPr>
          <a:lstStyle/>
          <a:p>
            <a:pPr algn="ctr"/>
            <a:r>
              <a:rPr lang="zh-CN" altLang="en-US" sz="1400" dirty="0"/>
              <a:t>启发式搜索</a:t>
            </a:r>
          </a:p>
        </p:txBody>
      </p:sp>
      <p:pic>
        <p:nvPicPr>
          <p:cNvPr id="1029" name="Picture 5"/>
          <p:cNvPicPr>
            <a:picLocks noChangeAspect="1" noChangeArrowheads="1"/>
          </p:cNvPicPr>
          <p:nvPr/>
        </p:nvPicPr>
        <p:blipFill>
          <a:blip r:embed="rId5" cstate="print"/>
          <a:srcRect/>
          <a:stretch>
            <a:fillRect/>
          </a:stretch>
        </p:blipFill>
        <p:spPr bwMode="auto">
          <a:xfrm>
            <a:off x="6283989" y="4159368"/>
            <a:ext cx="2850867" cy="1800000"/>
          </a:xfrm>
          <a:prstGeom prst="rect">
            <a:avLst/>
          </a:prstGeom>
          <a:noFill/>
          <a:ln w="9525">
            <a:noFill/>
            <a:miter lim="800000"/>
            <a:headEnd/>
            <a:tailEnd/>
          </a:ln>
        </p:spPr>
      </p:pic>
      <p:sp>
        <p:nvSpPr>
          <p:cNvPr id="25" name="TextBox 24"/>
          <p:cNvSpPr txBox="1"/>
          <p:nvPr/>
        </p:nvSpPr>
        <p:spPr>
          <a:xfrm>
            <a:off x="6948264" y="6093296"/>
            <a:ext cx="1872208" cy="307777"/>
          </a:xfrm>
          <a:prstGeom prst="rect">
            <a:avLst/>
          </a:prstGeom>
          <a:noFill/>
        </p:spPr>
        <p:txBody>
          <a:bodyPr wrap="square" rtlCol="0">
            <a:spAutoFit/>
          </a:bodyPr>
          <a:lstStyle/>
          <a:p>
            <a:pPr algn="ctr"/>
            <a:r>
              <a:rPr lang="zh-CN" altLang="en-US" sz="1400" dirty="0"/>
              <a:t>博弈树极大极小搜索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anim calcmode="lin" valueType="num">
                                      <p:cBhvr additive="base">
                                        <p:cTn id="11" dur="500" fill="hold"/>
                                        <p:tgtEl>
                                          <p:spTgt spid="1027"/>
                                        </p:tgtEl>
                                        <p:attrNameLst>
                                          <p:attrName>ppt_x</p:attrName>
                                        </p:attrNameLst>
                                      </p:cBhvr>
                                      <p:tavLst>
                                        <p:tav tm="0">
                                          <p:val>
                                            <p:strVal val="#ppt_x"/>
                                          </p:val>
                                        </p:tav>
                                        <p:tav tm="100000">
                                          <p:val>
                                            <p:strVal val="#ppt_x"/>
                                          </p:val>
                                        </p:tav>
                                      </p:tavLst>
                                    </p:anim>
                                    <p:anim calcmode="lin" valueType="num">
                                      <p:cBhvr additive="base">
                                        <p:cTn id="12" dur="500" fill="hold"/>
                                        <p:tgtEl>
                                          <p:spTgt spid="10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ppt_x"/>
                                          </p:val>
                                        </p:tav>
                                        <p:tav tm="100000">
                                          <p:val>
                                            <p:strVal val="#ppt_x"/>
                                          </p:val>
                                        </p:tav>
                                      </p:tavLst>
                                    </p:anim>
                                    <p:anim calcmode="lin" valueType="num">
                                      <p:cBhvr additive="base">
                                        <p:cTn id="20" dur="500" fill="hold"/>
                                        <p:tgtEl>
                                          <p:spTgt spid="102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3528" y="1844824"/>
            <a:ext cx="5588000" cy="4013200"/>
          </a:xfrm>
          <a:prstGeom prst="rect">
            <a:avLst/>
          </a:prstGeom>
        </p:spPr>
      </p:pic>
      <p:sp>
        <p:nvSpPr>
          <p:cNvPr id="5" name="标题 1"/>
          <p:cNvSpPr>
            <a:spLocks noGrp="1"/>
          </p:cNvSpPr>
          <p:nvPr>
            <p:ph type="title"/>
          </p:nvPr>
        </p:nvSpPr>
        <p:spPr>
          <a:xfrm>
            <a:off x="457200" y="116632"/>
            <a:ext cx="8229600" cy="1143000"/>
          </a:xfrm>
        </p:spPr>
        <p:txBody>
          <a:bodyPr/>
          <a:lstStyle/>
          <a:p>
            <a:r>
              <a:rPr lang="zh-CN" altLang="en-US" dirty="0">
                <a:latin typeface="黑体" pitchFamily="49" charset="-122"/>
                <a:ea typeface="黑体" pitchFamily="49" charset="-122"/>
              </a:rPr>
              <a:t>规划式扫地机器人</a:t>
            </a:r>
          </a:p>
        </p:txBody>
      </p:sp>
      <p:pic>
        <p:nvPicPr>
          <p:cNvPr id="6" name="Picture 5"/>
          <p:cNvPicPr>
            <a:picLocks noChangeAspect="1"/>
          </p:cNvPicPr>
          <p:nvPr/>
        </p:nvPicPr>
        <p:blipFill>
          <a:blip r:embed="rId3"/>
          <a:stretch>
            <a:fillRect/>
          </a:stretch>
        </p:blipFill>
        <p:spPr>
          <a:xfrm>
            <a:off x="6876256" y="4797152"/>
            <a:ext cx="1714500" cy="979170"/>
          </a:xfrm>
          <a:prstGeom prst="rect">
            <a:avLst/>
          </a:prstGeom>
        </p:spPr>
      </p:pic>
      <p:sp>
        <p:nvSpPr>
          <p:cNvPr id="2" name="TextBox 1"/>
          <p:cNvSpPr txBox="1"/>
          <p:nvPr/>
        </p:nvSpPr>
        <p:spPr>
          <a:xfrm>
            <a:off x="6732240" y="2636912"/>
            <a:ext cx="2160240"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规  划</a:t>
            </a:r>
          </a:p>
        </p:txBody>
      </p:sp>
      <p:sp>
        <p:nvSpPr>
          <p:cNvPr id="7" name="TextBox 6"/>
          <p:cNvSpPr txBox="1"/>
          <p:nvPr/>
        </p:nvSpPr>
        <p:spPr>
          <a:xfrm>
            <a:off x="6732240" y="3086529"/>
            <a:ext cx="2160240"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调  度</a:t>
            </a:r>
          </a:p>
        </p:txBody>
      </p:sp>
      <p:sp>
        <p:nvSpPr>
          <p:cNvPr id="8" name="TextBox 7"/>
          <p:cNvSpPr txBox="1"/>
          <p:nvPr/>
        </p:nvSpPr>
        <p:spPr>
          <a:xfrm>
            <a:off x="6744595" y="3482092"/>
            <a:ext cx="2160240"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决  策</a:t>
            </a:r>
          </a:p>
        </p:txBody>
      </p:sp>
    </p:spTree>
    <p:extLst>
      <p:ext uri="{BB962C8B-B14F-4D97-AF65-F5344CB8AC3E}">
        <p14:creationId xmlns:p14="http://schemas.microsoft.com/office/powerpoint/2010/main" val="3164242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赫伯特</a:t>
            </a:r>
            <a:r>
              <a:rPr lang="en-US" altLang="zh-CN" b="1" dirty="0">
                <a:latin typeface="黑体" pitchFamily="49" charset="-122"/>
                <a:ea typeface="黑体" pitchFamily="49" charset="-122"/>
              </a:rPr>
              <a:t>·</a:t>
            </a:r>
            <a:r>
              <a:rPr lang="zh-CN" altLang="en-US" dirty="0">
                <a:latin typeface="黑体" pitchFamily="49" charset="-122"/>
                <a:ea typeface="黑体" pitchFamily="49" charset="-122"/>
              </a:rPr>
              <a:t>西蒙</a:t>
            </a:r>
          </a:p>
        </p:txBody>
      </p:sp>
      <p:sp>
        <p:nvSpPr>
          <p:cNvPr id="4" name="TextBox 3"/>
          <p:cNvSpPr txBox="1"/>
          <p:nvPr/>
        </p:nvSpPr>
        <p:spPr>
          <a:xfrm>
            <a:off x="323528" y="1628800"/>
            <a:ext cx="8568952" cy="4670509"/>
          </a:xfrm>
          <a:prstGeom prst="rect">
            <a:avLst/>
          </a:prstGeom>
          <a:noFill/>
          <a:ln w="12700">
            <a:solidFill>
              <a:schemeClr val="tx1"/>
            </a:solidFill>
          </a:ln>
        </p:spPr>
        <p:txBody>
          <a:bodyPr wrap="square" rtlCol="0">
            <a:spAutoFit/>
          </a:bodyPr>
          <a:lstStyle/>
          <a:p>
            <a:r>
              <a:rPr lang="en-US" altLang="zh-CN" sz="2000" dirty="0">
                <a:ea typeface="仿宋" pitchFamily="49" charset="-122"/>
              </a:rPr>
              <a:t>Herbert A. Simon (1906 - 2001):</a:t>
            </a:r>
          </a:p>
          <a:p>
            <a:endParaRPr lang="en-US" altLang="zh-CN" dirty="0">
              <a:latin typeface="仿宋" pitchFamily="49" charset="-122"/>
              <a:ea typeface="仿宋" pitchFamily="49" charset="-122"/>
            </a:endParaRPr>
          </a:p>
          <a:p>
            <a:pPr>
              <a:spcBef>
                <a:spcPts val="500"/>
              </a:spcBef>
              <a:spcAft>
                <a:spcPts val="500"/>
              </a:spcAft>
            </a:pPr>
            <a:r>
              <a:rPr lang="en-US" altLang="zh-CN" sz="2400" b="1" dirty="0">
                <a:solidFill>
                  <a:srgbClr val="FF0000"/>
                </a:solidFill>
                <a:latin typeface="仿宋" pitchFamily="49" charset="-122"/>
                <a:ea typeface="仿宋" pitchFamily="49" charset="-122"/>
              </a:rPr>
              <a:t>20</a:t>
            </a:r>
            <a:r>
              <a:rPr lang="zh-CN" altLang="en-US" sz="2400" b="1" dirty="0">
                <a:solidFill>
                  <a:srgbClr val="FF0000"/>
                </a:solidFill>
                <a:latin typeface="仿宋" pitchFamily="49" charset="-122"/>
                <a:ea typeface="仿宋" pitchFamily="49" charset="-122"/>
              </a:rPr>
              <a:t>世纪最伟大的科学天才之一</a:t>
            </a:r>
            <a:r>
              <a:rPr lang="zh-CN" altLang="en-US" dirty="0">
                <a:latin typeface="仿宋" pitchFamily="49" charset="-122"/>
                <a:ea typeface="仿宋" pitchFamily="49" charset="-122"/>
              </a:rPr>
              <a:t>。是</a:t>
            </a:r>
            <a:r>
              <a:rPr lang="zh-CN" altLang="en-US" dirty="0">
                <a:solidFill>
                  <a:srgbClr val="FF0000"/>
                </a:solidFill>
                <a:latin typeface="仿宋" pitchFamily="49" charset="-122"/>
                <a:ea typeface="仿宋" pitchFamily="49" charset="-122"/>
              </a:rPr>
              <a:t>人工智能</a:t>
            </a:r>
            <a:r>
              <a:rPr lang="zh-CN" altLang="en-US" dirty="0">
                <a:latin typeface="仿宋" pitchFamily="49" charset="-122"/>
                <a:ea typeface="仿宋" pitchFamily="49" charset="-122"/>
              </a:rPr>
              <a:t>、</a:t>
            </a:r>
            <a:r>
              <a:rPr lang="zh-CN" altLang="en-US" dirty="0">
                <a:solidFill>
                  <a:srgbClr val="FF0000"/>
                </a:solidFill>
                <a:latin typeface="仿宋" pitchFamily="49" charset="-122"/>
                <a:ea typeface="仿宋" pitchFamily="49" charset="-122"/>
              </a:rPr>
              <a:t>认知科学</a:t>
            </a:r>
            <a:r>
              <a:rPr lang="zh-CN" altLang="en-US" dirty="0">
                <a:latin typeface="仿宋" pitchFamily="49" charset="-122"/>
                <a:ea typeface="仿宋" pitchFamily="49" charset="-122"/>
              </a:rPr>
              <a:t>、</a:t>
            </a:r>
            <a:r>
              <a:rPr lang="zh-CN" altLang="en-US" dirty="0">
                <a:solidFill>
                  <a:srgbClr val="FF0000"/>
                </a:solidFill>
                <a:latin typeface="仿宋" pitchFamily="49" charset="-122"/>
                <a:ea typeface="仿宋" pitchFamily="49" charset="-122"/>
              </a:rPr>
              <a:t>认知心理学</a:t>
            </a:r>
            <a:r>
              <a:rPr lang="zh-CN" altLang="en-US" dirty="0">
                <a:latin typeface="仿宋" pitchFamily="49" charset="-122"/>
                <a:ea typeface="仿宋" pitchFamily="49" charset="-122"/>
              </a:rPr>
              <a:t>的创始人，在经济学领域提出了</a:t>
            </a:r>
            <a:r>
              <a:rPr lang="zh-CN" altLang="en-US" dirty="0">
                <a:solidFill>
                  <a:srgbClr val="FF0000"/>
                </a:solidFill>
                <a:latin typeface="仿宋" pitchFamily="49" charset="-122"/>
                <a:ea typeface="仿宋" pitchFamily="49" charset="-122"/>
              </a:rPr>
              <a:t>有限理性假说</a:t>
            </a:r>
            <a:r>
              <a:rPr lang="zh-CN" altLang="en-US" dirty="0">
                <a:latin typeface="仿宋" pitchFamily="49" charset="-122"/>
                <a:ea typeface="仿宋" pitchFamily="49" charset="-122"/>
              </a:rPr>
              <a:t>。</a:t>
            </a:r>
            <a:endParaRPr lang="en-US" altLang="zh-CN" dirty="0">
              <a:latin typeface="仿宋" pitchFamily="49" charset="-122"/>
              <a:ea typeface="仿宋" pitchFamily="49" charset="-122"/>
            </a:endParaRPr>
          </a:p>
          <a:p>
            <a:pPr>
              <a:spcBef>
                <a:spcPts val="500"/>
              </a:spcBef>
              <a:spcAft>
                <a:spcPts val="500"/>
              </a:spcAft>
            </a:pPr>
            <a:r>
              <a:rPr lang="en-US" altLang="zh-CN" dirty="0">
                <a:latin typeface="仿宋" pitchFamily="49" charset="-122"/>
                <a:ea typeface="仿宋" pitchFamily="49" charset="-122"/>
              </a:rPr>
              <a:t>1975</a:t>
            </a:r>
            <a:r>
              <a:rPr lang="zh-CN" altLang="en-US" dirty="0">
                <a:latin typeface="仿宋" pitchFamily="49" charset="-122"/>
                <a:ea typeface="仿宋" pitchFamily="49" charset="-122"/>
              </a:rPr>
              <a:t>年获得</a:t>
            </a:r>
            <a:r>
              <a:rPr lang="zh-CN" altLang="en-US" dirty="0">
                <a:solidFill>
                  <a:srgbClr val="0070C0"/>
                </a:solidFill>
                <a:latin typeface="仿宋" pitchFamily="49" charset="-122"/>
                <a:ea typeface="仿宋" pitchFamily="49" charset="-122"/>
              </a:rPr>
              <a:t>图灵奖</a:t>
            </a:r>
            <a:r>
              <a:rPr lang="zh-CN" altLang="en-US" dirty="0">
                <a:latin typeface="仿宋" pitchFamily="49" charset="-122"/>
                <a:ea typeface="仿宋" pitchFamily="49" charset="-122"/>
              </a:rPr>
              <a:t>，</a:t>
            </a:r>
            <a:r>
              <a:rPr lang="en-US" altLang="zh-CN" dirty="0">
                <a:latin typeface="仿宋" pitchFamily="49" charset="-122"/>
                <a:ea typeface="仿宋" pitchFamily="49" charset="-122"/>
              </a:rPr>
              <a:t>1978</a:t>
            </a:r>
            <a:r>
              <a:rPr lang="zh-CN" altLang="en-US" dirty="0">
                <a:latin typeface="仿宋" pitchFamily="49" charset="-122"/>
                <a:ea typeface="仿宋" pitchFamily="49" charset="-122"/>
              </a:rPr>
              <a:t>年获得</a:t>
            </a:r>
            <a:r>
              <a:rPr lang="zh-CN" altLang="en-US" dirty="0">
                <a:solidFill>
                  <a:srgbClr val="0070C0"/>
                </a:solidFill>
                <a:latin typeface="仿宋" pitchFamily="49" charset="-122"/>
                <a:ea typeface="仿宋" pitchFamily="49" charset="-122"/>
              </a:rPr>
              <a:t>诺贝尔经济学奖</a:t>
            </a:r>
            <a:r>
              <a:rPr lang="zh-CN" altLang="en-US" dirty="0">
                <a:latin typeface="仿宋" pitchFamily="49" charset="-122"/>
                <a:ea typeface="仿宋" pitchFamily="49" charset="-122"/>
              </a:rPr>
              <a:t>，</a:t>
            </a:r>
            <a:r>
              <a:rPr lang="en-US" altLang="zh-CN" dirty="0">
                <a:latin typeface="仿宋" pitchFamily="49" charset="-122"/>
                <a:ea typeface="仿宋" pitchFamily="49" charset="-122"/>
              </a:rPr>
              <a:t>1983</a:t>
            </a:r>
            <a:r>
              <a:rPr lang="zh-CN" altLang="en-US" dirty="0">
                <a:latin typeface="仿宋" pitchFamily="49" charset="-122"/>
                <a:ea typeface="仿宋" pitchFamily="49" charset="-122"/>
              </a:rPr>
              <a:t>年获得</a:t>
            </a:r>
            <a:r>
              <a:rPr lang="zh-CN" altLang="en-US" dirty="0">
                <a:solidFill>
                  <a:srgbClr val="0070C0"/>
                </a:solidFill>
                <a:latin typeface="仿宋" pitchFamily="49" charset="-122"/>
                <a:ea typeface="仿宋" pitchFamily="49" charset="-122"/>
              </a:rPr>
              <a:t>美国管理科学院管理学术贡献奖</a:t>
            </a:r>
            <a:r>
              <a:rPr lang="zh-CN" altLang="en-US" dirty="0">
                <a:latin typeface="仿宋" pitchFamily="49" charset="-122"/>
                <a:ea typeface="仿宋" pitchFamily="49" charset="-122"/>
              </a:rPr>
              <a:t>。</a:t>
            </a:r>
            <a:r>
              <a:rPr lang="en-US" altLang="zh-CN" dirty="0">
                <a:latin typeface="仿宋" pitchFamily="49" charset="-122"/>
                <a:ea typeface="仿宋" pitchFamily="49" charset="-122"/>
              </a:rPr>
              <a:t>1984</a:t>
            </a:r>
            <a:r>
              <a:rPr lang="zh-CN" altLang="en-US" dirty="0">
                <a:latin typeface="仿宋" pitchFamily="49" charset="-122"/>
                <a:ea typeface="仿宋" pitchFamily="49" charset="-122"/>
              </a:rPr>
              <a:t>年获</a:t>
            </a:r>
            <a:r>
              <a:rPr lang="zh-CN" altLang="en-US" dirty="0">
                <a:solidFill>
                  <a:srgbClr val="0070C0"/>
                </a:solidFill>
                <a:latin typeface="仿宋" pitchFamily="49" charset="-122"/>
                <a:ea typeface="仿宋" pitchFamily="49" charset="-122"/>
              </a:rPr>
              <a:t>美国政治学协会麦迪逊奖</a:t>
            </a:r>
            <a:r>
              <a:rPr lang="zh-CN" altLang="en-US" dirty="0">
                <a:latin typeface="仿宋" pitchFamily="49" charset="-122"/>
                <a:ea typeface="仿宋" pitchFamily="49" charset="-122"/>
              </a:rPr>
              <a:t>，</a:t>
            </a:r>
            <a:r>
              <a:rPr lang="en-US" altLang="zh-CN" dirty="0">
                <a:latin typeface="仿宋" pitchFamily="49" charset="-122"/>
                <a:ea typeface="仿宋" pitchFamily="49" charset="-122"/>
              </a:rPr>
              <a:t>1986</a:t>
            </a:r>
            <a:r>
              <a:rPr lang="zh-CN" altLang="en-US" dirty="0">
                <a:latin typeface="仿宋" pitchFamily="49" charset="-122"/>
                <a:ea typeface="仿宋" pitchFamily="49" charset="-122"/>
              </a:rPr>
              <a:t>年获</a:t>
            </a:r>
            <a:r>
              <a:rPr lang="zh-CN" altLang="en-US" dirty="0">
                <a:solidFill>
                  <a:srgbClr val="0070C0"/>
                </a:solidFill>
                <a:latin typeface="仿宋" pitchFamily="49" charset="-122"/>
                <a:ea typeface="仿宋" pitchFamily="49" charset="-122"/>
              </a:rPr>
              <a:t>美国国家科学金奖</a:t>
            </a:r>
            <a:r>
              <a:rPr lang="zh-CN" altLang="en-US" dirty="0">
                <a:latin typeface="仿宋" pitchFamily="49" charset="-122"/>
                <a:ea typeface="仿宋" pitchFamily="49" charset="-122"/>
              </a:rPr>
              <a:t>，</a:t>
            </a:r>
            <a:r>
              <a:rPr lang="en-US" altLang="zh-CN" dirty="0">
                <a:latin typeface="仿宋" pitchFamily="49" charset="-122"/>
                <a:ea typeface="仿宋" pitchFamily="49" charset="-122"/>
              </a:rPr>
              <a:t>1988</a:t>
            </a:r>
            <a:r>
              <a:rPr lang="zh-CN" altLang="en-US" dirty="0">
                <a:latin typeface="仿宋" pitchFamily="49" charset="-122"/>
                <a:ea typeface="仿宋" pitchFamily="49" charset="-122"/>
              </a:rPr>
              <a:t>年获</a:t>
            </a:r>
            <a:r>
              <a:rPr lang="zh-CN" altLang="en-US" dirty="0">
                <a:solidFill>
                  <a:srgbClr val="0070C0"/>
                </a:solidFill>
                <a:latin typeface="仿宋" pitchFamily="49" charset="-122"/>
                <a:ea typeface="仿宋" pitchFamily="49" charset="-122"/>
              </a:rPr>
              <a:t>美国运筹学协会和管理科学研究院冯</a:t>
            </a:r>
            <a:r>
              <a:rPr lang="en-US" altLang="zh-CN" dirty="0">
                <a:solidFill>
                  <a:srgbClr val="0070C0"/>
                </a:solidFill>
                <a:latin typeface="仿宋" pitchFamily="49" charset="-122"/>
                <a:ea typeface="仿宋" pitchFamily="49" charset="-122"/>
              </a:rPr>
              <a:t>.</a:t>
            </a:r>
            <a:r>
              <a:rPr lang="zh-CN" altLang="en-US" dirty="0">
                <a:solidFill>
                  <a:srgbClr val="0070C0"/>
                </a:solidFill>
                <a:latin typeface="仿宋" pitchFamily="49" charset="-122"/>
                <a:ea typeface="仿宋" pitchFamily="49" charset="-122"/>
              </a:rPr>
              <a:t>诺依曼奖</a:t>
            </a:r>
            <a:r>
              <a:rPr lang="zh-CN" altLang="en-US" dirty="0">
                <a:latin typeface="仿宋" pitchFamily="49" charset="-122"/>
                <a:ea typeface="仿宋" pitchFamily="49" charset="-122"/>
              </a:rPr>
              <a:t>，</a:t>
            </a:r>
            <a:r>
              <a:rPr lang="en-US" altLang="zh-CN" dirty="0">
                <a:latin typeface="仿宋" pitchFamily="49" charset="-122"/>
                <a:ea typeface="仿宋" pitchFamily="49" charset="-122"/>
              </a:rPr>
              <a:t>1993</a:t>
            </a:r>
            <a:r>
              <a:rPr lang="zh-CN" altLang="en-US" dirty="0">
                <a:latin typeface="仿宋" pitchFamily="49" charset="-122"/>
                <a:ea typeface="仿宋" pitchFamily="49" charset="-122"/>
              </a:rPr>
              <a:t>年获</a:t>
            </a:r>
            <a:r>
              <a:rPr lang="zh-CN" altLang="en-US" dirty="0">
                <a:solidFill>
                  <a:srgbClr val="0070C0"/>
                </a:solidFill>
                <a:latin typeface="仿宋" pitchFamily="49" charset="-122"/>
                <a:ea typeface="仿宋" pitchFamily="49" charset="-122"/>
              </a:rPr>
              <a:t>美国心理学会基金会心理科学终身成就奖</a:t>
            </a:r>
            <a:r>
              <a:rPr lang="zh-CN" altLang="en-US" dirty="0">
                <a:latin typeface="仿宋" pitchFamily="49" charset="-122"/>
                <a:ea typeface="仿宋" pitchFamily="49" charset="-122"/>
              </a:rPr>
              <a:t>，</a:t>
            </a:r>
            <a:r>
              <a:rPr lang="en-US" altLang="zh-CN" dirty="0">
                <a:latin typeface="仿宋" pitchFamily="49" charset="-122"/>
                <a:ea typeface="仿宋" pitchFamily="49" charset="-122"/>
              </a:rPr>
              <a:t>1995</a:t>
            </a:r>
            <a:r>
              <a:rPr lang="zh-CN" altLang="en-US" dirty="0">
                <a:latin typeface="仿宋" pitchFamily="49" charset="-122"/>
                <a:ea typeface="仿宋" pitchFamily="49" charset="-122"/>
              </a:rPr>
              <a:t>年获</a:t>
            </a:r>
            <a:r>
              <a:rPr lang="zh-CN" altLang="en-US" dirty="0">
                <a:solidFill>
                  <a:srgbClr val="0070C0"/>
                </a:solidFill>
                <a:latin typeface="仿宋" pitchFamily="49" charset="-122"/>
                <a:ea typeface="仿宋" pitchFamily="49" charset="-122"/>
              </a:rPr>
              <a:t>美国公共管理学会沃尔多奖</a:t>
            </a:r>
            <a:r>
              <a:rPr lang="zh-CN" altLang="en-US" dirty="0">
                <a:latin typeface="仿宋" pitchFamily="49" charset="-122"/>
                <a:ea typeface="仿宋" pitchFamily="49" charset="-122"/>
              </a:rPr>
              <a:t>。</a:t>
            </a:r>
            <a:endParaRPr lang="en-US" altLang="zh-CN" dirty="0">
              <a:latin typeface="仿宋" pitchFamily="49" charset="-122"/>
              <a:ea typeface="仿宋" pitchFamily="49" charset="-122"/>
            </a:endParaRPr>
          </a:p>
          <a:p>
            <a:pPr>
              <a:spcBef>
                <a:spcPts val="500"/>
              </a:spcBef>
              <a:spcAft>
                <a:spcPts val="500"/>
              </a:spcAft>
            </a:pPr>
            <a:r>
              <a:rPr lang="zh-CN" altLang="en-US" dirty="0">
                <a:latin typeface="仿宋" pitchFamily="49" charset="-122"/>
                <a:ea typeface="仿宋" pitchFamily="49" charset="-122"/>
              </a:rPr>
              <a:t>创立</a:t>
            </a:r>
            <a:r>
              <a:rPr lang="en-US" altLang="zh-CN" dirty="0">
                <a:ea typeface="仿宋" pitchFamily="49" charset="-122"/>
              </a:rPr>
              <a:t>CMU</a:t>
            </a:r>
            <a:r>
              <a:rPr lang="zh-CN" altLang="en-US" dirty="0">
                <a:latin typeface="仿宋" pitchFamily="49" charset="-122"/>
                <a:ea typeface="仿宋" pitchFamily="49" charset="-122"/>
              </a:rPr>
              <a:t>工业管理研究生院和计算机科学院系，将心理学系建设成全美最强的心理学系。</a:t>
            </a:r>
            <a:endParaRPr lang="en-US" altLang="zh-CN" dirty="0">
              <a:latin typeface="仿宋" pitchFamily="49" charset="-122"/>
              <a:ea typeface="仿宋" pitchFamily="49" charset="-122"/>
            </a:endParaRPr>
          </a:p>
          <a:p>
            <a:pPr>
              <a:spcBef>
                <a:spcPts val="500"/>
              </a:spcBef>
              <a:spcAft>
                <a:spcPts val="500"/>
              </a:spcAft>
            </a:pPr>
            <a:r>
              <a:rPr lang="zh-CN" altLang="en-US" dirty="0">
                <a:latin typeface="仿宋" pitchFamily="49" charset="-122"/>
                <a:ea typeface="仿宋" pitchFamily="49" charset="-122"/>
              </a:rPr>
              <a:t>曾担任美国总统科学顾问，美国科学院“应用行为和社会科学防止核战争委员会”主席，尼克松总统访华时的美国科学家代表团团长，美中学术交流委员会主席，中国特区建设建议者之一。其学生中有两位图灵奖获得者。</a:t>
            </a:r>
            <a:endParaRPr lang="en-US" altLang="zh-CN" dirty="0">
              <a:latin typeface="仿宋" pitchFamily="49" charset="-122"/>
              <a:ea typeface="仿宋" pitchFamily="49" charset="-122"/>
            </a:endParaRPr>
          </a:p>
          <a:p>
            <a:pPr>
              <a:spcBef>
                <a:spcPts val="500"/>
              </a:spcBef>
              <a:spcAft>
                <a:spcPts val="500"/>
              </a:spcAft>
            </a:pPr>
            <a:r>
              <a:rPr lang="zh-CN" altLang="en-US" dirty="0">
                <a:latin typeface="仿宋" pitchFamily="49" charset="-122"/>
                <a:ea typeface="仿宋" pitchFamily="49" charset="-122"/>
              </a:rPr>
              <a:t>中文名</a:t>
            </a:r>
            <a:r>
              <a:rPr lang="zh-CN" altLang="en-US" dirty="0">
                <a:solidFill>
                  <a:srgbClr val="FF0000"/>
                </a:solidFill>
                <a:latin typeface="仿宋" pitchFamily="49" charset="-122"/>
                <a:ea typeface="仿宋" pitchFamily="49" charset="-122"/>
              </a:rPr>
              <a:t>司马贺</a:t>
            </a:r>
            <a:r>
              <a:rPr lang="zh-CN" altLang="en-US" dirty="0">
                <a:latin typeface="仿宋" pitchFamily="49" charset="-122"/>
                <a:ea typeface="仿宋" pitchFamily="49" charset="-122"/>
              </a:rPr>
              <a:t>。</a:t>
            </a:r>
          </a:p>
        </p:txBody>
      </p:sp>
      <p:pic>
        <p:nvPicPr>
          <p:cNvPr id="3" name="Picture 2"/>
          <p:cNvPicPr>
            <a:picLocks noChangeAspect="1"/>
          </p:cNvPicPr>
          <p:nvPr/>
        </p:nvPicPr>
        <p:blipFill>
          <a:blip r:embed="rId2"/>
          <a:stretch>
            <a:fillRect/>
          </a:stretch>
        </p:blipFill>
        <p:spPr>
          <a:xfrm>
            <a:off x="7596336" y="116632"/>
            <a:ext cx="1449070" cy="2160270"/>
          </a:xfrm>
          <a:prstGeom prst="rect">
            <a:avLst/>
          </a:prstGeom>
          <a:ln>
            <a:noFill/>
          </a:ln>
          <a:effectLst>
            <a:softEdge rad="112500"/>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艾伦</a:t>
            </a:r>
            <a:r>
              <a:rPr lang="en-US" altLang="zh-CN" b="1" dirty="0">
                <a:latin typeface="黑体" pitchFamily="49" charset="-122"/>
                <a:ea typeface="黑体" pitchFamily="49" charset="-122"/>
              </a:rPr>
              <a:t>·</a:t>
            </a:r>
            <a:r>
              <a:rPr lang="zh-CN" altLang="en-US" dirty="0">
                <a:latin typeface="黑体" pitchFamily="49" charset="-122"/>
                <a:ea typeface="黑体" pitchFamily="49" charset="-122"/>
              </a:rPr>
              <a:t>纽维尔</a:t>
            </a:r>
          </a:p>
        </p:txBody>
      </p:sp>
      <p:sp>
        <p:nvSpPr>
          <p:cNvPr id="4" name="TextBox 3"/>
          <p:cNvSpPr txBox="1"/>
          <p:nvPr/>
        </p:nvSpPr>
        <p:spPr>
          <a:xfrm>
            <a:off x="323528" y="1628800"/>
            <a:ext cx="8568952" cy="2475037"/>
          </a:xfrm>
          <a:prstGeom prst="rect">
            <a:avLst/>
          </a:prstGeom>
          <a:noFill/>
          <a:ln w="12700">
            <a:solidFill>
              <a:schemeClr val="tx1"/>
            </a:solidFill>
          </a:ln>
        </p:spPr>
        <p:txBody>
          <a:bodyPr wrap="square" rtlCol="0">
            <a:spAutoFit/>
          </a:bodyPr>
          <a:lstStyle/>
          <a:p>
            <a:r>
              <a:rPr lang="en-US" altLang="zh-CN" sz="2000" dirty="0">
                <a:ea typeface="仿宋" pitchFamily="49" charset="-122"/>
              </a:rPr>
              <a:t>Allen Newell (1927 - 1992):</a:t>
            </a:r>
          </a:p>
          <a:p>
            <a:endParaRPr lang="en-US" altLang="zh-CN" dirty="0">
              <a:latin typeface="仿宋" pitchFamily="49" charset="-122"/>
              <a:ea typeface="仿宋" pitchFamily="49" charset="-122"/>
            </a:endParaRPr>
          </a:p>
          <a:p>
            <a:pPr>
              <a:spcBef>
                <a:spcPts val="500"/>
              </a:spcBef>
              <a:spcAft>
                <a:spcPts val="500"/>
              </a:spcAft>
            </a:pPr>
            <a:r>
              <a:rPr lang="en-US" altLang="zh-CN" dirty="0">
                <a:solidFill>
                  <a:srgbClr val="FF0000"/>
                </a:solidFill>
                <a:latin typeface="仿宋" pitchFamily="49" charset="-122"/>
                <a:ea typeface="仿宋" pitchFamily="49" charset="-122"/>
              </a:rPr>
              <a:t>1975</a:t>
            </a:r>
            <a:r>
              <a:rPr lang="zh-CN" altLang="en-US" dirty="0">
                <a:solidFill>
                  <a:srgbClr val="FF0000"/>
                </a:solidFill>
                <a:latin typeface="仿宋" pitchFamily="49" charset="-122"/>
                <a:ea typeface="仿宋" pitchFamily="49" charset="-122"/>
              </a:rPr>
              <a:t>年获得图灵奖，</a:t>
            </a:r>
            <a:r>
              <a:rPr lang="en-US" altLang="zh-CN" dirty="0">
                <a:solidFill>
                  <a:srgbClr val="FF0000"/>
                </a:solidFill>
                <a:latin typeface="仿宋" pitchFamily="49" charset="-122"/>
                <a:ea typeface="仿宋" pitchFamily="49" charset="-122"/>
              </a:rPr>
              <a:t>1989</a:t>
            </a:r>
            <a:r>
              <a:rPr lang="zh-CN" altLang="en-US" dirty="0">
                <a:solidFill>
                  <a:srgbClr val="FF0000"/>
                </a:solidFill>
                <a:latin typeface="仿宋" pitchFamily="49" charset="-122"/>
                <a:ea typeface="仿宋" pitchFamily="49" charset="-122"/>
              </a:rPr>
              <a:t>年获得</a:t>
            </a:r>
            <a:r>
              <a:rPr lang="en-US" altLang="zh-CN" dirty="0">
                <a:solidFill>
                  <a:srgbClr val="FF0000"/>
                </a:solidFill>
                <a:latin typeface="仿宋" pitchFamily="49" charset="-122"/>
                <a:ea typeface="仿宋" pitchFamily="49" charset="-122"/>
              </a:rPr>
              <a:t>IJCAI</a:t>
            </a:r>
            <a:r>
              <a:rPr lang="zh-CN" altLang="en-US" dirty="0">
                <a:solidFill>
                  <a:srgbClr val="FF0000"/>
                </a:solidFill>
                <a:latin typeface="仿宋" pitchFamily="49" charset="-122"/>
                <a:ea typeface="仿宋" pitchFamily="49" charset="-122"/>
              </a:rPr>
              <a:t>终身成就奖，</a:t>
            </a:r>
            <a:r>
              <a:rPr lang="en-US" altLang="zh-CN" dirty="0">
                <a:solidFill>
                  <a:srgbClr val="FF0000"/>
                </a:solidFill>
                <a:latin typeface="仿宋" pitchFamily="49" charset="-122"/>
                <a:ea typeface="仿宋" pitchFamily="49" charset="-122"/>
              </a:rPr>
              <a:t>1992</a:t>
            </a:r>
            <a:r>
              <a:rPr lang="zh-CN" altLang="en-US" dirty="0">
                <a:solidFill>
                  <a:srgbClr val="FF0000"/>
                </a:solidFill>
                <a:latin typeface="仿宋" pitchFamily="49" charset="-122"/>
                <a:ea typeface="仿宋" pitchFamily="49" charset="-122"/>
              </a:rPr>
              <a:t>年获得美国科学奖章</a:t>
            </a:r>
            <a:r>
              <a:rPr lang="zh-CN" altLang="en-US" dirty="0">
                <a:latin typeface="仿宋" pitchFamily="49" charset="-122"/>
                <a:ea typeface="仿宋" pitchFamily="49" charset="-122"/>
              </a:rPr>
              <a:t>。</a:t>
            </a:r>
            <a:endParaRPr lang="en-US" altLang="zh-CN" dirty="0">
              <a:latin typeface="仿宋" pitchFamily="49" charset="-122"/>
              <a:ea typeface="仿宋" pitchFamily="49" charset="-122"/>
            </a:endParaRPr>
          </a:p>
          <a:p>
            <a:pPr>
              <a:spcBef>
                <a:spcPts val="500"/>
              </a:spcBef>
              <a:spcAft>
                <a:spcPts val="500"/>
              </a:spcAft>
            </a:pPr>
            <a:r>
              <a:rPr lang="zh-CN" altLang="en-US" dirty="0">
                <a:latin typeface="仿宋" pitchFamily="49" charset="-122"/>
                <a:ea typeface="仿宋" pitchFamily="49" charset="-122"/>
              </a:rPr>
              <a:t>美国人工智能学会</a:t>
            </a:r>
            <a:r>
              <a:rPr lang="en-US" altLang="zh-CN" dirty="0">
                <a:ea typeface="仿宋" pitchFamily="49" charset="-122"/>
              </a:rPr>
              <a:t>AAAI</a:t>
            </a:r>
            <a:r>
              <a:rPr lang="zh-CN" altLang="en-US" dirty="0">
                <a:latin typeface="仿宋" pitchFamily="49" charset="-122"/>
                <a:ea typeface="仿宋" pitchFamily="49" charset="-122"/>
              </a:rPr>
              <a:t>的发起人之一，曾任美国认知科学学会的主席。</a:t>
            </a:r>
            <a:endParaRPr lang="en-US" altLang="zh-CN" dirty="0">
              <a:latin typeface="仿宋" pitchFamily="49" charset="-122"/>
              <a:ea typeface="仿宋" pitchFamily="49" charset="-122"/>
            </a:endParaRPr>
          </a:p>
          <a:p>
            <a:pPr>
              <a:spcBef>
                <a:spcPts val="500"/>
              </a:spcBef>
              <a:spcAft>
                <a:spcPts val="500"/>
              </a:spcAft>
            </a:pPr>
            <a:r>
              <a:rPr lang="zh-CN" altLang="en-US" dirty="0">
                <a:latin typeface="仿宋" pitchFamily="49" charset="-122"/>
                <a:ea typeface="仿宋" pitchFamily="49" charset="-122"/>
              </a:rPr>
              <a:t>合作开发了</a:t>
            </a:r>
            <a:r>
              <a:rPr lang="zh-CN" altLang="en-US" sz="2400" dirty="0">
                <a:solidFill>
                  <a:srgbClr val="FF0000"/>
                </a:solidFill>
                <a:latin typeface="仿宋" pitchFamily="49" charset="-122"/>
                <a:ea typeface="仿宋" pitchFamily="49" charset="-122"/>
              </a:rPr>
              <a:t>逻辑理论家</a:t>
            </a:r>
            <a:r>
              <a:rPr lang="zh-CN" altLang="en-US" dirty="0">
                <a:ea typeface="仿宋" pitchFamily="49" charset="-122"/>
              </a:rPr>
              <a:t>（</a:t>
            </a:r>
            <a:r>
              <a:rPr lang="en-US" altLang="zh-CN" dirty="0">
                <a:ea typeface="仿宋" pitchFamily="49" charset="-122"/>
              </a:rPr>
              <a:t>Logic Theorist, 1956</a:t>
            </a:r>
            <a:r>
              <a:rPr lang="zh-CN" altLang="en-US" dirty="0">
                <a:ea typeface="仿宋" pitchFamily="49" charset="-122"/>
              </a:rPr>
              <a:t>年）</a:t>
            </a:r>
            <a:r>
              <a:rPr lang="zh-CN" altLang="en-US" dirty="0">
                <a:latin typeface="仿宋" pitchFamily="49" charset="-122"/>
                <a:ea typeface="仿宋" pitchFamily="49" charset="-122"/>
              </a:rPr>
              <a:t>和</a:t>
            </a:r>
            <a:r>
              <a:rPr lang="zh-CN" altLang="en-US" sz="2400" dirty="0">
                <a:solidFill>
                  <a:srgbClr val="FF0000"/>
                </a:solidFill>
                <a:latin typeface="仿宋" pitchFamily="49" charset="-122"/>
                <a:ea typeface="仿宋" pitchFamily="49" charset="-122"/>
              </a:rPr>
              <a:t>通用问题求解器</a:t>
            </a:r>
            <a:r>
              <a:rPr lang="zh-CN" altLang="en-US" dirty="0">
                <a:latin typeface="仿宋" pitchFamily="49" charset="-122"/>
                <a:ea typeface="仿宋" pitchFamily="49" charset="-122"/>
              </a:rPr>
              <a:t>（</a:t>
            </a:r>
            <a:r>
              <a:rPr lang="en-US" altLang="zh-CN" dirty="0">
                <a:ea typeface="仿宋" pitchFamily="49" charset="-122"/>
              </a:rPr>
              <a:t>General Problem Solver</a:t>
            </a:r>
            <a:r>
              <a:rPr lang="zh-CN" altLang="en-US" dirty="0">
                <a:latin typeface="仿宋" pitchFamily="49" charset="-122"/>
                <a:ea typeface="仿宋" pitchFamily="49" charset="-122"/>
              </a:rPr>
              <a:t>）。提出了启发式搜索，提出了</a:t>
            </a:r>
            <a:r>
              <a:rPr lang="en-US" altLang="zh-CN" dirty="0">
                <a:ea typeface="仿宋" pitchFamily="49" charset="-122"/>
              </a:rPr>
              <a:t>LISP</a:t>
            </a:r>
            <a:r>
              <a:rPr lang="zh-CN" altLang="en-US" dirty="0">
                <a:latin typeface="仿宋" pitchFamily="49" charset="-122"/>
                <a:ea typeface="仿宋" pitchFamily="49" charset="-122"/>
              </a:rPr>
              <a:t>语言的基础</a:t>
            </a:r>
            <a:r>
              <a:rPr lang="en-US" altLang="zh-CN" dirty="0">
                <a:latin typeface="仿宋" pitchFamily="49" charset="-122"/>
                <a:ea typeface="仿宋" pitchFamily="49" charset="-122"/>
              </a:rPr>
              <a:t>-</a:t>
            </a:r>
            <a:r>
              <a:rPr lang="zh-CN" altLang="en-US" dirty="0">
                <a:latin typeface="仿宋" pitchFamily="49" charset="-122"/>
                <a:ea typeface="仿宋" pitchFamily="49" charset="-122"/>
              </a:rPr>
              <a:t>表处理技术。</a:t>
            </a:r>
            <a:endParaRPr lang="en-US" altLang="zh-CN" dirty="0">
              <a:latin typeface="仿宋" pitchFamily="49" charset="-122"/>
              <a:ea typeface="仿宋" pitchFamily="49" charset="-122"/>
            </a:endParaRPr>
          </a:p>
        </p:txBody>
      </p:sp>
      <p:pic>
        <p:nvPicPr>
          <p:cNvPr id="5" name="图片 4" descr="allennewell.jpg"/>
          <p:cNvPicPr>
            <a:picLocks noChangeAspect="1"/>
          </p:cNvPicPr>
          <p:nvPr/>
        </p:nvPicPr>
        <p:blipFill>
          <a:blip r:embed="rId2" cstate="print"/>
          <a:stretch>
            <a:fillRect/>
          </a:stretch>
        </p:blipFill>
        <p:spPr>
          <a:xfrm>
            <a:off x="6804248" y="0"/>
            <a:ext cx="2141695" cy="2160000"/>
          </a:xfrm>
          <a:prstGeom prst="ellipse">
            <a:avLst/>
          </a:prstGeom>
          <a:ln>
            <a:noFill/>
          </a:ln>
          <a:effectLst>
            <a:softEdge rad="112500"/>
          </a:effectLst>
        </p:spPr>
      </p:pic>
      <p:sp>
        <p:nvSpPr>
          <p:cNvPr id="6" name="矩形 5"/>
          <p:cNvSpPr/>
          <p:nvPr/>
        </p:nvSpPr>
        <p:spPr>
          <a:xfrm>
            <a:off x="323528" y="4221088"/>
            <a:ext cx="8568952" cy="1818447"/>
          </a:xfrm>
          <a:prstGeom prst="rect">
            <a:avLst/>
          </a:prstGeom>
        </p:spPr>
        <p:txBody>
          <a:bodyPr wrap="square">
            <a:spAutoFit/>
          </a:bodyPr>
          <a:lstStyle/>
          <a:p>
            <a:pPr>
              <a:spcAft>
                <a:spcPts val="500"/>
              </a:spcAft>
            </a:pPr>
            <a:r>
              <a:rPr lang="zh-CN" altLang="zh-CN" dirty="0">
                <a:latin typeface="华文仿宋"/>
                <a:ea typeface="华文仿宋"/>
                <a:cs typeface="华文仿宋"/>
                <a:hlinkClick r:id="rId3" action="ppaction://hlinkfile" tooltip="1955年"/>
              </a:rPr>
              <a:t>1955年</a:t>
            </a:r>
            <a:r>
              <a:rPr lang="zh-CN" altLang="zh-CN" dirty="0">
                <a:latin typeface="华文仿宋"/>
                <a:ea typeface="华文仿宋"/>
                <a:cs typeface="华文仿宋"/>
              </a:rPr>
              <a:t>，这个程序能够证明《数学原理》中前52个定理中的38个，其中某些证明比原著更加新颖和精巧。</a:t>
            </a:r>
            <a:r>
              <a:rPr lang="zh-CN" altLang="zh-CN" dirty="0">
                <a:ea typeface="华文仿宋"/>
                <a:cs typeface="华文仿宋"/>
              </a:rPr>
              <a:t>Simon</a:t>
            </a:r>
            <a:r>
              <a:rPr lang="zh-CN" altLang="zh-CN" dirty="0">
                <a:latin typeface="华文仿宋"/>
                <a:ea typeface="华文仿宋"/>
                <a:cs typeface="华文仿宋"/>
              </a:rPr>
              <a:t>认为他们已经“解决了神秘的心/身问题，解释了物质构成的系统如何获得心灵的性质。” （这一断言的哲学立场后来被John Searle称为“强人工智能”，即机器可以像人一样具有思想。）</a:t>
            </a:r>
            <a:endParaRPr lang="en-US" altLang="zh-CN" dirty="0">
              <a:latin typeface="华文仿宋"/>
              <a:ea typeface="华文仿宋"/>
              <a:cs typeface="华文仿宋"/>
            </a:endParaRPr>
          </a:p>
          <a:p>
            <a:r>
              <a:rPr lang="zh-CN" altLang="zh-CN" dirty="0">
                <a:latin typeface="华文仿宋"/>
                <a:ea typeface="华文仿宋"/>
                <a:cs typeface="华文仿宋"/>
                <a:hlinkClick r:id="rId3" action="ppaction://hlinkfile" tooltip="1955年"/>
              </a:rPr>
              <a:t>19</a:t>
            </a:r>
            <a:r>
              <a:rPr lang="en-US" altLang="zh-CN" dirty="0">
                <a:latin typeface="华文仿宋"/>
                <a:ea typeface="华文仿宋"/>
                <a:cs typeface="华文仿宋"/>
                <a:hlinkClick r:id="rId3" action="ppaction://hlinkfile" tooltip="1955年"/>
              </a:rPr>
              <a:t>63</a:t>
            </a:r>
            <a:r>
              <a:rPr lang="zh-CN" altLang="zh-CN" dirty="0">
                <a:latin typeface="华文仿宋"/>
                <a:ea typeface="华文仿宋"/>
                <a:cs typeface="华文仿宋"/>
                <a:hlinkClick r:id="rId3" action="ppaction://hlinkfile" tooltip="1955年"/>
              </a:rPr>
              <a:t>年</a:t>
            </a:r>
            <a:r>
              <a:rPr lang="zh-CN" altLang="zh-CN" dirty="0">
                <a:latin typeface="华文仿宋"/>
                <a:ea typeface="华文仿宋"/>
                <a:cs typeface="华文仿宋"/>
              </a:rPr>
              <a:t>，证明</a:t>
            </a:r>
            <a:r>
              <a:rPr lang="zh-CN" altLang="en-US" dirty="0">
                <a:latin typeface="华文仿宋"/>
                <a:ea typeface="华文仿宋"/>
                <a:cs typeface="华文仿宋"/>
              </a:rPr>
              <a:t>了</a:t>
            </a:r>
            <a:r>
              <a:rPr lang="zh-CN" altLang="zh-CN" dirty="0">
                <a:latin typeface="华文仿宋"/>
                <a:ea typeface="华文仿宋"/>
                <a:cs typeface="华文仿宋"/>
              </a:rPr>
              <a:t>《数学原理》中</a:t>
            </a:r>
            <a:r>
              <a:rPr lang="zh-CN" altLang="en-US" dirty="0">
                <a:latin typeface="华文仿宋"/>
                <a:ea typeface="华文仿宋"/>
                <a:cs typeface="华文仿宋"/>
              </a:rPr>
              <a:t>所有</a:t>
            </a:r>
            <a:r>
              <a:rPr lang="zh-CN" altLang="zh-CN" dirty="0">
                <a:latin typeface="华文仿宋"/>
                <a:ea typeface="华文仿宋"/>
                <a:cs typeface="华文仿宋"/>
              </a:rPr>
              <a:t>52个定理</a:t>
            </a:r>
            <a:r>
              <a:rPr lang="zh-CN" altLang="en-US" dirty="0">
                <a:latin typeface="华文仿宋"/>
                <a:ea typeface="华文仿宋"/>
                <a:cs typeface="华文仿宋"/>
              </a:rPr>
              <a:t>。大数学家</a:t>
            </a:r>
            <a:r>
              <a:rPr lang="zh-CN" altLang="en-US" b="1" dirty="0">
                <a:latin typeface="华文仿宋"/>
                <a:ea typeface="华文仿宋"/>
                <a:cs typeface="华文仿宋"/>
              </a:rPr>
              <a:t>罗素和怀特海</a:t>
            </a:r>
            <a:r>
              <a:rPr lang="zh-CN" altLang="en-US" dirty="0">
                <a:latin typeface="华文仿宋"/>
                <a:ea typeface="华文仿宋"/>
                <a:cs typeface="华文仿宋"/>
              </a:rPr>
              <a:t>为证明这些定理花了</a:t>
            </a:r>
            <a:r>
              <a:rPr lang="en-US" altLang="zh-CN" b="1" dirty="0">
                <a:latin typeface="华文仿宋"/>
                <a:ea typeface="华文仿宋"/>
                <a:cs typeface="华文仿宋"/>
              </a:rPr>
              <a:t>10</a:t>
            </a:r>
            <a:r>
              <a:rPr lang="zh-CN" altLang="en-US" b="1" dirty="0">
                <a:latin typeface="华文仿宋"/>
                <a:ea typeface="华文仿宋"/>
                <a:cs typeface="华文仿宋"/>
              </a:rPr>
              <a:t>年时间</a:t>
            </a:r>
            <a:r>
              <a:rPr lang="zh-CN" altLang="en-US" dirty="0">
                <a:latin typeface="华文仿宋"/>
                <a:ea typeface="华文仿宋"/>
                <a:cs typeface="华文仿宋"/>
              </a:rPr>
              <a:t>。</a:t>
            </a:r>
            <a:endParaRPr lang="zh-CN" altLang="zh-CN" dirty="0">
              <a:latin typeface="华文仿宋"/>
              <a:ea typeface="华文仿宋"/>
              <a:cs typeface="华文仿宋"/>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wu.jpg"/>
          <p:cNvPicPr>
            <a:picLocks noChangeAspect="1"/>
          </p:cNvPicPr>
          <p:nvPr/>
        </p:nvPicPr>
        <p:blipFill>
          <a:blip r:embed="rId2" cstate="print"/>
          <a:stretch>
            <a:fillRect/>
          </a:stretch>
        </p:blipFill>
        <p:spPr>
          <a:xfrm>
            <a:off x="0" y="4681934"/>
            <a:ext cx="1584176" cy="2176066"/>
          </a:xfrm>
          <a:prstGeom prst="rect">
            <a:avLst/>
          </a:prstGeom>
          <a:ln>
            <a:noFill/>
          </a:ln>
          <a:effectLst>
            <a:softEdge rad="112500"/>
          </a:effectLst>
        </p:spPr>
      </p:pic>
      <p:sp>
        <p:nvSpPr>
          <p:cNvPr id="2" name="标题 1"/>
          <p:cNvSpPr>
            <a:spLocks noGrp="1"/>
          </p:cNvSpPr>
          <p:nvPr>
            <p:ph type="title"/>
          </p:nvPr>
        </p:nvSpPr>
        <p:spPr/>
        <p:txBody>
          <a:bodyPr/>
          <a:lstStyle/>
          <a:p>
            <a:r>
              <a:rPr lang="zh-CN" altLang="en-US" dirty="0">
                <a:latin typeface="黑体" pitchFamily="49" charset="-122"/>
                <a:ea typeface="黑体" pitchFamily="49" charset="-122"/>
              </a:rPr>
              <a:t>定理证明的机械化</a:t>
            </a:r>
          </a:p>
        </p:txBody>
      </p:sp>
      <p:sp>
        <p:nvSpPr>
          <p:cNvPr id="3" name="TextBox 2"/>
          <p:cNvSpPr txBox="1"/>
          <p:nvPr/>
        </p:nvSpPr>
        <p:spPr>
          <a:xfrm>
            <a:off x="323528" y="1628801"/>
            <a:ext cx="8568952" cy="1572225"/>
          </a:xfrm>
          <a:prstGeom prst="rect">
            <a:avLst/>
          </a:prstGeom>
          <a:noFill/>
          <a:ln w="12700">
            <a:solidFill>
              <a:schemeClr val="tx1"/>
            </a:solidFill>
          </a:ln>
        </p:spPr>
        <p:txBody>
          <a:bodyPr wrap="square" rtlCol="0">
            <a:spAutoFit/>
          </a:bodyPr>
          <a:lstStyle/>
          <a:p>
            <a:r>
              <a:rPr lang="zh-CN" altLang="en-US" sz="2000" dirty="0">
                <a:solidFill>
                  <a:srgbClr val="FF0000"/>
                </a:solidFill>
                <a:ea typeface="仿宋" pitchFamily="49" charset="-122"/>
              </a:rPr>
              <a:t>激动人心</a:t>
            </a:r>
            <a:r>
              <a:rPr lang="en-US" altLang="zh-CN" sz="2000" dirty="0">
                <a:solidFill>
                  <a:srgbClr val="FF0000"/>
                </a:solidFill>
                <a:ea typeface="仿宋" pitchFamily="49" charset="-122"/>
              </a:rPr>
              <a:t>(</a:t>
            </a:r>
            <a:r>
              <a:rPr lang="zh-CN" altLang="en-US" sz="2000" dirty="0">
                <a:solidFill>
                  <a:srgbClr val="FF0000"/>
                </a:solidFill>
                <a:ea typeface="仿宋" pitchFamily="49" charset="-122"/>
              </a:rPr>
              <a:t>高帅富</a:t>
            </a:r>
            <a:r>
              <a:rPr lang="en-US" altLang="zh-CN" sz="2000" dirty="0">
                <a:solidFill>
                  <a:srgbClr val="FF0000"/>
                </a:solidFill>
                <a:ea typeface="仿宋" pitchFamily="49" charset="-122"/>
              </a:rPr>
              <a:t>)</a:t>
            </a:r>
            <a:r>
              <a:rPr lang="zh-CN" altLang="en-US" sz="2000" dirty="0">
                <a:solidFill>
                  <a:srgbClr val="FF0000"/>
                </a:solidFill>
                <a:ea typeface="仿宋" pitchFamily="49" charset="-122"/>
              </a:rPr>
              <a:t>的生活</a:t>
            </a:r>
            <a:r>
              <a:rPr lang="en-US" altLang="zh-CN" sz="2000" dirty="0">
                <a:solidFill>
                  <a:srgbClr val="FF0000"/>
                </a:solidFill>
                <a:ea typeface="仿宋" pitchFamily="49" charset="-122"/>
              </a:rPr>
              <a:t>:</a:t>
            </a:r>
          </a:p>
          <a:p>
            <a:endParaRPr lang="en-US" altLang="zh-CN" dirty="0">
              <a:latin typeface="仿宋" pitchFamily="49" charset="-122"/>
              <a:ea typeface="仿宋" pitchFamily="49" charset="-122"/>
            </a:endParaRPr>
          </a:p>
          <a:p>
            <a:pPr>
              <a:spcAft>
                <a:spcPts val="500"/>
              </a:spcAft>
            </a:pPr>
            <a:r>
              <a:rPr lang="zh-CN" altLang="en-US" dirty="0">
                <a:latin typeface="仿宋" pitchFamily="49" charset="-122"/>
                <a:ea typeface="仿宋" pitchFamily="49" charset="-122"/>
              </a:rPr>
              <a:t>假设：所有不贫穷并且聪明的人都是快乐的，那些看书的人是聪明的。李明能看书且不贫穷，快乐的人过着激动人心的生活。</a:t>
            </a:r>
          </a:p>
          <a:p>
            <a:pPr>
              <a:spcAft>
                <a:spcPts val="500"/>
              </a:spcAft>
            </a:pPr>
            <a:r>
              <a:rPr lang="zh-CN" altLang="en-US" dirty="0">
                <a:latin typeface="仿宋" pitchFamily="49" charset="-122"/>
                <a:ea typeface="仿宋" pitchFamily="49" charset="-122"/>
              </a:rPr>
              <a:t>求证：李明过着激动人心的生活。</a:t>
            </a:r>
          </a:p>
        </p:txBody>
      </p:sp>
      <p:sp>
        <p:nvSpPr>
          <p:cNvPr id="5" name="Rectangle 3"/>
          <p:cNvSpPr txBox="1">
            <a:spLocks noChangeArrowheads="1"/>
          </p:cNvSpPr>
          <p:nvPr/>
        </p:nvSpPr>
        <p:spPr>
          <a:xfrm>
            <a:off x="539552" y="3429000"/>
            <a:ext cx="2520280" cy="1800200"/>
          </a:xfrm>
          <a:prstGeom prst="rect">
            <a:avLst/>
          </a:prstGeom>
        </p:spPr>
        <p:txBody>
          <a:bodyPr vert="horz" lIns="91440" tIns="45720" rIns="91440" bIns="45720" rtlCol="0">
            <a:normAutofit fontScale="92500" lnSpcReduction="10000"/>
          </a:bodyPr>
          <a:lstStyle/>
          <a:p>
            <a:pPr marL="0" marR="0" lvl="1" indent="0" algn="l" defTabSz="914400" rtl="0" eaLnBrk="1" fontAlgn="auto" latinLnBrk="0" hangingPunct="1">
              <a:lnSpc>
                <a:spcPct val="150000"/>
              </a:lnSpc>
              <a:spcAft>
                <a:spcPts val="0"/>
              </a:spcAft>
              <a:buClrTx/>
              <a:buSzTx/>
              <a:buFont typeface="Arial" pitchFamily="34" charset="0"/>
              <a:buNone/>
              <a:tabLst/>
              <a:defRPr/>
            </a:pPr>
            <a:r>
              <a:rPr kumimoji="0" lang="zh-CN" altLang="en-US" sz="1400" i="0" u="none" strike="noStrike" kern="1200" cap="none" spc="0" normalizeH="0" baseline="0" noProof="0" dirty="0">
                <a:ln>
                  <a:noFill/>
                </a:ln>
                <a:solidFill>
                  <a:schemeClr val="tx1"/>
                </a:solidFill>
                <a:effectLst/>
                <a:uLnTx/>
                <a:uFillTx/>
                <a:cs typeface="+mn-cs"/>
              </a:rPr>
              <a:t>解：先定义谓词：</a:t>
            </a:r>
          </a:p>
          <a:p>
            <a:pPr marL="0" marR="0" lvl="1" indent="0" algn="l" defTabSz="914400" rtl="0" eaLnBrk="1" fontAlgn="auto" latinLnBrk="0" hangingPunct="1">
              <a:lnSpc>
                <a:spcPct val="150000"/>
              </a:lnSpc>
              <a:spcAft>
                <a:spcPts val="0"/>
              </a:spcAft>
              <a:buClrTx/>
              <a:buSzTx/>
              <a:buFont typeface="Arial" pitchFamily="34" charset="0"/>
              <a:buNone/>
              <a:tabLst/>
              <a:defRPr/>
            </a:pPr>
            <a:r>
              <a:rPr kumimoji="0" lang="en-US" altLang="zh-CN" sz="1400" i="0" u="none" strike="noStrike" kern="1200" cap="none" spc="0" normalizeH="0" baseline="0" noProof="0" dirty="0">
                <a:ln>
                  <a:noFill/>
                </a:ln>
                <a:solidFill>
                  <a:schemeClr val="tx1"/>
                </a:solidFill>
                <a:effectLst/>
                <a:uLnTx/>
                <a:uFillTx/>
                <a:cs typeface="+mn-cs"/>
              </a:rPr>
              <a:t>Poor(x)   x</a:t>
            </a:r>
            <a:r>
              <a:rPr kumimoji="0" lang="zh-CN" altLang="en-US" sz="1400" i="0" u="none" strike="noStrike" kern="1200" cap="none" spc="0" normalizeH="0" baseline="0" noProof="0" dirty="0">
                <a:ln>
                  <a:noFill/>
                </a:ln>
                <a:solidFill>
                  <a:schemeClr val="tx1"/>
                </a:solidFill>
                <a:effectLst/>
                <a:uLnTx/>
                <a:uFillTx/>
                <a:cs typeface="+mn-cs"/>
              </a:rPr>
              <a:t>是贫穷的</a:t>
            </a:r>
          </a:p>
          <a:p>
            <a:pPr marL="0" marR="0" lvl="1" indent="0" algn="l" defTabSz="914400" rtl="0" eaLnBrk="1" fontAlgn="auto" latinLnBrk="0" hangingPunct="1">
              <a:lnSpc>
                <a:spcPct val="150000"/>
              </a:lnSpc>
              <a:spcAft>
                <a:spcPts val="0"/>
              </a:spcAft>
              <a:buClrTx/>
              <a:buSzTx/>
              <a:buFont typeface="Arial" pitchFamily="34" charset="0"/>
              <a:buNone/>
              <a:tabLst/>
              <a:defRPr/>
            </a:pPr>
            <a:r>
              <a:rPr kumimoji="0" lang="en-US" altLang="zh-CN" sz="1400" i="0" u="none" strike="noStrike" kern="1200" cap="none" spc="0" normalizeH="0" baseline="0" noProof="0" dirty="0">
                <a:ln>
                  <a:noFill/>
                </a:ln>
                <a:solidFill>
                  <a:schemeClr val="tx1"/>
                </a:solidFill>
                <a:effectLst/>
                <a:uLnTx/>
                <a:uFillTx/>
                <a:cs typeface="+mn-cs"/>
              </a:rPr>
              <a:t>Smart(x)  x</a:t>
            </a:r>
            <a:r>
              <a:rPr kumimoji="0" lang="zh-CN" altLang="en-US" sz="1400" i="0" u="none" strike="noStrike" kern="1200" cap="none" spc="0" normalizeH="0" baseline="0" noProof="0" dirty="0">
                <a:ln>
                  <a:noFill/>
                </a:ln>
                <a:solidFill>
                  <a:schemeClr val="tx1"/>
                </a:solidFill>
                <a:effectLst/>
                <a:uLnTx/>
                <a:uFillTx/>
                <a:cs typeface="+mn-cs"/>
              </a:rPr>
              <a:t>是聪明的</a:t>
            </a:r>
          </a:p>
          <a:p>
            <a:pPr marL="0" marR="0" lvl="1" indent="0" algn="l" defTabSz="914400" rtl="0" eaLnBrk="1" fontAlgn="auto" latinLnBrk="0" hangingPunct="1">
              <a:lnSpc>
                <a:spcPct val="150000"/>
              </a:lnSpc>
              <a:spcAft>
                <a:spcPts val="0"/>
              </a:spcAft>
              <a:buClrTx/>
              <a:buSzTx/>
              <a:buFont typeface="Arial" pitchFamily="34" charset="0"/>
              <a:buNone/>
              <a:tabLst/>
              <a:defRPr/>
            </a:pPr>
            <a:r>
              <a:rPr kumimoji="0" lang="en-US" altLang="zh-CN" sz="1400" i="0" u="none" strike="noStrike" kern="1200" cap="none" spc="0" normalizeH="0" baseline="0" noProof="0" dirty="0">
                <a:ln>
                  <a:noFill/>
                </a:ln>
                <a:solidFill>
                  <a:schemeClr val="tx1"/>
                </a:solidFill>
                <a:effectLst/>
                <a:uLnTx/>
                <a:uFillTx/>
                <a:cs typeface="+mn-cs"/>
              </a:rPr>
              <a:t>Happy(x)  x</a:t>
            </a:r>
            <a:r>
              <a:rPr kumimoji="0" lang="zh-CN" altLang="en-US" sz="1400" i="0" u="none" strike="noStrike" kern="1200" cap="none" spc="0" normalizeH="0" baseline="0" noProof="0" dirty="0">
                <a:ln>
                  <a:noFill/>
                </a:ln>
                <a:solidFill>
                  <a:schemeClr val="tx1"/>
                </a:solidFill>
                <a:effectLst/>
                <a:uLnTx/>
                <a:uFillTx/>
                <a:cs typeface="+mn-cs"/>
              </a:rPr>
              <a:t>是快乐的</a:t>
            </a:r>
          </a:p>
          <a:p>
            <a:pPr marL="0" marR="0" lvl="1" indent="0" algn="l" defTabSz="914400" rtl="0" eaLnBrk="1" fontAlgn="auto" latinLnBrk="0" hangingPunct="1">
              <a:lnSpc>
                <a:spcPct val="150000"/>
              </a:lnSpc>
              <a:spcAft>
                <a:spcPts val="0"/>
              </a:spcAft>
              <a:buClrTx/>
              <a:buSzTx/>
              <a:buFont typeface="Arial" pitchFamily="34" charset="0"/>
              <a:buNone/>
              <a:tabLst/>
              <a:defRPr/>
            </a:pPr>
            <a:r>
              <a:rPr kumimoji="0" lang="en-US" altLang="zh-CN" sz="1400" i="0" u="none" strike="noStrike" kern="1200" cap="none" spc="0" normalizeH="0" baseline="0" noProof="0" dirty="0">
                <a:ln>
                  <a:noFill/>
                </a:ln>
                <a:solidFill>
                  <a:schemeClr val="tx1"/>
                </a:solidFill>
                <a:effectLst/>
                <a:uLnTx/>
                <a:uFillTx/>
                <a:cs typeface="+mn-cs"/>
              </a:rPr>
              <a:t>Read(x)   x</a:t>
            </a:r>
            <a:r>
              <a:rPr kumimoji="0" lang="zh-CN" altLang="en-US" sz="1400" i="0" u="none" strike="noStrike" kern="1200" cap="none" spc="0" normalizeH="0" baseline="0" noProof="0" dirty="0">
                <a:ln>
                  <a:noFill/>
                </a:ln>
                <a:solidFill>
                  <a:schemeClr val="tx1"/>
                </a:solidFill>
                <a:effectLst/>
                <a:uLnTx/>
                <a:uFillTx/>
                <a:cs typeface="+mn-cs"/>
              </a:rPr>
              <a:t>能看书</a:t>
            </a:r>
          </a:p>
          <a:p>
            <a:pPr marL="0" marR="0" lvl="1" indent="0" algn="l" defTabSz="914400" rtl="0" eaLnBrk="1" fontAlgn="auto" latinLnBrk="0" hangingPunct="1">
              <a:lnSpc>
                <a:spcPct val="150000"/>
              </a:lnSpc>
              <a:spcAft>
                <a:spcPts val="0"/>
              </a:spcAft>
              <a:buClrTx/>
              <a:buSzTx/>
              <a:buFont typeface="Arial" pitchFamily="34" charset="0"/>
              <a:buNone/>
              <a:tabLst/>
              <a:defRPr/>
            </a:pPr>
            <a:r>
              <a:rPr kumimoji="0" lang="en-US" altLang="zh-CN" sz="1400" i="0" u="none" strike="noStrike" kern="1200" cap="none" spc="0" normalizeH="0" baseline="0" noProof="0" dirty="0">
                <a:ln>
                  <a:noFill/>
                </a:ln>
                <a:solidFill>
                  <a:schemeClr val="tx1"/>
                </a:solidFill>
                <a:effectLst/>
                <a:uLnTx/>
                <a:uFillTx/>
                <a:cs typeface="+mn-cs"/>
              </a:rPr>
              <a:t>Exciting(x) x</a:t>
            </a:r>
            <a:r>
              <a:rPr kumimoji="0" lang="zh-CN" altLang="en-US" sz="1400" i="0" u="none" strike="noStrike" kern="1200" cap="none" spc="0" normalizeH="0" baseline="0" noProof="0" dirty="0">
                <a:ln>
                  <a:noFill/>
                </a:ln>
                <a:solidFill>
                  <a:schemeClr val="tx1"/>
                </a:solidFill>
                <a:effectLst/>
                <a:uLnTx/>
                <a:uFillTx/>
                <a:cs typeface="+mn-cs"/>
              </a:rPr>
              <a:t>过着激动人心的生活       </a:t>
            </a:r>
          </a:p>
        </p:txBody>
      </p:sp>
      <p:sp>
        <p:nvSpPr>
          <p:cNvPr id="6" name="Rectangle 3"/>
          <p:cNvSpPr txBox="1">
            <a:spLocks noChangeArrowheads="1"/>
          </p:cNvSpPr>
          <p:nvPr/>
        </p:nvSpPr>
        <p:spPr>
          <a:xfrm>
            <a:off x="2915816" y="3429000"/>
            <a:ext cx="3765104" cy="2404864"/>
          </a:xfrm>
          <a:prstGeom prst="rect">
            <a:avLst/>
          </a:prstGeom>
        </p:spPr>
        <p:txBody>
          <a:bodyPr vert="horz" lIns="91440" tIns="45720" rIns="91440" bIns="45720" rtlCol="0">
            <a:normAutofit lnSpcReduction="10000"/>
          </a:bodyPr>
          <a:lstStyle/>
          <a:p>
            <a:pPr marL="0" marR="0" lvl="1" indent="0" algn="l" defTabSz="914400" rtl="0" eaLnBrk="1" fontAlgn="auto" latinLnBrk="0" hangingPunct="1">
              <a:lnSpc>
                <a:spcPct val="160000"/>
              </a:lnSpc>
              <a:spcAft>
                <a:spcPts val="0"/>
              </a:spcAft>
              <a:buClrTx/>
              <a:buSzTx/>
              <a:buFont typeface="Arial" pitchFamily="34" charset="0"/>
              <a:buNone/>
              <a:tabLst/>
              <a:defRPr/>
            </a:pPr>
            <a:r>
              <a:rPr kumimoji="0" lang="zh-CN" altLang="en-US" sz="1400" b="0" i="0" u="none" strike="noStrike" kern="1200" cap="none" spc="0" normalizeH="0" baseline="0" noProof="0" dirty="0">
                <a:ln>
                  <a:noFill/>
                </a:ln>
                <a:solidFill>
                  <a:schemeClr val="tx1"/>
                </a:solidFill>
                <a:effectLst/>
                <a:uLnTx/>
                <a:uFillTx/>
                <a:cs typeface="+mn-cs"/>
              </a:rPr>
              <a:t>将上述谓词公式转化为子句集如下：</a:t>
            </a:r>
          </a:p>
          <a:p>
            <a:pPr marL="0" marR="0" lvl="1" indent="0" algn="l" defTabSz="914400" rtl="0" eaLnBrk="1" fontAlgn="auto" latinLnBrk="0" hangingPunct="1">
              <a:lnSpc>
                <a:spcPct val="160000"/>
              </a:lnSpc>
              <a:spcAft>
                <a:spcPts val="0"/>
              </a:spcAft>
              <a:buClrTx/>
              <a:buSzTx/>
              <a:buFont typeface="Arial" pitchFamily="34" charset="0"/>
              <a:buNone/>
              <a:tabLst/>
              <a:defRPr/>
            </a:pPr>
            <a:r>
              <a:rPr kumimoji="0" lang="zh-CN" altLang="en-US" sz="1400" b="0" i="0" u="none" strike="noStrike" kern="1200" cap="none" spc="0" normalizeH="0" baseline="0" noProof="0" dirty="0">
                <a:ln>
                  <a:noFill/>
                </a:ln>
                <a:solidFill>
                  <a:schemeClr val="tx1"/>
                </a:solidFill>
                <a:effectLst/>
                <a:uLnTx/>
                <a:uFillTx/>
                <a:cs typeface="+mn-cs"/>
              </a:rPr>
              <a:t>  </a:t>
            </a:r>
            <a:r>
              <a:rPr kumimoji="0" lang="en-US" altLang="zh-CN" sz="1400" b="0" i="0" u="none" strike="noStrike" kern="1200" cap="none" spc="0" normalizeH="0" baseline="0" noProof="0" dirty="0">
                <a:ln>
                  <a:noFill/>
                </a:ln>
                <a:solidFill>
                  <a:schemeClr val="tx1"/>
                </a:solidFill>
                <a:effectLst/>
                <a:uLnTx/>
                <a:uFillTx/>
                <a:cs typeface="+mn-cs"/>
              </a:rPr>
              <a:t>(1) Poor(x)∨﹁Smart(x)∨Happy(x)</a:t>
            </a:r>
          </a:p>
          <a:p>
            <a:pPr marL="0" marR="0" lvl="1" indent="0" algn="l" defTabSz="914400" rtl="0" eaLnBrk="1" fontAlgn="auto" latinLnBrk="0" hangingPunct="1">
              <a:lnSpc>
                <a:spcPct val="160000"/>
              </a:lnSpc>
              <a:spcAft>
                <a:spcPts val="0"/>
              </a:spcAft>
              <a:buClrTx/>
              <a:buSzTx/>
              <a:buFont typeface="Arial" pitchFamily="34" charset="0"/>
              <a:buNone/>
              <a:tabLst/>
              <a:defRPr/>
            </a:pPr>
            <a:r>
              <a:rPr kumimoji="0" lang="en-US" altLang="zh-CN" sz="1400" b="0" i="0" u="none" strike="noStrike" kern="1200" cap="none" spc="0" normalizeH="0" baseline="0" noProof="0" dirty="0">
                <a:ln>
                  <a:noFill/>
                </a:ln>
                <a:solidFill>
                  <a:schemeClr val="tx1"/>
                </a:solidFill>
                <a:effectLst/>
                <a:uLnTx/>
                <a:uFillTx/>
                <a:cs typeface="+mn-cs"/>
              </a:rPr>
              <a:t>    (2) ﹁Read(y)∨Smart(y)</a:t>
            </a:r>
          </a:p>
          <a:p>
            <a:pPr marL="0" marR="0" lvl="1" indent="0" algn="l" defTabSz="914400" rtl="0" eaLnBrk="1" fontAlgn="auto" latinLnBrk="0" hangingPunct="1">
              <a:lnSpc>
                <a:spcPct val="160000"/>
              </a:lnSpc>
              <a:spcAft>
                <a:spcPts val="0"/>
              </a:spcAft>
              <a:buClrTx/>
              <a:buSzTx/>
              <a:buFont typeface="Arial" pitchFamily="34" charset="0"/>
              <a:buNone/>
              <a:tabLst/>
              <a:defRPr/>
            </a:pPr>
            <a:r>
              <a:rPr kumimoji="0" lang="en-US" altLang="zh-CN" sz="1400" b="0" i="0" u="none" strike="noStrike" kern="1200" cap="none" spc="0" normalizeH="0" baseline="0" noProof="0" dirty="0">
                <a:ln>
                  <a:noFill/>
                </a:ln>
                <a:solidFill>
                  <a:schemeClr val="tx1"/>
                </a:solidFill>
                <a:effectLst/>
                <a:uLnTx/>
                <a:uFillTx/>
                <a:cs typeface="+mn-cs"/>
              </a:rPr>
              <a:t>    (3) Read(Liming)</a:t>
            </a:r>
          </a:p>
          <a:p>
            <a:pPr marL="0" marR="0" lvl="1" indent="0" algn="l" defTabSz="914400" rtl="0" eaLnBrk="1" fontAlgn="auto" latinLnBrk="0" hangingPunct="1">
              <a:lnSpc>
                <a:spcPct val="160000"/>
              </a:lnSpc>
              <a:spcAft>
                <a:spcPts val="0"/>
              </a:spcAft>
              <a:buClrTx/>
              <a:buSzTx/>
              <a:buFont typeface="Arial" pitchFamily="34" charset="0"/>
              <a:buNone/>
              <a:tabLst/>
              <a:defRPr/>
            </a:pPr>
            <a:r>
              <a:rPr kumimoji="0" lang="en-US" altLang="zh-CN" sz="1400" b="0" i="0" u="none" strike="noStrike" kern="1200" cap="none" spc="0" normalizeH="0" baseline="0" noProof="0" dirty="0">
                <a:ln>
                  <a:noFill/>
                </a:ln>
                <a:solidFill>
                  <a:schemeClr val="tx1"/>
                </a:solidFill>
                <a:effectLst/>
                <a:uLnTx/>
                <a:uFillTx/>
                <a:cs typeface="+mn-cs"/>
              </a:rPr>
              <a:t>    (4) ﹁Poor(Liming)</a:t>
            </a:r>
          </a:p>
          <a:p>
            <a:pPr marL="0" marR="0" lvl="1" indent="0" algn="l" defTabSz="914400" rtl="0" eaLnBrk="1" fontAlgn="auto" latinLnBrk="0" hangingPunct="1">
              <a:lnSpc>
                <a:spcPct val="160000"/>
              </a:lnSpc>
              <a:spcAft>
                <a:spcPts val="0"/>
              </a:spcAft>
              <a:buClrTx/>
              <a:buSzTx/>
              <a:buFont typeface="Arial" pitchFamily="34" charset="0"/>
              <a:buNone/>
              <a:tabLst/>
              <a:defRPr/>
            </a:pPr>
            <a:r>
              <a:rPr kumimoji="0" lang="en-US" altLang="zh-CN" sz="1400" b="0" i="0" u="none" strike="noStrike" kern="1200" cap="none" spc="0" normalizeH="0" baseline="0" noProof="0" dirty="0">
                <a:ln>
                  <a:noFill/>
                </a:ln>
                <a:solidFill>
                  <a:schemeClr val="tx1"/>
                </a:solidFill>
                <a:effectLst/>
                <a:uLnTx/>
                <a:uFillTx/>
                <a:cs typeface="+mn-cs"/>
              </a:rPr>
              <a:t>    (5) ﹁Happy(z)∨Exciting(z)</a:t>
            </a:r>
          </a:p>
          <a:p>
            <a:pPr marL="0" marR="0" lvl="1" indent="0" algn="l" defTabSz="914400" rtl="0" eaLnBrk="1" fontAlgn="auto" latinLnBrk="0" hangingPunct="1">
              <a:lnSpc>
                <a:spcPct val="160000"/>
              </a:lnSpc>
              <a:spcAft>
                <a:spcPts val="0"/>
              </a:spcAft>
              <a:buClrTx/>
              <a:buSzTx/>
              <a:buFont typeface="Arial" pitchFamily="34" charset="0"/>
              <a:buNone/>
              <a:tabLst/>
              <a:defRPr/>
            </a:pPr>
            <a:r>
              <a:rPr kumimoji="0" lang="en-US" altLang="zh-CN" sz="1400" b="0" i="0" u="none" strike="noStrike" kern="1200" cap="none" spc="0" normalizeH="0" baseline="0" noProof="0" dirty="0">
                <a:ln>
                  <a:noFill/>
                </a:ln>
                <a:solidFill>
                  <a:schemeClr val="tx1"/>
                </a:solidFill>
                <a:effectLst/>
                <a:uLnTx/>
                <a:uFillTx/>
                <a:cs typeface="+mn-cs"/>
              </a:rPr>
              <a:t>    (6) ﹁Exciting(Liming) (</a:t>
            </a:r>
            <a:r>
              <a:rPr kumimoji="0" lang="zh-CN" altLang="en-US" sz="1400" b="0" i="0" u="none" strike="noStrike" kern="1200" cap="none" spc="0" normalizeH="0" baseline="0" noProof="0" dirty="0">
                <a:ln>
                  <a:noFill/>
                </a:ln>
                <a:solidFill>
                  <a:schemeClr val="tx1"/>
                </a:solidFill>
                <a:effectLst/>
                <a:uLnTx/>
                <a:uFillTx/>
                <a:cs typeface="+mn-cs"/>
              </a:rPr>
              <a:t>结论的否定</a:t>
            </a:r>
            <a:r>
              <a:rPr kumimoji="0" lang="en-US" altLang="zh-CN" sz="1400" b="0" i="0" u="none" strike="noStrike" kern="1200" cap="none" spc="0" normalizeH="0" baseline="0" noProof="0" dirty="0">
                <a:ln>
                  <a:noFill/>
                </a:ln>
                <a:solidFill>
                  <a:schemeClr val="tx1"/>
                </a:solidFill>
                <a:effectLst/>
                <a:uLnTx/>
                <a:uFillTx/>
                <a:cs typeface="+mn-cs"/>
              </a:rPr>
              <a:t>)</a:t>
            </a:r>
          </a:p>
        </p:txBody>
      </p:sp>
      <p:pic>
        <p:nvPicPr>
          <p:cNvPr id="2050" name="Picture 2"/>
          <p:cNvPicPr>
            <a:picLocks noChangeAspect="1" noChangeArrowheads="1"/>
          </p:cNvPicPr>
          <p:nvPr/>
        </p:nvPicPr>
        <p:blipFill>
          <a:blip r:embed="rId3" cstate="print"/>
          <a:srcRect/>
          <a:stretch>
            <a:fillRect/>
          </a:stretch>
        </p:blipFill>
        <p:spPr bwMode="auto">
          <a:xfrm>
            <a:off x="5803364" y="3490720"/>
            <a:ext cx="3294916" cy="2160000"/>
          </a:xfrm>
          <a:prstGeom prst="rect">
            <a:avLst/>
          </a:prstGeom>
          <a:ln>
            <a:noFill/>
          </a:ln>
          <a:effectLst>
            <a:softEdge rad="112500"/>
          </a:effectLst>
        </p:spPr>
      </p:pic>
      <p:sp>
        <p:nvSpPr>
          <p:cNvPr id="8" name="TextBox 7"/>
          <p:cNvSpPr txBox="1"/>
          <p:nvPr/>
        </p:nvSpPr>
        <p:spPr>
          <a:xfrm>
            <a:off x="6588224" y="5805264"/>
            <a:ext cx="1872208" cy="307777"/>
          </a:xfrm>
          <a:prstGeom prst="rect">
            <a:avLst/>
          </a:prstGeom>
          <a:noFill/>
        </p:spPr>
        <p:txBody>
          <a:bodyPr wrap="square" rtlCol="0">
            <a:spAutoFit/>
          </a:bodyPr>
          <a:lstStyle/>
          <a:p>
            <a:pPr algn="ctr"/>
            <a:r>
              <a:rPr lang="zh-CN" altLang="en-US" sz="1400" dirty="0">
                <a:solidFill>
                  <a:srgbClr val="FF0000"/>
                </a:solidFill>
              </a:rPr>
              <a:t>置换，合一，消解</a:t>
            </a:r>
          </a:p>
        </p:txBody>
      </p:sp>
      <p:pic>
        <p:nvPicPr>
          <p:cNvPr id="9" name="图片 8" descr="wuwenjun.jpg"/>
          <p:cNvPicPr>
            <a:picLocks noChangeAspect="1"/>
          </p:cNvPicPr>
          <p:nvPr/>
        </p:nvPicPr>
        <p:blipFill>
          <a:blip r:embed="rId4" cstate="print"/>
          <a:stretch>
            <a:fillRect/>
          </a:stretch>
        </p:blipFill>
        <p:spPr>
          <a:xfrm>
            <a:off x="6732240" y="260648"/>
            <a:ext cx="2200705" cy="1650529"/>
          </a:xfrm>
          <a:prstGeom prst="ellipse">
            <a:avLst/>
          </a:prstGeom>
          <a:ln>
            <a:noFill/>
          </a:ln>
          <a:effectLst>
            <a:softEdge rad="112500"/>
          </a:effectLst>
        </p:spPr>
      </p:pic>
      <p:sp>
        <p:nvSpPr>
          <p:cNvPr id="7" name="矩形 6"/>
          <p:cNvSpPr/>
          <p:nvPr/>
        </p:nvSpPr>
        <p:spPr>
          <a:xfrm>
            <a:off x="251520" y="6093296"/>
            <a:ext cx="5960286" cy="461665"/>
          </a:xfrm>
          <a:prstGeom prst="rect">
            <a:avLst/>
          </a:prstGeom>
        </p:spPr>
        <p:txBody>
          <a:bodyPr wrap="none">
            <a:spAutoFit/>
          </a:bodyPr>
          <a:lstStyle/>
          <a:p>
            <a:r>
              <a:rPr lang="zh-CN" altLang="en-US" sz="2400" b="1" dirty="0">
                <a:solidFill>
                  <a:srgbClr val="0000FF"/>
                </a:solidFill>
              </a:rPr>
              <a:t>吴文俊：</a:t>
            </a:r>
            <a:r>
              <a:rPr lang="zh-CN" altLang="en-US" dirty="0">
                <a:solidFill>
                  <a:srgbClr val="FF0000"/>
                </a:solidFill>
              </a:rPr>
              <a:t>首届国家最高科学技术奖</a:t>
            </a:r>
            <a:r>
              <a:rPr lang="en-US" altLang="zh-CN" dirty="0">
                <a:solidFill>
                  <a:srgbClr val="FF0000"/>
                </a:solidFill>
              </a:rPr>
              <a:t>(2000)</a:t>
            </a:r>
            <a:r>
              <a:rPr lang="en-US" altLang="zh-CN" dirty="0"/>
              <a:t>, 2017.5.7</a:t>
            </a:r>
            <a:r>
              <a:rPr lang="zh-CN" altLang="en-US" dirty="0"/>
              <a:t>辞世</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定理证明的机械化</a:t>
            </a:r>
          </a:p>
        </p:txBody>
      </p:sp>
      <p:sp>
        <p:nvSpPr>
          <p:cNvPr id="3" name="TextBox 2"/>
          <p:cNvSpPr txBox="1"/>
          <p:nvPr/>
        </p:nvSpPr>
        <p:spPr>
          <a:xfrm>
            <a:off x="323528" y="1628801"/>
            <a:ext cx="8568952" cy="1572225"/>
          </a:xfrm>
          <a:prstGeom prst="rect">
            <a:avLst/>
          </a:prstGeom>
          <a:noFill/>
          <a:ln w="12700">
            <a:solidFill>
              <a:schemeClr val="tx1"/>
            </a:solidFill>
          </a:ln>
        </p:spPr>
        <p:txBody>
          <a:bodyPr wrap="square" rtlCol="0">
            <a:spAutoFit/>
          </a:bodyPr>
          <a:lstStyle/>
          <a:p>
            <a:r>
              <a:rPr lang="zh-CN" altLang="en-US" sz="2000" dirty="0">
                <a:solidFill>
                  <a:srgbClr val="FF0000"/>
                </a:solidFill>
                <a:ea typeface="仿宋" pitchFamily="49" charset="-122"/>
              </a:rPr>
              <a:t>激动人心</a:t>
            </a:r>
            <a:r>
              <a:rPr lang="en-US" altLang="zh-CN" sz="2000" dirty="0">
                <a:solidFill>
                  <a:srgbClr val="FF0000"/>
                </a:solidFill>
                <a:ea typeface="仿宋" pitchFamily="49" charset="-122"/>
              </a:rPr>
              <a:t>(</a:t>
            </a:r>
            <a:r>
              <a:rPr lang="zh-CN" altLang="en-US" sz="2000" dirty="0">
                <a:solidFill>
                  <a:srgbClr val="FF0000"/>
                </a:solidFill>
                <a:ea typeface="仿宋" pitchFamily="49" charset="-122"/>
              </a:rPr>
              <a:t>高帅富</a:t>
            </a:r>
            <a:r>
              <a:rPr lang="en-US" altLang="zh-CN" sz="2000" dirty="0">
                <a:solidFill>
                  <a:srgbClr val="FF0000"/>
                </a:solidFill>
                <a:ea typeface="仿宋" pitchFamily="49" charset="-122"/>
              </a:rPr>
              <a:t>)</a:t>
            </a:r>
            <a:r>
              <a:rPr lang="zh-CN" altLang="en-US" sz="2000" dirty="0">
                <a:solidFill>
                  <a:srgbClr val="FF0000"/>
                </a:solidFill>
                <a:ea typeface="仿宋" pitchFamily="49" charset="-122"/>
              </a:rPr>
              <a:t>的生活</a:t>
            </a:r>
            <a:r>
              <a:rPr lang="en-US" altLang="zh-CN" sz="2000" dirty="0">
                <a:solidFill>
                  <a:srgbClr val="FF0000"/>
                </a:solidFill>
                <a:ea typeface="仿宋" pitchFamily="49" charset="-122"/>
              </a:rPr>
              <a:t>:</a:t>
            </a:r>
          </a:p>
          <a:p>
            <a:endParaRPr lang="en-US" altLang="zh-CN" dirty="0">
              <a:latin typeface="仿宋" pitchFamily="49" charset="-122"/>
              <a:ea typeface="仿宋" pitchFamily="49" charset="-122"/>
            </a:endParaRPr>
          </a:p>
          <a:p>
            <a:pPr>
              <a:spcAft>
                <a:spcPts val="500"/>
              </a:spcAft>
            </a:pPr>
            <a:r>
              <a:rPr lang="zh-CN" altLang="en-US" dirty="0">
                <a:latin typeface="仿宋" pitchFamily="49" charset="-122"/>
                <a:ea typeface="仿宋" pitchFamily="49" charset="-122"/>
              </a:rPr>
              <a:t>假设：所有不贫穷并且聪明的人都是快乐的，那些看书的人是聪明的。李明能看书且不贫穷，快乐的人过着激动人心的生活。</a:t>
            </a:r>
          </a:p>
          <a:p>
            <a:pPr>
              <a:spcAft>
                <a:spcPts val="500"/>
              </a:spcAft>
            </a:pPr>
            <a:r>
              <a:rPr lang="zh-CN" altLang="en-US" dirty="0">
                <a:latin typeface="仿宋" pitchFamily="49" charset="-122"/>
                <a:ea typeface="仿宋" pitchFamily="49" charset="-122"/>
              </a:rPr>
              <a:t>求证：李明过着激动人心的生活。</a:t>
            </a:r>
          </a:p>
        </p:txBody>
      </p:sp>
      <p:pic>
        <p:nvPicPr>
          <p:cNvPr id="9" name="图片 8" descr="wuwenjun.jpg"/>
          <p:cNvPicPr>
            <a:picLocks noChangeAspect="1"/>
          </p:cNvPicPr>
          <p:nvPr/>
        </p:nvPicPr>
        <p:blipFill>
          <a:blip r:embed="rId2" cstate="print"/>
          <a:stretch>
            <a:fillRect/>
          </a:stretch>
        </p:blipFill>
        <p:spPr>
          <a:xfrm>
            <a:off x="6732240" y="260648"/>
            <a:ext cx="2200705" cy="1650529"/>
          </a:xfrm>
          <a:prstGeom prst="ellipse">
            <a:avLst/>
          </a:prstGeom>
          <a:ln>
            <a:noFill/>
          </a:ln>
          <a:effectLst>
            <a:softEdge rad="112500"/>
          </a:effectLst>
        </p:spPr>
      </p:pic>
      <p:sp>
        <p:nvSpPr>
          <p:cNvPr id="10" name="标题 1"/>
          <p:cNvSpPr txBox="1">
            <a:spLocks/>
          </p:cNvSpPr>
          <p:nvPr/>
        </p:nvSpPr>
        <p:spPr>
          <a:xfrm>
            <a:off x="2267744" y="3429000"/>
            <a:ext cx="3960440" cy="1143000"/>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4400" dirty="0">
                <a:latin typeface="黑体" pitchFamily="49" charset="-122"/>
                <a:ea typeface="黑体" pitchFamily="49" charset="-122"/>
                <a:cs typeface="+mj-cs"/>
              </a:rPr>
              <a:t>搜索</a:t>
            </a:r>
            <a:r>
              <a:rPr kumimoji="0" lang="zh-CN" altLang="en-US" sz="4400" b="0" i="0" u="none" strike="noStrike" kern="1200" cap="none" spc="0" normalizeH="0" baseline="0" noProof="0" dirty="0">
                <a:ln>
                  <a:noFill/>
                </a:ln>
                <a:solidFill>
                  <a:schemeClr val="tx1"/>
                </a:solidFill>
                <a:effectLst/>
                <a:uLnTx/>
                <a:uFillTx/>
                <a:latin typeface="黑体" pitchFamily="49" charset="-122"/>
                <a:ea typeface="黑体" pitchFamily="49" charset="-122"/>
                <a:cs typeface="+mj-cs"/>
              </a:rPr>
              <a:t>和</a:t>
            </a:r>
            <a:r>
              <a:rPr lang="zh-CN" altLang="en-US" sz="4400" dirty="0">
                <a:latin typeface="黑体" pitchFamily="49" charset="-122"/>
                <a:ea typeface="黑体" pitchFamily="49" charset="-122"/>
                <a:cs typeface="+mj-cs"/>
              </a:rPr>
              <a:t>自动推理</a:t>
            </a:r>
            <a:endParaRPr kumimoji="0" lang="zh-CN" altLang="en-US" sz="4400" b="0" i="0" u="none" strike="noStrike" kern="1200" cap="none" spc="0" normalizeH="0" baseline="0" noProof="0" dirty="0">
              <a:ln>
                <a:noFill/>
              </a:ln>
              <a:solidFill>
                <a:schemeClr val="tx1"/>
              </a:solidFill>
              <a:effectLst/>
              <a:uLnTx/>
              <a:uFillTx/>
              <a:latin typeface="黑体" pitchFamily="49" charset="-122"/>
              <a:ea typeface="黑体" pitchFamily="49" charset="-122"/>
              <a:cs typeface="+mj-cs"/>
            </a:endParaRPr>
          </a:p>
        </p:txBody>
      </p:sp>
      <p:sp>
        <p:nvSpPr>
          <p:cNvPr id="11" name="内容占位符 2"/>
          <p:cNvSpPr txBox="1">
            <a:spLocks/>
          </p:cNvSpPr>
          <p:nvPr/>
        </p:nvSpPr>
        <p:spPr>
          <a:xfrm>
            <a:off x="1403648" y="4653136"/>
            <a:ext cx="5688632" cy="17281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Aft>
                <a:spcPts val="1000"/>
              </a:spcAft>
              <a:buFont typeface="Arial" pitchFamily="34" charset="0"/>
              <a:buNone/>
            </a:pPr>
            <a:r>
              <a:rPr lang="zh-CN" altLang="en-US" dirty="0">
                <a:solidFill>
                  <a:srgbClr val="FF0000"/>
                </a:solidFill>
                <a:latin typeface="黑体" pitchFamily="49" charset="-122"/>
                <a:ea typeface="黑体" pitchFamily="49" charset="-122"/>
              </a:rPr>
              <a:t>发展：</a:t>
            </a:r>
            <a:r>
              <a:rPr lang="zh-CN" altLang="en-US" sz="2600" dirty="0">
                <a:solidFill>
                  <a:srgbClr val="0000FF"/>
                </a:solidFill>
                <a:latin typeface="黑体" pitchFamily="49" charset="-122"/>
                <a:ea typeface="黑体" pitchFamily="49" charset="-122"/>
              </a:rPr>
              <a:t>搜索和自动推理结合，问答系统、答题机器人！</a:t>
            </a:r>
            <a:endParaRPr lang="en-US" altLang="zh-CN" sz="4000" b="1" dirty="0">
              <a:solidFill>
                <a:srgbClr val="0000FF"/>
              </a:solidFill>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3131898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63688" y="27384"/>
            <a:ext cx="5680710" cy="6858000"/>
          </a:xfrm>
          <a:prstGeom prst="rect">
            <a:avLst/>
          </a:prstGeom>
        </p:spPr>
      </p:pic>
    </p:spTree>
    <p:extLst>
      <p:ext uri="{BB962C8B-B14F-4D97-AF65-F5344CB8AC3E}">
        <p14:creationId xmlns:p14="http://schemas.microsoft.com/office/powerpoint/2010/main" val="3103933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rot="12600000" flipH="1">
            <a:off x="4340150" y="3865084"/>
            <a:ext cx="2155868" cy="1044000"/>
          </a:xfrm>
          <a:prstGeom prst="rect">
            <a:avLst/>
          </a:prstGeom>
        </p:spPr>
      </p:pic>
      <p:pic>
        <p:nvPicPr>
          <p:cNvPr id="64" name="图片 63"/>
          <p:cNvPicPr>
            <a:picLocks noChangeAspect="1"/>
          </p:cNvPicPr>
          <p:nvPr/>
        </p:nvPicPr>
        <p:blipFill>
          <a:blip r:embed="rId3"/>
          <a:stretch>
            <a:fillRect/>
          </a:stretch>
        </p:blipFill>
        <p:spPr>
          <a:xfrm rot="900000" flipH="1" flipV="1">
            <a:off x="6303163" y="5674389"/>
            <a:ext cx="1219264" cy="590441"/>
          </a:xfrm>
          <a:prstGeom prst="rect">
            <a:avLst/>
          </a:prstGeom>
        </p:spPr>
      </p:pic>
      <p:pic>
        <p:nvPicPr>
          <p:cNvPr id="27" name="图片 26"/>
          <p:cNvPicPr>
            <a:picLocks noChangeAspect="1"/>
          </p:cNvPicPr>
          <p:nvPr/>
        </p:nvPicPr>
        <p:blipFill>
          <a:blip r:embed="rId3"/>
          <a:stretch>
            <a:fillRect/>
          </a:stretch>
        </p:blipFill>
        <p:spPr>
          <a:xfrm rot="19800000" flipH="1" flipV="1">
            <a:off x="5999208" y="2313946"/>
            <a:ext cx="2160000" cy="1046001"/>
          </a:xfrm>
          <a:prstGeom prst="rect">
            <a:avLst/>
          </a:prstGeom>
        </p:spPr>
      </p:pic>
      <p:pic>
        <p:nvPicPr>
          <p:cNvPr id="29" name="图片 28"/>
          <p:cNvPicPr>
            <a:picLocks noChangeAspect="1"/>
          </p:cNvPicPr>
          <p:nvPr/>
        </p:nvPicPr>
        <p:blipFill>
          <a:blip r:embed="rId3"/>
          <a:stretch>
            <a:fillRect/>
          </a:stretch>
        </p:blipFill>
        <p:spPr>
          <a:xfrm>
            <a:off x="3335604" y="683247"/>
            <a:ext cx="2160000" cy="1046001"/>
          </a:xfrm>
          <a:prstGeom prst="rect">
            <a:avLst/>
          </a:prstGeom>
        </p:spPr>
      </p:pic>
      <p:pic>
        <p:nvPicPr>
          <p:cNvPr id="1026" name="Picture 2" descr="C:\Users\whu\Desktop\南京（江苏省会）_百度百科.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08" y="163153"/>
            <a:ext cx="3295237" cy="6195204"/>
          </a:xfrm>
          <a:prstGeom prst="rect">
            <a:avLst/>
          </a:prstGeom>
          <a:solidFill>
            <a:schemeClr val="tx1"/>
          </a:solidFill>
          <a:ln>
            <a:noFill/>
          </a:ln>
        </p:spPr>
      </p:pic>
      <p:pic>
        <p:nvPicPr>
          <p:cNvPr id="1027" name="Picture 3" descr="C:\Users\whu\Desktop\南京（江苏省会）_百度百科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08" y="6534661"/>
            <a:ext cx="3295237" cy="2720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94981" y="6213736"/>
            <a:ext cx="369012" cy="246221"/>
          </a:xfrm>
          <a:prstGeom prst="rect">
            <a:avLst/>
          </a:prstGeom>
          <a:noFill/>
        </p:spPr>
        <p:txBody>
          <a:bodyPr wrap="none" rtlCol="0">
            <a:spAutoFit/>
          </a:bodyPr>
          <a:lstStyle/>
          <a:p>
            <a:r>
              <a:rPr kumimoji="1" lang="is-IS" altLang="zh-CN" sz="1000"/>
              <a:t>…...</a:t>
            </a:r>
            <a:endParaRPr kumimoji="1" lang="zh-CN" altLang="en-US" sz="1000" dirty="0"/>
          </a:p>
        </p:txBody>
      </p:sp>
      <p:pic>
        <p:nvPicPr>
          <p:cNvPr id="5" name="图片 4"/>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191188" y="6515420"/>
            <a:ext cx="3150000" cy="18000"/>
          </a:xfrm>
          <a:prstGeom prst="rect">
            <a:avLst/>
          </a:prstGeom>
        </p:spPr>
      </p:pic>
      <p:sp>
        <p:nvSpPr>
          <p:cNvPr id="8" name="矩形 7"/>
          <p:cNvSpPr/>
          <p:nvPr/>
        </p:nvSpPr>
        <p:spPr>
          <a:xfrm>
            <a:off x="167145" y="221230"/>
            <a:ext cx="324000" cy="180000"/>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9" name="矩形 8"/>
          <p:cNvSpPr/>
          <p:nvPr/>
        </p:nvSpPr>
        <p:spPr>
          <a:xfrm>
            <a:off x="539227" y="274169"/>
            <a:ext cx="360000" cy="108000"/>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线形标注 2 (无边框) 9"/>
          <p:cNvSpPr/>
          <p:nvPr/>
        </p:nvSpPr>
        <p:spPr>
          <a:xfrm>
            <a:off x="804850" y="4225"/>
            <a:ext cx="720000" cy="216000"/>
          </a:xfrm>
          <a:prstGeom prst="callout2">
            <a:avLst>
              <a:gd name="adj1" fmla="val 48692"/>
              <a:gd name="adj2" fmla="val 10541"/>
              <a:gd name="adj3" fmla="val 48102"/>
              <a:gd name="adj4" fmla="val -21368"/>
              <a:gd name="adj5" fmla="val 103680"/>
              <a:gd name="adj6" fmla="val -44021"/>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kumimoji="1" lang="zh-CN" altLang="en-US" sz="1000" dirty="0">
                <a:solidFill>
                  <a:schemeClr val="accent2"/>
                </a:solidFill>
              </a:rPr>
              <a:t> </a:t>
            </a:r>
            <a:r>
              <a:rPr kumimoji="1" lang="en-US" altLang="zh-CN" dirty="0">
                <a:solidFill>
                  <a:schemeClr val="accent2"/>
                </a:solidFill>
              </a:rPr>
              <a:t>title</a:t>
            </a:r>
            <a:endParaRPr kumimoji="1" lang="zh-CN" altLang="en-US" dirty="0">
              <a:solidFill>
                <a:schemeClr val="accent2"/>
              </a:solidFill>
            </a:endParaRPr>
          </a:p>
        </p:txBody>
      </p:sp>
      <p:sp>
        <p:nvSpPr>
          <p:cNvPr id="11" name="线形标注 2 (无边框) 10"/>
          <p:cNvSpPr/>
          <p:nvPr/>
        </p:nvSpPr>
        <p:spPr>
          <a:xfrm>
            <a:off x="1335931" y="181947"/>
            <a:ext cx="990000" cy="216000"/>
          </a:xfrm>
          <a:prstGeom prst="callout2">
            <a:avLst>
              <a:gd name="adj1" fmla="val 48692"/>
              <a:gd name="adj2" fmla="val 10541"/>
              <a:gd name="adj3" fmla="val 48102"/>
              <a:gd name="adj4" fmla="val -21368"/>
              <a:gd name="adj5" fmla="val 83102"/>
              <a:gd name="adj6" fmla="val -44422"/>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kumimoji="1" lang="zh-CN" altLang="en-US" sz="1200" dirty="0">
                <a:solidFill>
                  <a:schemeClr val="accent2"/>
                </a:solidFill>
              </a:rPr>
              <a:t> </a:t>
            </a:r>
            <a:r>
              <a:rPr kumimoji="1" lang="en-US" altLang="zh-CN" dirty="0">
                <a:solidFill>
                  <a:schemeClr val="accent2"/>
                </a:solidFill>
              </a:rPr>
              <a:t>subtitle</a:t>
            </a:r>
            <a:endParaRPr kumimoji="1" lang="zh-CN" altLang="en-US" dirty="0">
              <a:solidFill>
                <a:schemeClr val="accent2"/>
              </a:solidFill>
            </a:endParaRPr>
          </a:p>
        </p:txBody>
      </p:sp>
      <p:sp>
        <p:nvSpPr>
          <p:cNvPr id="12" name="矩形 11"/>
          <p:cNvSpPr/>
          <p:nvPr/>
        </p:nvSpPr>
        <p:spPr>
          <a:xfrm>
            <a:off x="169708" y="639272"/>
            <a:ext cx="3204000" cy="1152000"/>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 name="文本框 12"/>
          <p:cNvSpPr txBox="1"/>
          <p:nvPr/>
        </p:nvSpPr>
        <p:spPr>
          <a:xfrm>
            <a:off x="2540735" y="615726"/>
            <a:ext cx="857158" cy="338554"/>
          </a:xfrm>
          <a:prstGeom prst="rect">
            <a:avLst/>
          </a:prstGeom>
          <a:noFill/>
        </p:spPr>
        <p:txBody>
          <a:bodyPr wrap="none" rtlCol="0">
            <a:spAutoFit/>
          </a:bodyPr>
          <a:lstStyle/>
          <a:p>
            <a:pPr algn="r"/>
            <a:r>
              <a:rPr kumimoji="1" lang="en-US" altLang="zh-CN" sz="1600" dirty="0">
                <a:solidFill>
                  <a:schemeClr val="accent2"/>
                </a:solidFill>
              </a:rPr>
              <a:t>abstract</a:t>
            </a:r>
            <a:endParaRPr kumimoji="1" lang="zh-CN" altLang="en-US" sz="1600" dirty="0">
              <a:solidFill>
                <a:schemeClr val="accent2"/>
              </a:solidFill>
            </a:endParaRPr>
          </a:p>
        </p:txBody>
      </p:sp>
      <p:sp>
        <p:nvSpPr>
          <p:cNvPr id="14" name="矩形 13"/>
          <p:cNvSpPr/>
          <p:nvPr/>
        </p:nvSpPr>
        <p:spPr>
          <a:xfrm>
            <a:off x="169708" y="2426797"/>
            <a:ext cx="3204000" cy="1368000"/>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p:cNvSpPr txBox="1"/>
          <p:nvPr/>
        </p:nvSpPr>
        <p:spPr>
          <a:xfrm>
            <a:off x="2590514" y="3477214"/>
            <a:ext cx="805606" cy="338554"/>
          </a:xfrm>
          <a:prstGeom prst="rect">
            <a:avLst/>
          </a:prstGeom>
          <a:noFill/>
        </p:spPr>
        <p:txBody>
          <a:bodyPr wrap="none" rtlCol="0">
            <a:spAutoFit/>
          </a:bodyPr>
          <a:lstStyle/>
          <a:p>
            <a:pPr algn="r"/>
            <a:r>
              <a:rPr kumimoji="1" lang="en-US" altLang="zh-CN" sz="1600" dirty="0" err="1">
                <a:solidFill>
                  <a:schemeClr val="accent2"/>
                </a:solidFill>
              </a:rPr>
              <a:t>infobox</a:t>
            </a:r>
            <a:endParaRPr kumimoji="1" lang="zh-CN" altLang="en-US" sz="1600" dirty="0">
              <a:solidFill>
                <a:schemeClr val="accent2"/>
              </a:solidFill>
            </a:endParaRPr>
          </a:p>
        </p:txBody>
      </p:sp>
      <p:sp>
        <p:nvSpPr>
          <p:cNvPr id="16" name="矩形 15"/>
          <p:cNvSpPr/>
          <p:nvPr/>
        </p:nvSpPr>
        <p:spPr>
          <a:xfrm>
            <a:off x="169708" y="3890472"/>
            <a:ext cx="3204000" cy="1332000"/>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文本框 16"/>
          <p:cNvSpPr txBox="1"/>
          <p:nvPr/>
        </p:nvSpPr>
        <p:spPr>
          <a:xfrm>
            <a:off x="2615057" y="4906143"/>
            <a:ext cx="781432" cy="338554"/>
          </a:xfrm>
          <a:prstGeom prst="rect">
            <a:avLst/>
          </a:prstGeom>
          <a:noFill/>
        </p:spPr>
        <p:txBody>
          <a:bodyPr wrap="none" rtlCol="0">
            <a:spAutoFit/>
          </a:bodyPr>
          <a:lstStyle/>
          <a:p>
            <a:pPr algn="r"/>
            <a:r>
              <a:rPr kumimoji="1" lang="en-US" altLang="zh-CN" sz="1600" dirty="0">
                <a:solidFill>
                  <a:schemeClr val="accent2"/>
                </a:solidFill>
              </a:rPr>
              <a:t>catalog</a:t>
            </a:r>
            <a:endParaRPr kumimoji="1" lang="zh-CN" altLang="en-US" sz="1600" dirty="0">
              <a:solidFill>
                <a:schemeClr val="accent2"/>
              </a:solidFill>
            </a:endParaRPr>
          </a:p>
        </p:txBody>
      </p:sp>
      <p:sp>
        <p:nvSpPr>
          <p:cNvPr id="19" name="矩形 18"/>
          <p:cNvSpPr/>
          <p:nvPr/>
        </p:nvSpPr>
        <p:spPr>
          <a:xfrm>
            <a:off x="169708" y="5319222"/>
            <a:ext cx="3204000" cy="1152000"/>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文本框 19"/>
          <p:cNvSpPr txBox="1"/>
          <p:nvPr/>
        </p:nvSpPr>
        <p:spPr>
          <a:xfrm>
            <a:off x="2416467" y="5296495"/>
            <a:ext cx="981424" cy="338554"/>
          </a:xfrm>
          <a:prstGeom prst="rect">
            <a:avLst/>
          </a:prstGeom>
          <a:noFill/>
        </p:spPr>
        <p:txBody>
          <a:bodyPr wrap="none" rtlCol="0">
            <a:spAutoFit/>
          </a:bodyPr>
          <a:lstStyle/>
          <a:p>
            <a:pPr algn="r"/>
            <a:r>
              <a:rPr kumimoji="1" lang="en-US" altLang="zh-CN" sz="1600" dirty="0">
                <a:solidFill>
                  <a:schemeClr val="accent2"/>
                </a:solidFill>
              </a:rPr>
              <a:t>main</a:t>
            </a:r>
            <a:r>
              <a:rPr kumimoji="1" lang="zh-CN" altLang="en-US" sz="1600" dirty="0">
                <a:solidFill>
                  <a:srgbClr val="0070C0"/>
                </a:solidFill>
              </a:rPr>
              <a:t> </a:t>
            </a:r>
            <a:r>
              <a:rPr kumimoji="1" lang="en-US" altLang="zh-CN" sz="1600" dirty="0">
                <a:solidFill>
                  <a:schemeClr val="accent2"/>
                </a:solidFill>
              </a:rPr>
              <a:t>text</a:t>
            </a:r>
            <a:endParaRPr kumimoji="1" lang="zh-CN" altLang="en-US" sz="1600" dirty="0">
              <a:solidFill>
                <a:schemeClr val="accent2"/>
              </a:solidFill>
            </a:endParaRPr>
          </a:p>
        </p:txBody>
      </p:sp>
      <p:sp>
        <p:nvSpPr>
          <p:cNvPr id="21" name="矩形 20"/>
          <p:cNvSpPr/>
          <p:nvPr/>
        </p:nvSpPr>
        <p:spPr>
          <a:xfrm>
            <a:off x="169528" y="6541115"/>
            <a:ext cx="972000" cy="108000"/>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2" name="线形标注 2 (无边框) 21"/>
          <p:cNvSpPr/>
          <p:nvPr/>
        </p:nvSpPr>
        <p:spPr>
          <a:xfrm>
            <a:off x="1410334" y="6488418"/>
            <a:ext cx="1260000" cy="216000"/>
          </a:xfrm>
          <a:prstGeom prst="callout2">
            <a:avLst>
              <a:gd name="adj1" fmla="val 48692"/>
              <a:gd name="adj2" fmla="val 10541"/>
              <a:gd name="adj3" fmla="val 48102"/>
              <a:gd name="adj4" fmla="val -21368"/>
              <a:gd name="adj5" fmla="val 48508"/>
              <a:gd name="adj6" fmla="val -20929"/>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kumimoji="1" lang="zh-CN" altLang="en-US" sz="1600" dirty="0">
                <a:solidFill>
                  <a:srgbClr val="0070C0"/>
                </a:solidFill>
              </a:rPr>
              <a:t> </a:t>
            </a:r>
            <a:r>
              <a:rPr kumimoji="1" lang="zh-CN" altLang="en-US" sz="1000" dirty="0">
                <a:solidFill>
                  <a:srgbClr val="0070C0"/>
                </a:solidFill>
              </a:rPr>
              <a:t> </a:t>
            </a:r>
            <a:r>
              <a:rPr kumimoji="1" lang="en-US" altLang="zh-CN" sz="1600" dirty="0">
                <a:solidFill>
                  <a:schemeClr val="accent2"/>
                </a:solidFill>
              </a:rPr>
              <a:t>open</a:t>
            </a:r>
            <a:r>
              <a:rPr kumimoji="1" lang="zh-CN" altLang="en-US" sz="1600" dirty="0">
                <a:solidFill>
                  <a:srgbClr val="0070C0"/>
                </a:solidFill>
              </a:rPr>
              <a:t> </a:t>
            </a:r>
            <a:r>
              <a:rPr kumimoji="1" lang="en-US" altLang="zh-CN" sz="1600" dirty="0">
                <a:solidFill>
                  <a:schemeClr val="accent2"/>
                </a:solidFill>
              </a:rPr>
              <a:t>tags</a:t>
            </a:r>
            <a:endParaRPr kumimoji="1" lang="zh-CN" altLang="en-US" sz="1600" dirty="0">
              <a:solidFill>
                <a:schemeClr val="accent2"/>
              </a:solidFill>
            </a:endParaRPr>
          </a:p>
        </p:txBody>
      </p:sp>
      <p:sp>
        <p:nvSpPr>
          <p:cNvPr id="23" name="矩形 22"/>
          <p:cNvSpPr/>
          <p:nvPr/>
        </p:nvSpPr>
        <p:spPr>
          <a:xfrm>
            <a:off x="1045200" y="992412"/>
            <a:ext cx="252000" cy="108000"/>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4" name="线形标注 2 (无边框) 23"/>
          <p:cNvSpPr/>
          <p:nvPr/>
        </p:nvSpPr>
        <p:spPr>
          <a:xfrm>
            <a:off x="1751751" y="1066730"/>
            <a:ext cx="990000" cy="216000"/>
          </a:xfrm>
          <a:prstGeom prst="callout2">
            <a:avLst>
              <a:gd name="adj1" fmla="val 48692"/>
              <a:gd name="adj2" fmla="val 10541"/>
              <a:gd name="adj3" fmla="val 48102"/>
              <a:gd name="adj4" fmla="val -21368"/>
              <a:gd name="adj5" fmla="val 6666"/>
              <a:gd name="adj6" fmla="val -46026"/>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kumimoji="1" lang="zh-CN" altLang="en-US" sz="1200" dirty="0">
                <a:solidFill>
                  <a:srgbClr val="C00000"/>
                </a:solidFill>
              </a:rPr>
              <a:t> </a:t>
            </a:r>
            <a:r>
              <a:rPr kumimoji="1" lang="en-US" altLang="zh-CN" dirty="0">
                <a:solidFill>
                  <a:schemeClr val="accent2"/>
                </a:solidFill>
              </a:rPr>
              <a:t>links</a:t>
            </a:r>
            <a:endParaRPr kumimoji="1" lang="zh-CN" altLang="en-US" dirty="0">
              <a:solidFill>
                <a:schemeClr val="accent2"/>
              </a:solidFill>
            </a:endParaRPr>
          </a:p>
        </p:txBody>
      </p:sp>
      <p:sp>
        <p:nvSpPr>
          <p:cNvPr id="25" name="矩形 24"/>
          <p:cNvSpPr/>
          <p:nvPr/>
        </p:nvSpPr>
        <p:spPr>
          <a:xfrm>
            <a:off x="596401" y="2734742"/>
            <a:ext cx="180000" cy="108000"/>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6" name="线形标注 2 (无边框) 25"/>
          <p:cNvSpPr/>
          <p:nvPr/>
        </p:nvSpPr>
        <p:spPr>
          <a:xfrm>
            <a:off x="1751751" y="1066730"/>
            <a:ext cx="990000" cy="216000"/>
          </a:xfrm>
          <a:prstGeom prst="callout2">
            <a:avLst>
              <a:gd name="adj1" fmla="val 48692"/>
              <a:gd name="adj2" fmla="val 10541"/>
              <a:gd name="adj3" fmla="val 48102"/>
              <a:gd name="adj4" fmla="val -21368"/>
              <a:gd name="adj5" fmla="val 773784"/>
              <a:gd name="adj6" fmla="val -98753"/>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endParaRPr kumimoji="1" lang="zh-CN" altLang="en-US" dirty="0">
              <a:solidFill>
                <a:srgbClr val="C00000"/>
              </a:solidFill>
            </a:endParaRPr>
          </a:p>
        </p:txBody>
      </p:sp>
      <p:sp>
        <p:nvSpPr>
          <p:cNvPr id="6" name="文本框 5"/>
          <p:cNvSpPr txBox="1"/>
          <p:nvPr/>
        </p:nvSpPr>
        <p:spPr>
          <a:xfrm>
            <a:off x="5183826" y="77830"/>
            <a:ext cx="3877985" cy="1938992"/>
          </a:xfrm>
          <a:prstGeom prst="rect">
            <a:avLst/>
          </a:prstGeom>
          <a:noFill/>
          <a:ln w="19050">
            <a:solidFill>
              <a:schemeClr val="tx1"/>
            </a:solidFill>
          </a:ln>
        </p:spPr>
        <p:txBody>
          <a:bodyPr wrap="none" rtlCol="0">
            <a:spAutoFit/>
          </a:bodyPr>
          <a:lstStyle/>
          <a:p>
            <a:r>
              <a:rPr kumimoji="1" lang="en-US" altLang="zh-CN" sz="1000" dirty="0">
                <a:latin typeface="Consolas" charset="0"/>
                <a:ea typeface="Consolas" charset="0"/>
                <a:cs typeface="Consolas" charset="0"/>
              </a:rPr>
              <a:t>clinga:A1	</a:t>
            </a:r>
            <a:r>
              <a:rPr kumimoji="1" lang="en-US" altLang="zh-CN" sz="1000" dirty="0" err="1">
                <a:latin typeface="Consolas" charset="0"/>
                <a:ea typeface="Consolas" charset="0"/>
                <a:cs typeface="Consolas" charset="0"/>
              </a:rPr>
              <a:t>dc:title</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南京</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a:p>
            <a:r>
              <a:rPr kumimoji="1" lang="en-US" altLang="zh-CN"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clinga:subtitle</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江苏省会</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a:p>
            <a:r>
              <a:rPr kumimoji="1" lang="en-US" altLang="zh-CN"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clinga:abstract</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南京，简称宁，</a:t>
            </a:r>
            <a:r>
              <a:rPr kumimoji="1" lang="is-IS" altLang="zh-CN" sz="1000" dirty="0">
                <a:latin typeface="Consolas" charset="0"/>
                <a:ea typeface="Consolas" charset="0"/>
                <a:cs typeface="Consolas" charset="0"/>
              </a:rPr>
              <a:t>……</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a:p>
            <a:r>
              <a:rPr kumimoji="1" lang="en-US" altLang="zh-CN"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clinga:openTag</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省会</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a:p>
            <a:r>
              <a:rPr kumimoji="1" lang="en-US" altLang="zh-CN"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clinga:infoboxItem</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clinga:A1.item_3</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a:p>
            <a:r>
              <a:rPr kumimoji="1" lang="is-IS" altLang="zh-CN" sz="1000" dirty="0">
                <a:latin typeface="Consolas" charset="0"/>
                <a:ea typeface="Consolas" charset="0"/>
                <a:cs typeface="Consolas" charset="0"/>
              </a:rPr>
              <a:t>	……</a:t>
            </a:r>
            <a:r>
              <a:rPr kumimoji="1" lang="zh-CN" altLang="en-US" sz="1000" dirty="0">
                <a:latin typeface="Consolas" charset="0"/>
                <a:ea typeface="Consolas" charset="0"/>
                <a:cs typeface="Consolas" charset="0"/>
              </a:rPr>
              <a:t>                  </a:t>
            </a:r>
            <a:r>
              <a:rPr kumimoji="1" lang="is-IS" altLang="zh-CN" sz="1000" dirty="0">
                <a:latin typeface="Consolas" charset="0"/>
                <a:ea typeface="Consolas" charset="0"/>
                <a:cs typeface="Consolas" charset="0"/>
              </a:rPr>
              <a:t>……</a:t>
            </a:r>
          </a:p>
          <a:p>
            <a:r>
              <a:rPr kumimoji="1" lang="en-US" altLang="zh-CN" sz="1000" dirty="0">
                <a:latin typeface="Consolas" charset="0"/>
                <a:ea typeface="Consolas" charset="0"/>
                <a:cs typeface="Consolas" charset="0"/>
              </a:rPr>
              <a:t>clinga:A1.item_3</a:t>
            </a:r>
            <a:r>
              <a:rPr kumimoji="1" lang="zh-CN" altLang="en-US"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clinga:infoboxKey</a:t>
            </a:r>
            <a:r>
              <a:rPr kumimoji="1" lang="en-US" altLang="zh-CN" sz="1000" dirty="0">
                <a:latin typeface="Consolas" charset="0"/>
                <a:ea typeface="Consolas" charset="0"/>
                <a:cs typeface="Consolas" charset="0"/>
              </a:rPr>
              <a:t>	“</a:t>
            </a:r>
            <a:r>
              <a:rPr kumimoji="1" lang="zh-CN" altLang="en-US" sz="1000" dirty="0">
                <a:latin typeface="Consolas" charset="0"/>
                <a:ea typeface="Consolas" charset="0"/>
                <a:cs typeface="Consolas" charset="0"/>
              </a:rPr>
              <a:t>行政区类别</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a:p>
            <a:r>
              <a:rPr kumimoji="1" lang="en-US" altLang="zh-CN" sz="1000" dirty="0">
                <a:latin typeface="Consolas" charset="0"/>
                <a:ea typeface="Consolas" charset="0"/>
                <a:cs typeface="Consolas" charset="0"/>
              </a:rPr>
              <a:t>	</a:t>
            </a:r>
            <a:r>
              <a:rPr kumimoji="1" lang="zh-CN" altLang="en-US"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clinga:infoboxValue</a:t>
            </a:r>
            <a:r>
              <a:rPr kumimoji="1" lang="en-US" altLang="zh-CN" sz="1000" dirty="0">
                <a:latin typeface="Consolas" charset="0"/>
                <a:ea typeface="Consolas" charset="0"/>
                <a:cs typeface="Consolas" charset="0"/>
              </a:rPr>
              <a:t>	</a:t>
            </a:r>
            <a:r>
              <a:rPr kumimoji="1" lang="zh-CN" altLang="en-US" sz="1000" dirty="0">
                <a:latin typeface="Consolas" charset="0"/>
                <a:ea typeface="Consolas" charset="0"/>
                <a:cs typeface="Consolas" charset="0"/>
              </a:rPr>
              <a:t>“地级市” </a:t>
            </a:r>
            <a:r>
              <a:rPr kumimoji="1" lang="en-US" altLang="zh-CN" sz="1000" dirty="0">
                <a:latin typeface="Consolas" charset="0"/>
                <a:ea typeface="Consolas" charset="0"/>
                <a:cs typeface="Consolas" charset="0"/>
              </a:rPr>
              <a:t>;</a:t>
            </a:r>
          </a:p>
          <a:p>
            <a:r>
              <a:rPr kumimoji="1" lang="en-US" altLang="zh-CN" sz="1000" dirty="0">
                <a:latin typeface="Consolas" charset="0"/>
                <a:ea typeface="Consolas" charset="0"/>
                <a:cs typeface="Consolas" charset="0"/>
              </a:rPr>
              <a:t>	</a:t>
            </a:r>
            <a:r>
              <a:rPr kumimoji="1" lang="zh-CN" altLang="en-US"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clinga:link</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clinga:A1.link_0</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a:p>
            <a:r>
              <a:rPr kumimoji="1" lang="is-IS" altLang="zh-CN" sz="1000" dirty="0">
                <a:latin typeface="Consolas" charset="0"/>
                <a:ea typeface="Consolas" charset="0"/>
                <a:cs typeface="Consolas" charset="0"/>
              </a:rPr>
              <a:t>	</a:t>
            </a:r>
            <a:r>
              <a:rPr kumimoji="1" lang="zh-CN" altLang="en-US" sz="1000" dirty="0">
                <a:latin typeface="Consolas" charset="0"/>
                <a:ea typeface="Consolas" charset="0"/>
                <a:cs typeface="Consolas" charset="0"/>
              </a:rPr>
              <a:t>     </a:t>
            </a:r>
            <a:r>
              <a:rPr kumimoji="1" lang="is-IS" altLang="zh-CN" sz="1000" dirty="0">
                <a:latin typeface="Consolas" charset="0"/>
                <a:ea typeface="Consolas" charset="0"/>
                <a:cs typeface="Consolas" charset="0"/>
              </a:rPr>
              <a:t>……</a:t>
            </a:r>
            <a:endParaRPr kumimoji="1" lang="en-US" altLang="zh-CN" sz="1000" dirty="0">
              <a:latin typeface="Consolas" charset="0"/>
              <a:ea typeface="Consolas" charset="0"/>
              <a:cs typeface="Consolas" charset="0"/>
            </a:endParaRPr>
          </a:p>
          <a:p>
            <a:r>
              <a:rPr kumimoji="1" lang="en-US" altLang="zh-CN" sz="1000" dirty="0">
                <a:latin typeface="Consolas" charset="0"/>
                <a:ea typeface="Consolas" charset="0"/>
                <a:cs typeface="Consolas" charset="0"/>
              </a:rPr>
              <a:t>clinga:A1.link_0</a:t>
            </a:r>
            <a:r>
              <a:rPr kumimoji="1" lang="zh-CN" altLang="en-US"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clinga:linkedAnchor</a:t>
            </a:r>
            <a:r>
              <a:rPr kumimoji="1" lang="en-US" altLang="zh-CN" sz="1000" dirty="0">
                <a:latin typeface="Consolas" charset="0"/>
                <a:ea typeface="Consolas" charset="0"/>
                <a:cs typeface="Consolas" charset="0"/>
              </a:rPr>
              <a:t>	</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地级市</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a:p>
            <a:r>
              <a:rPr kumimoji="1" lang="en-US" altLang="zh-CN" sz="1000" dirty="0">
                <a:latin typeface="Consolas" charset="0"/>
                <a:ea typeface="Consolas" charset="0"/>
                <a:cs typeface="Consolas" charset="0"/>
              </a:rPr>
              <a:t>	</a:t>
            </a:r>
            <a:r>
              <a:rPr kumimoji="1" lang="zh-CN" altLang="en-US"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clinga:linkingArticle</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clinga:A2</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p:txBody>
      </p:sp>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0608" y="79855"/>
            <a:ext cx="2256698" cy="803585"/>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7946" y="2239366"/>
            <a:ext cx="887209" cy="718612"/>
          </a:xfrm>
          <a:prstGeom prst="rect">
            <a:avLst/>
          </a:prstGeom>
        </p:spPr>
      </p:pic>
      <p:sp>
        <p:nvSpPr>
          <p:cNvPr id="43" name="文本框 42"/>
          <p:cNvSpPr txBox="1"/>
          <p:nvPr/>
        </p:nvSpPr>
        <p:spPr>
          <a:xfrm>
            <a:off x="8639490" y="2370643"/>
            <a:ext cx="417102" cy="246221"/>
          </a:xfrm>
          <a:prstGeom prst="rect">
            <a:avLst/>
          </a:prstGeom>
          <a:noFill/>
        </p:spPr>
        <p:txBody>
          <a:bodyPr wrap="none" rtlCol="0">
            <a:spAutoFit/>
          </a:bodyPr>
          <a:lstStyle/>
          <a:p>
            <a:r>
              <a:rPr kumimoji="1" lang="en-US" altLang="zh-CN" sz="1000" i="1" dirty="0"/>
              <a:t>map</a:t>
            </a:r>
            <a:endParaRPr kumimoji="1" lang="zh-CN" altLang="en-US" sz="1000" i="1" dirty="0"/>
          </a:p>
        </p:txBody>
      </p:sp>
      <p:sp>
        <p:nvSpPr>
          <p:cNvPr id="44" name="文本框 43"/>
          <p:cNvSpPr txBox="1"/>
          <p:nvPr/>
        </p:nvSpPr>
        <p:spPr>
          <a:xfrm>
            <a:off x="3692331" y="2424194"/>
            <a:ext cx="2794355" cy="1123384"/>
          </a:xfrm>
          <a:prstGeom prst="rect">
            <a:avLst/>
          </a:prstGeom>
          <a:noFill/>
          <a:ln w="19050">
            <a:solidFill>
              <a:schemeClr val="tx1"/>
            </a:solidFill>
          </a:ln>
        </p:spPr>
        <p:txBody>
          <a:bodyPr wrap="none" rtlCol="0">
            <a:spAutoFit/>
          </a:bodyPr>
          <a:lstStyle/>
          <a:p>
            <a:r>
              <a:rPr kumimoji="1" lang="en-US" altLang="zh-CN" sz="1000" dirty="0">
                <a:latin typeface="Consolas" charset="0"/>
                <a:ea typeface="Consolas" charset="0"/>
                <a:cs typeface="Consolas" charset="0"/>
              </a:rPr>
              <a:t>clinga:A1</a:t>
            </a:r>
            <a:r>
              <a:rPr kumimoji="1" lang="zh-CN" altLang="en-US"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dc:title</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南京</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a:p>
            <a:r>
              <a:rPr kumimoji="1" lang="zh-CN" altLang="en-US" sz="1000" dirty="0">
                <a:latin typeface="Consolas" charset="0"/>
                <a:ea typeface="Consolas" charset="0"/>
                <a:cs typeface="Consolas" charset="0"/>
              </a:rPr>
              <a:t>           </a:t>
            </a:r>
            <a:r>
              <a:rPr kumimoji="1" lang="is-I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        </a:t>
            </a:r>
            <a:r>
              <a:rPr kumimoji="1" lang="is-IS" altLang="zh-CN" sz="1000" dirty="0">
                <a:latin typeface="Consolas" charset="0"/>
                <a:ea typeface="Consolas" charset="0"/>
                <a:cs typeface="Consolas" charset="0"/>
              </a:rPr>
              <a:t>……</a:t>
            </a:r>
          </a:p>
          <a:p>
            <a:r>
              <a:rPr kumimoji="1" lang="is-IS" altLang="zh-CN" sz="1000" dirty="0">
                <a:latin typeface="Consolas" charset="0"/>
                <a:ea typeface="Consolas" charset="0"/>
                <a:cs typeface="Consolas" charset="0"/>
              </a:rPr>
              <a:t>	</a:t>
            </a:r>
          </a:p>
          <a:p>
            <a:r>
              <a:rPr kumimoji="1" lang="zh-CN" altLang="en-US" sz="1000" dirty="0">
                <a:latin typeface="Consolas" charset="0"/>
                <a:ea typeface="Consolas" charset="0"/>
                <a:cs typeface="Consolas" charset="0"/>
              </a:rPr>
              <a:t>           </a:t>
            </a:r>
            <a:r>
              <a:rPr kumimoji="1" lang="en-US" altLang="zh-CN" sz="1000" dirty="0" err="1">
                <a:solidFill>
                  <a:schemeClr val="accent2"/>
                </a:solidFill>
                <a:latin typeface="Consolas" charset="0"/>
                <a:ea typeface="Consolas" charset="0"/>
                <a:cs typeface="Consolas" charset="0"/>
              </a:rPr>
              <a:t>rdf:type</a:t>
            </a:r>
            <a:r>
              <a:rPr kumimoji="1" lang="zh-CN" altLang="en-US" sz="1000" dirty="0">
                <a:solidFill>
                  <a:schemeClr val="accent2"/>
                </a:solidFill>
                <a:latin typeface="Consolas" charset="0"/>
                <a:ea typeface="Consolas" charset="0"/>
                <a:cs typeface="Consolas" charset="0"/>
              </a:rPr>
              <a:t>  </a:t>
            </a:r>
            <a:r>
              <a:rPr kumimoji="1" lang="en-US" altLang="zh-CN" sz="1000" dirty="0" err="1">
                <a:solidFill>
                  <a:schemeClr val="accent2"/>
                </a:solidFill>
                <a:latin typeface="Consolas" charset="0"/>
                <a:ea typeface="Consolas" charset="0"/>
                <a:cs typeface="Consolas" charset="0"/>
              </a:rPr>
              <a:t>clinga:DiJiShi</a:t>
            </a:r>
            <a:r>
              <a:rPr kumimoji="1" lang="zh-CN" altLang="en-US" sz="1000" dirty="0">
                <a:solidFill>
                  <a:schemeClr val="accent2"/>
                </a:solidFill>
                <a:latin typeface="Consolas" charset="0"/>
                <a:ea typeface="Consolas" charset="0"/>
                <a:cs typeface="Consolas" charset="0"/>
              </a:rPr>
              <a:t> </a:t>
            </a:r>
            <a:r>
              <a:rPr kumimoji="1" lang="en-US" altLang="zh-CN" sz="1000" dirty="0">
                <a:solidFill>
                  <a:schemeClr val="accent2"/>
                </a:solidFill>
                <a:latin typeface="Consolas" charset="0"/>
                <a:ea typeface="Consolas" charset="0"/>
                <a:cs typeface="Consolas" charset="0"/>
              </a:rPr>
              <a:t>;</a:t>
            </a:r>
          </a:p>
          <a:p>
            <a:r>
              <a:rPr kumimoji="1" lang="zh-CN" altLang="en-US" sz="700" dirty="0">
                <a:solidFill>
                  <a:schemeClr val="accent2"/>
                </a:solidFill>
                <a:latin typeface="Consolas" charset="0"/>
                <a:ea typeface="Consolas" charset="0"/>
                <a:cs typeface="Consolas" charset="0"/>
              </a:rPr>
              <a:t>                             </a:t>
            </a:r>
            <a:r>
              <a:rPr kumimoji="1" lang="en-US" altLang="zh-CN" sz="700" dirty="0">
                <a:solidFill>
                  <a:schemeClr val="accent2"/>
                </a:solidFill>
                <a:latin typeface="Consolas" charset="0"/>
                <a:ea typeface="Consolas" charset="0"/>
                <a:cs typeface="Consolas" charset="0"/>
              </a:rPr>
              <a:t>(</a:t>
            </a:r>
            <a:r>
              <a:rPr kumimoji="1" lang="en-US" altLang="zh-CN" sz="700" i="1" dirty="0">
                <a:solidFill>
                  <a:schemeClr val="accent2"/>
                </a:solidFill>
                <a:latin typeface="Consolas" charset="0"/>
                <a:ea typeface="Consolas" charset="0"/>
                <a:cs typeface="Consolas" charset="0"/>
              </a:rPr>
              <a:t>prefecture-level city</a:t>
            </a:r>
            <a:r>
              <a:rPr kumimoji="1" lang="en-US" altLang="zh-CN" sz="700" dirty="0">
                <a:solidFill>
                  <a:schemeClr val="accent2"/>
                </a:solidFill>
                <a:latin typeface="Consolas" charset="0"/>
                <a:ea typeface="Consolas" charset="0"/>
                <a:cs typeface="Consolas" charset="0"/>
              </a:rPr>
              <a:t>)</a:t>
            </a:r>
          </a:p>
          <a:p>
            <a:r>
              <a:rPr kumimoji="1" lang="zh-CN" altLang="en-US" sz="1000" dirty="0">
                <a:solidFill>
                  <a:schemeClr val="accent2"/>
                </a:solidFill>
                <a:latin typeface="Consolas" charset="0"/>
                <a:ea typeface="Consolas" charset="0"/>
                <a:cs typeface="Consolas" charset="0"/>
              </a:rPr>
              <a:t>           </a:t>
            </a:r>
            <a:r>
              <a:rPr kumimoji="1" lang="en-US" altLang="zh-CN" sz="1000" dirty="0" err="1">
                <a:solidFill>
                  <a:schemeClr val="accent2"/>
                </a:solidFill>
                <a:latin typeface="Consolas" charset="0"/>
                <a:ea typeface="Consolas" charset="0"/>
                <a:cs typeface="Consolas" charset="0"/>
              </a:rPr>
              <a:t>geo:lat</a:t>
            </a:r>
            <a:r>
              <a:rPr kumimoji="1" lang="zh-CN" altLang="en-US" sz="1000" dirty="0">
                <a:solidFill>
                  <a:schemeClr val="accent2"/>
                </a:solidFill>
                <a:latin typeface="Consolas" charset="0"/>
                <a:ea typeface="Consolas" charset="0"/>
                <a:cs typeface="Consolas" charset="0"/>
              </a:rPr>
              <a:t>   </a:t>
            </a:r>
            <a:r>
              <a:rPr kumimoji="1" lang="is-IS" altLang="zh-CN" sz="1000" dirty="0">
                <a:solidFill>
                  <a:schemeClr val="accent2"/>
                </a:solidFill>
                <a:latin typeface="Consolas" charset="0"/>
                <a:ea typeface="Consolas" charset="0"/>
                <a:cs typeface="Consolas" charset="0"/>
              </a:rPr>
              <a:t>32.04</a:t>
            </a:r>
            <a:r>
              <a:rPr kumimoji="1" lang="en-US" altLang="zh-CN" sz="1000" dirty="0">
                <a:solidFill>
                  <a:schemeClr val="accent2"/>
                </a:solidFill>
                <a:latin typeface="Consolas" charset="0"/>
                <a:ea typeface="Consolas" charset="0"/>
                <a:cs typeface="Consolas" charset="0"/>
              </a:rPr>
              <a:t>1544</a:t>
            </a:r>
            <a:r>
              <a:rPr kumimoji="1" lang="zh-CN" altLang="en-US" sz="1000" dirty="0">
                <a:solidFill>
                  <a:schemeClr val="accent2"/>
                </a:solidFill>
                <a:latin typeface="Consolas" charset="0"/>
                <a:ea typeface="Consolas" charset="0"/>
                <a:cs typeface="Consolas" charset="0"/>
              </a:rPr>
              <a:t> </a:t>
            </a:r>
            <a:r>
              <a:rPr kumimoji="1" lang="en-US" altLang="zh-CN" sz="1000" dirty="0">
                <a:solidFill>
                  <a:schemeClr val="accent2"/>
                </a:solidFill>
                <a:latin typeface="Consolas" charset="0"/>
                <a:ea typeface="Consolas" charset="0"/>
                <a:cs typeface="Consolas" charset="0"/>
              </a:rPr>
              <a:t>;</a:t>
            </a:r>
            <a:endParaRPr kumimoji="1" lang="is-IS" altLang="zh-CN" sz="1000" dirty="0">
              <a:solidFill>
                <a:schemeClr val="accent2"/>
              </a:solidFill>
              <a:latin typeface="Consolas" charset="0"/>
              <a:ea typeface="Consolas" charset="0"/>
              <a:cs typeface="Consolas" charset="0"/>
            </a:endParaRPr>
          </a:p>
          <a:p>
            <a:r>
              <a:rPr kumimoji="1" lang="zh-CN" altLang="en-US" sz="1000" dirty="0">
                <a:solidFill>
                  <a:schemeClr val="accent2"/>
                </a:solidFill>
                <a:latin typeface="Consolas" charset="0"/>
                <a:ea typeface="Consolas" charset="0"/>
                <a:cs typeface="Consolas" charset="0"/>
              </a:rPr>
              <a:t>           </a:t>
            </a:r>
            <a:r>
              <a:rPr kumimoji="1" lang="en-US" altLang="zh-CN" sz="1000" dirty="0" err="1">
                <a:solidFill>
                  <a:schemeClr val="accent2"/>
                </a:solidFill>
                <a:latin typeface="Consolas" charset="0"/>
                <a:ea typeface="Consolas" charset="0"/>
                <a:cs typeface="Consolas" charset="0"/>
              </a:rPr>
              <a:t>geo:long</a:t>
            </a:r>
            <a:r>
              <a:rPr kumimoji="1" lang="zh-CN" altLang="en-US" sz="1000" dirty="0">
                <a:solidFill>
                  <a:schemeClr val="accent2"/>
                </a:solidFill>
                <a:latin typeface="Consolas" charset="0"/>
                <a:ea typeface="Consolas" charset="0"/>
                <a:cs typeface="Consolas" charset="0"/>
              </a:rPr>
              <a:t>  </a:t>
            </a:r>
            <a:r>
              <a:rPr kumimoji="1" lang="hr-HR" altLang="zh-CN" sz="1000" dirty="0">
                <a:solidFill>
                  <a:schemeClr val="accent2"/>
                </a:solidFill>
                <a:latin typeface="Consolas" charset="0"/>
                <a:ea typeface="Consolas" charset="0"/>
                <a:cs typeface="Consolas" charset="0"/>
              </a:rPr>
              <a:t>118.7</a:t>
            </a:r>
            <a:r>
              <a:rPr kumimoji="1" lang="en-US" altLang="zh-CN" sz="1000" dirty="0">
                <a:solidFill>
                  <a:schemeClr val="accent2"/>
                </a:solidFill>
                <a:latin typeface="Consolas" charset="0"/>
                <a:ea typeface="Consolas" charset="0"/>
                <a:cs typeface="Consolas" charset="0"/>
              </a:rPr>
              <a:t>67413</a:t>
            </a:r>
            <a:r>
              <a:rPr kumimoji="1" lang="zh-CN" altLang="en-US" sz="1000" dirty="0">
                <a:solidFill>
                  <a:schemeClr val="accent2"/>
                </a:solidFill>
                <a:latin typeface="Consolas" charset="0"/>
                <a:ea typeface="Consolas" charset="0"/>
                <a:cs typeface="Consolas" charset="0"/>
              </a:rPr>
              <a:t> </a:t>
            </a:r>
            <a:r>
              <a:rPr kumimoji="1" lang="en-US" altLang="zh-CN" sz="1000" dirty="0">
                <a:solidFill>
                  <a:schemeClr val="accent2"/>
                </a:solidFill>
                <a:latin typeface="Consolas" charset="0"/>
                <a:ea typeface="Consolas" charset="0"/>
                <a:cs typeface="Consolas" charset="0"/>
              </a:rPr>
              <a:t>.</a:t>
            </a:r>
            <a:endParaRPr kumimoji="1" lang="is-IS" altLang="zh-CN" sz="1000" dirty="0">
              <a:solidFill>
                <a:schemeClr val="accent2"/>
              </a:solidFill>
              <a:latin typeface="Consolas" charset="0"/>
              <a:ea typeface="Consolas" charset="0"/>
              <a:cs typeface="Consolas" charset="0"/>
            </a:endParaRPr>
          </a:p>
        </p:txBody>
      </p:sp>
      <p:cxnSp>
        <p:nvCxnSpPr>
          <p:cNvPr id="42" name="直线连接符 41"/>
          <p:cNvCxnSpPr/>
          <p:nvPr/>
        </p:nvCxnSpPr>
        <p:spPr>
          <a:xfrm>
            <a:off x="3691223" y="2830600"/>
            <a:ext cx="279686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9"/>
          <a:stretch>
            <a:fillRect/>
          </a:stretch>
        </p:blipFill>
        <p:spPr>
          <a:xfrm>
            <a:off x="3515735" y="3794813"/>
            <a:ext cx="1081659" cy="712205"/>
          </a:xfrm>
          <a:prstGeom prst="rect">
            <a:avLst/>
          </a:prstGeom>
        </p:spPr>
      </p:pic>
      <p:pic>
        <p:nvPicPr>
          <p:cNvPr id="47" name="图片 46"/>
          <p:cNvPicPr>
            <a:picLocks noChangeAspect="1"/>
          </p:cNvPicPr>
          <p:nvPr/>
        </p:nvPicPr>
        <p:blipFill>
          <a:blip r:embed="rId10"/>
          <a:stretch>
            <a:fillRect/>
          </a:stretch>
        </p:blipFill>
        <p:spPr>
          <a:xfrm>
            <a:off x="3693224" y="4621551"/>
            <a:ext cx="720000" cy="274290"/>
          </a:xfrm>
          <a:prstGeom prst="rect">
            <a:avLst/>
          </a:prstGeom>
        </p:spPr>
      </p:pic>
      <p:pic>
        <p:nvPicPr>
          <p:cNvPr id="45" name="图片 44"/>
          <p:cNvPicPr>
            <a:picLocks noChangeAspect="1"/>
          </p:cNvPicPr>
          <p:nvPr/>
        </p:nvPicPr>
        <p:blipFill>
          <a:blip r:embed="rId11"/>
          <a:stretch>
            <a:fillRect/>
          </a:stretch>
        </p:blipFill>
        <p:spPr>
          <a:xfrm>
            <a:off x="3497398" y="4405811"/>
            <a:ext cx="900000" cy="180821"/>
          </a:xfrm>
          <a:prstGeom prst="rect">
            <a:avLst/>
          </a:prstGeom>
        </p:spPr>
      </p:pic>
      <p:sp>
        <p:nvSpPr>
          <p:cNvPr id="54" name="云形 53"/>
          <p:cNvSpPr/>
          <p:nvPr/>
        </p:nvSpPr>
        <p:spPr>
          <a:xfrm>
            <a:off x="3765194" y="5204026"/>
            <a:ext cx="2700000" cy="1260000"/>
          </a:xfrm>
          <a:prstGeom prst="cloud">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p:cNvSpPr txBox="1"/>
          <p:nvPr/>
        </p:nvSpPr>
        <p:spPr>
          <a:xfrm>
            <a:off x="5937119" y="6196435"/>
            <a:ext cx="1005403" cy="338554"/>
          </a:xfrm>
          <a:prstGeom prst="rect">
            <a:avLst/>
          </a:prstGeom>
          <a:noFill/>
        </p:spPr>
        <p:txBody>
          <a:bodyPr wrap="none" rtlCol="0">
            <a:spAutoFit/>
          </a:bodyPr>
          <a:lstStyle/>
          <a:p>
            <a:r>
              <a:rPr kumimoji="1" lang="zh-CN" altLang="en-US" sz="1600" i="1" dirty="0">
                <a:solidFill>
                  <a:srgbClr val="FF0000"/>
                </a:solidFill>
              </a:rPr>
              <a:t>在线服务</a:t>
            </a:r>
          </a:p>
        </p:txBody>
      </p:sp>
      <p:sp>
        <p:nvSpPr>
          <p:cNvPr id="55" name="存储的数据 54"/>
          <p:cNvSpPr/>
          <p:nvPr/>
        </p:nvSpPr>
        <p:spPr>
          <a:xfrm>
            <a:off x="4224548" y="5408837"/>
            <a:ext cx="1908000" cy="216000"/>
          </a:xfrm>
          <a:prstGeom prst="flowChartOnlineStorag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200" dirty="0">
                <a:solidFill>
                  <a:schemeClr val="bg1"/>
                </a:solidFill>
              </a:rPr>
              <a:t>RDF</a:t>
            </a:r>
            <a:r>
              <a:rPr kumimoji="1" lang="zh-CN" altLang="en-US" sz="1200" dirty="0">
                <a:solidFill>
                  <a:schemeClr val="bg1"/>
                </a:solidFill>
              </a:rPr>
              <a:t> </a:t>
            </a:r>
            <a:r>
              <a:rPr kumimoji="1" lang="en-US" altLang="zh-CN" sz="1200" dirty="0">
                <a:solidFill>
                  <a:schemeClr val="bg1"/>
                </a:solidFill>
              </a:rPr>
              <a:t>dump</a:t>
            </a:r>
            <a:r>
              <a:rPr kumimoji="1" lang="zh-CN" altLang="en-US" sz="1200" dirty="0">
                <a:solidFill>
                  <a:schemeClr val="bg1"/>
                </a:solidFill>
              </a:rPr>
              <a:t> </a:t>
            </a:r>
            <a:r>
              <a:rPr kumimoji="1" lang="en-US" altLang="zh-CN" sz="1200" dirty="0">
                <a:solidFill>
                  <a:schemeClr val="bg1"/>
                </a:solidFill>
              </a:rPr>
              <a:t>file</a:t>
            </a:r>
            <a:endParaRPr kumimoji="1" lang="zh-CN" altLang="en-US" sz="1200" dirty="0">
              <a:solidFill>
                <a:schemeClr val="bg1"/>
              </a:solidFill>
            </a:endParaRPr>
          </a:p>
        </p:txBody>
      </p:sp>
      <p:sp>
        <p:nvSpPr>
          <p:cNvPr id="59" name="存储的数据 58"/>
          <p:cNvSpPr/>
          <p:nvPr/>
        </p:nvSpPr>
        <p:spPr>
          <a:xfrm>
            <a:off x="4161792" y="5695720"/>
            <a:ext cx="1908000" cy="216000"/>
          </a:xfrm>
          <a:prstGeom prst="flowChartOnlineStorag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200" dirty="0">
                <a:solidFill>
                  <a:schemeClr val="bg1"/>
                </a:solidFill>
              </a:rPr>
              <a:t>SPARQL</a:t>
            </a:r>
            <a:r>
              <a:rPr kumimoji="1" lang="zh-CN" altLang="en-US" sz="1200" dirty="0">
                <a:solidFill>
                  <a:schemeClr val="bg1"/>
                </a:solidFill>
              </a:rPr>
              <a:t> </a:t>
            </a:r>
            <a:r>
              <a:rPr kumimoji="1" lang="en-US" altLang="zh-CN" sz="1200" dirty="0">
                <a:solidFill>
                  <a:schemeClr val="bg1"/>
                </a:solidFill>
              </a:rPr>
              <a:t>endpoint</a:t>
            </a:r>
            <a:endParaRPr kumimoji="1" lang="zh-CN" altLang="en-US" sz="1200" dirty="0">
              <a:solidFill>
                <a:schemeClr val="bg1"/>
              </a:solidFill>
            </a:endParaRPr>
          </a:p>
        </p:txBody>
      </p:sp>
      <p:sp>
        <p:nvSpPr>
          <p:cNvPr id="60" name="存储的数据 59"/>
          <p:cNvSpPr/>
          <p:nvPr/>
        </p:nvSpPr>
        <p:spPr>
          <a:xfrm>
            <a:off x="4092308" y="5975871"/>
            <a:ext cx="1908000" cy="216000"/>
          </a:xfrm>
          <a:prstGeom prst="flowChartOnlineStorag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200" dirty="0">
                <a:solidFill>
                  <a:schemeClr val="bg1"/>
                </a:solidFill>
              </a:rPr>
              <a:t>Keyword</a:t>
            </a:r>
            <a:r>
              <a:rPr kumimoji="1" lang="zh-CN" altLang="en-US" sz="1200" dirty="0">
                <a:solidFill>
                  <a:schemeClr val="bg1"/>
                </a:solidFill>
              </a:rPr>
              <a:t> </a:t>
            </a:r>
            <a:r>
              <a:rPr kumimoji="1" lang="en-US" altLang="zh-CN" sz="1200" dirty="0">
                <a:solidFill>
                  <a:schemeClr val="bg1"/>
                </a:solidFill>
              </a:rPr>
              <a:t>search</a:t>
            </a:r>
            <a:endParaRPr kumimoji="1" lang="zh-CN" altLang="en-US" sz="1200" dirty="0">
              <a:solidFill>
                <a:schemeClr val="bg1"/>
              </a:solidFill>
            </a:endParaRPr>
          </a:p>
        </p:txBody>
      </p:sp>
      <p:sp>
        <p:nvSpPr>
          <p:cNvPr id="56" name="文本框 55"/>
          <p:cNvSpPr txBox="1"/>
          <p:nvPr/>
        </p:nvSpPr>
        <p:spPr>
          <a:xfrm>
            <a:off x="3390980" y="1273632"/>
            <a:ext cx="1204176" cy="338554"/>
          </a:xfrm>
          <a:prstGeom prst="rect">
            <a:avLst/>
          </a:prstGeom>
          <a:noFill/>
        </p:spPr>
        <p:txBody>
          <a:bodyPr wrap="none" rtlCol="0">
            <a:spAutoFit/>
          </a:bodyPr>
          <a:lstStyle/>
          <a:p>
            <a:r>
              <a:rPr kumimoji="1" lang="en-US" altLang="zh-CN" sz="1600" baseline="30000" dirty="0">
                <a:solidFill>
                  <a:srgbClr val="FF0000"/>
                </a:solidFill>
              </a:rPr>
              <a:t>(1)</a:t>
            </a:r>
            <a:r>
              <a:rPr kumimoji="1" lang="zh-CN" altLang="en-US" sz="1600" dirty="0">
                <a:solidFill>
                  <a:srgbClr val="FF0000"/>
                </a:solidFill>
              </a:rPr>
              <a:t> 数据获取</a:t>
            </a:r>
          </a:p>
        </p:txBody>
      </p:sp>
      <p:sp>
        <p:nvSpPr>
          <p:cNvPr id="58" name="文本框 57"/>
          <p:cNvSpPr txBox="1"/>
          <p:nvPr/>
        </p:nvSpPr>
        <p:spPr>
          <a:xfrm>
            <a:off x="5909393" y="2051275"/>
            <a:ext cx="2640466" cy="338554"/>
          </a:xfrm>
          <a:prstGeom prst="rect">
            <a:avLst/>
          </a:prstGeom>
          <a:noFill/>
        </p:spPr>
        <p:txBody>
          <a:bodyPr wrap="none" rtlCol="0">
            <a:spAutoFit/>
          </a:bodyPr>
          <a:lstStyle/>
          <a:p>
            <a:r>
              <a:rPr kumimoji="1" lang="en-US" altLang="zh-CN" sz="1600" baseline="30000" dirty="0">
                <a:solidFill>
                  <a:srgbClr val="FF0000"/>
                </a:solidFill>
              </a:rPr>
              <a:t>(2)</a:t>
            </a:r>
            <a:r>
              <a:rPr kumimoji="1" lang="zh-CN" altLang="en-US" sz="1600" dirty="0">
                <a:solidFill>
                  <a:srgbClr val="FF0000"/>
                </a:solidFill>
              </a:rPr>
              <a:t> 语义丰富（类型、坐标）</a:t>
            </a:r>
          </a:p>
        </p:txBody>
      </p:sp>
      <p:sp>
        <p:nvSpPr>
          <p:cNvPr id="61" name="文本框 60"/>
          <p:cNvSpPr txBox="1"/>
          <p:nvPr/>
        </p:nvSpPr>
        <p:spPr>
          <a:xfrm>
            <a:off x="3583083" y="3580104"/>
            <a:ext cx="2024913" cy="338554"/>
          </a:xfrm>
          <a:prstGeom prst="rect">
            <a:avLst/>
          </a:prstGeom>
          <a:noFill/>
        </p:spPr>
        <p:txBody>
          <a:bodyPr wrap="none" rtlCol="0">
            <a:spAutoFit/>
          </a:bodyPr>
          <a:lstStyle/>
          <a:p>
            <a:r>
              <a:rPr kumimoji="1" lang="en-US" altLang="zh-CN" sz="1600" baseline="30000" dirty="0">
                <a:solidFill>
                  <a:srgbClr val="FF0000"/>
                </a:solidFill>
              </a:rPr>
              <a:t>(3)</a:t>
            </a:r>
            <a:r>
              <a:rPr kumimoji="1" lang="zh-CN" altLang="en-US" sz="1600" dirty="0">
                <a:solidFill>
                  <a:srgbClr val="FF0000"/>
                </a:solidFill>
              </a:rPr>
              <a:t> 与其他知识库集成</a:t>
            </a:r>
          </a:p>
        </p:txBody>
      </p:sp>
      <p:pic>
        <p:nvPicPr>
          <p:cNvPr id="62" name="图片 61"/>
          <p:cNvPicPr>
            <a:picLocks noChangeAspect="1"/>
          </p:cNvPicPr>
          <p:nvPr/>
        </p:nvPicPr>
        <p:blipFill>
          <a:blip r:embed="rId3"/>
          <a:stretch>
            <a:fillRect/>
          </a:stretch>
        </p:blipFill>
        <p:spPr>
          <a:xfrm rot="18900000" flipH="1" flipV="1">
            <a:off x="7715622" y="5111874"/>
            <a:ext cx="1219264" cy="590442"/>
          </a:xfrm>
          <a:prstGeom prst="rect">
            <a:avLst/>
          </a:prstGeom>
        </p:spPr>
      </p:pic>
      <p:grpSp>
        <p:nvGrpSpPr>
          <p:cNvPr id="53" name="组 52"/>
          <p:cNvGrpSpPr/>
          <p:nvPr/>
        </p:nvGrpSpPr>
        <p:grpSpPr>
          <a:xfrm>
            <a:off x="7496737" y="5805332"/>
            <a:ext cx="900000" cy="540000"/>
            <a:chOff x="7261412" y="5543081"/>
            <a:chExt cx="900000" cy="540000"/>
          </a:xfrm>
        </p:grpSpPr>
        <p:pic>
          <p:nvPicPr>
            <p:cNvPr id="48" name="图片 47"/>
            <p:cNvPicPr>
              <a:picLocks noChangeAspect="1"/>
            </p:cNvPicPr>
            <p:nvPr/>
          </p:nvPicPr>
          <p:blipFill>
            <a:blip r:embed="rId12"/>
            <a:stretch>
              <a:fillRect/>
            </a:stretch>
          </p:blipFill>
          <p:spPr>
            <a:xfrm>
              <a:off x="7288268" y="5751109"/>
              <a:ext cx="860259" cy="250908"/>
            </a:xfrm>
            <a:prstGeom prst="rect">
              <a:avLst/>
            </a:prstGeom>
          </p:spPr>
        </p:pic>
        <p:sp>
          <p:nvSpPr>
            <p:cNvPr id="49" name="磁盘 48"/>
            <p:cNvSpPr/>
            <p:nvPr/>
          </p:nvSpPr>
          <p:spPr>
            <a:xfrm>
              <a:off x="7261412" y="5543081"/>
              <a:ext cx="900000" cy="540000"/>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w="12700">
                  <a:solidFill>
                    <a:schemeClr val="tx1"/>
                  </a:solidFill>
                </a:ln>
              </a:endParaRPr>
            </a:p>
          </p:txBody>
        </p:sp>
      </p:grpSp>
      <p:sp>
        <p:nvSpPr>
          <p:cNvPr id="51" name="文本框 50"/>
          <p:cNvSpPr txBox="1"/>
          <p:nvPr/>
        </p:nvSpPr>
        <p:spPr>
          <a:xfrm>
            <a:off x="6002980" y="3954020"/>
            <a:ext cx="2864887" cy="1169551"/>
          </a:xfrm>
          <a:prstGeom prst="rect">
            <a:avLst/>
          </a:prstGeom>
          <a:solidFill>
            <a:schemeClr val="bg1"/>
          </a:solidFill>
          <a:ln w="19050">
            <a:solidFill>
              <a:schemeClr val="tx1"/>
            </a:solidFill>
          </a:ln>
        </p:spPr>
        <p:txBody>
          <a:bodyPr wrap="none" rtlCol="0">
            <a:spAutoFit/>
          </a:bodyPr>
          <a:lstStyle/>
          <a:p>
            <a:r>
              <a:rPr kumimoji="1" lang="en-US" altLang="zh-CN" sz="1000" dirty="0">
                <a:latin typeface="Consolas" charset="0"/>
                <a:ea typeface="Consolas" charset="0"/>
                <a:cs typeface="Consolas" charset="0"/>
              </a:rPr>
              <a:t>clinga:A1</a:t>
            </a:r>
            <a:r>
              <a:rPr kumimoji="1" lang="zh-CN" altLang="en-US"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dc:title</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南京</a:t>
            </a:r>
            <a:r>
              <a:rPr kumimoji="1" lang="en-U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a:p>
            <a:r>
              <a:rPr kumimoji="1" lang="zh-CN" altLang="en-US"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rdf:type</a:t>
            </a:r>
            <a:r>
              <a:rPr kumimoji="1" lang="zh-CN" altLang="en-US" sz="1000" dirty="0">
                <a:latin typeface="Consolas" charset="0"/>
                <a:ea typeface="Consolas" charset="0"/>
                <a:cs typeface="Consolas" charset="0"/>
              </a:rPr>
              <a:t>  </a:t>
            </a:r>
            <a:r>
              <a:rPr kumimoji="1" lang="en-US" altLang="zh-CN" sz="1000" dirty="0" err="1">
                <a:latin typeface="Consolas" charset="0"/>
                <a:ea typeface="Consolas" charset="0"/>
                <a:cs typeface="Consolas" charset="0"/>
              </a:rPr>
              <a:t>clinga:DiJiShi</a:t>
            </a:r>
            <a:r>
              <a:rPr kumimoji="1" lang="zh-CN" altLang="en-US" sz="1000" dirty="0">
                <a:latin typeface="Consolas" charset="0"/>
                <a:ea typeface="Consolas" charset="0"/>
                <a:cs typeface="Consolas" charset="0"/>
              </a:rPr>
              <a:t> </a:t>
            </a:r>
            <a:r>
              <a:rPr kumimoji="1" lang="en-US" altLang="zh-CN" sz="1000" dirty="0">
                <a:latin typeface="Consolas" charset="0"/>
                <a:ea typeface="Consolas" charset="0"/>
                <a:cs typeface="Consolas" charset="0"/>
              </a:rPr>
              <a:t>;</a:t>
            </a:r>
          </a:p>
          <a:p>
            <a:r>
              <a:rPr kumimoji="1" lang="zh-CN" altLang="en-US" sz="1000" dirty="0">
                <a:latin typeface="Consolas" charset="0"/>
                <a:ea typeface="Consolas" charset="0"/>
                <a:cs typeface="Consolas" charset="0"/>
              </a:rPr>
              <a:t>           </a:t>
            </a:r>
            <a:r>
              <a:rPr kumimoji="1" lang="is-IS" altLang="zh-CN" sz="1000" dirty="0">
                <a:latin typeface="Consolas" charset="0"/>
                <a:ea typeface="Consolas" charset="0"/>
                <a:cs typeface="Consolas" charset="0"/>
              </a:rPr>
              <a:t>……</a:t>
            </a:r>
            <a:r>
              <a:rPr kumimoji="1" lang="zh-CN" altLang="en-US" sz="1000" dirty="0">
                <a:latin typeface="Consolas" charset="0"/>
                <a:ea typeface="Consolas" charset="0"/>
                <a:cs typeface="Consolas" charset="0"/>
              </a:rPr>
              <a:t>        </a:t>
            </a:r>
            <a:r>
              <a:rPr kumimoji="1" lang="is-IS" altLang="zh-CN" sz="1000" dirty="0">
                <a:latin typeface="Consolas" charset="0"/>
                <a:ea typeface="Consolas" charset="0"/>
                <a:cs typeface="Consolas" charset="0"/>
              </a:rPr>
              <a:t>……</a:t>
            </a:r>
          </a:p>
          <a:p>
            <a:endParaRPr kumimoji="1" lang="is-IS" altLang="zh-CN" sz="1000" dirty="0">
              <a:solidFill>
                <a:srgbClr val="0070C0"/>
              </a:solidFill>
              <a:latin typeface="Consolas" charset="0"/>
              <a:ea typeface="Consolas" charset="0"/>
              <a:cs typeface="Consolas" charset="0"/>
            </a:endParaRPr>
          </a:p>
          <a:p>
            <a:r>
              <a:rPr kumimoji="1" lang="zh-CN" altLang="en-US" sz="1000" dirty="0">
                <a:solidFill>
                  <a:srgbClr val="0070C0"/>
                </a:solidFill>
                <a:latin typeface="Consolas" charset="0"/>
                <a:ea typeface="Consolas" charset="0"/>
                <a:cs typeface="Consolas" charset="0"/>
              </a:rPr>
              <a:t>           </a:t>
            </a:r>
            <a:r>
              <a:rPr kumimoji="1" lang="en-US" altLang="zh-CN" sz="1000" dirty="0" err="1">
                <a:solidFill>
                  <a:schemeClr val="accent2"/>
                </a:solidFill>
                <a:latin typeface="Consolas" charset="0"/>
                <a:ea typeface="Consolas" charset="0"/>
                <a:cs typeface="Consolas" charset="0"/>
              </a:rPr>
              <a:t>owl:sameAs</a:t>
            </a:r>
            <a:r>
              <a:rPr kumimoji="1" lang="zh-CN" altLang="en-US" sz="1000" dirty="0">
                <a:solidFill>
                  <a:schemeClr val="accent2"/>
                </a:solidFill>
                <a:latin typeface="Consolas" charset="0"/>
                <a:ea typeface="Consolas" charset="0"/>
                <a:cs typeface="Consolas" charset="0"/>
              </a:rPr>
              <a:t>  </a:t>
            </a:r>
            <a:r>
              <a:rPr kumimoji="1" lang="en-US" altLang="zh-CN" sz="1000" dirty="0" err="1">
                <a:solidFill>
                  <a:schemeClr val="accent2"/>
                </a:solidFill>
                <a:latin typeface="Consolas" charset="0"/>
                <a:ea typeface="Consolas" charset="0"/>
                <a:cs typeface="Consolas" charset="0"/>
              </a:rPr>
              <a:t>dbpedia:Nanjing</a:t>
            </a:r>
            <a:endParaRPr kumimoji="1" lang="en-US" altLang="zh-CN" sz="1000" dirty="0">
              <a:solidFill>
                <a:schemeClr val="accent2"/>
              </a:solidFill>
              <a:latin typeface="Consolas" charset="0"/>
              <a:ea typeface="Consolas" charset="0"/>
              <a:cs typeface="Consolas" charset="0"/>
            </a:endParaRPr>
          </a:p>
          <a:p>
            <a:r>
              <a:rPr kumimoji="1" lang="zh-CN" altLang="en-US" sz="1000" dirty="0">
                <a:solidFill>
                  <a:schemeClr val="accent2"/>
                </a:solidFill>
                <a:latin typeface="Consolas" charset="0"/>
                <a:ea typeface="Consolas" charset="0"/>
                <a:cs typeface="Consolas" charset="0"/>
              </a:rPr>
              <a:t>           </a:t>
            </a:r>
            <a:r>
              <a:rPr kumimoji="1" lang="en-US" altLang="zh-CN" sz="1000" dirty="0" err="1">
                <a:solidFill>
                  <a:schemeClr val="accent2"/>
                </a:solidFill>
                <a:latin typeface="Consolas" charset="0"/>
                <a:ea typeface="Consolas" charset="0"/>
                <a:cs typeface="Consolas" charset="0"/>
              </a:rPr>
              <a:t>owl:sameAs</a:t>
            </a:r>
            <a:r>
              <a:rPr kumimoji="1" lang="zh-CN" altLang="en-US" sz="1000" dirty="0">
                <a:solidFill>
                  <a:schemeClr val="accent2"/>
                </a:solidFill>
                <a:latin typeface="Consolas" charset="0"/>
                <a:ea typeface="Consolas" charset="0"/>
                <a:cs typeface="Consolas" charset="0"/>
              </a:rPr>
              <a:t>  </a:t>
            </a:r>
            <a:r>
              <a:rPr kumimoji="1" lang="en-US" altLang="zh-CN" sz="1000" dirty="0">
                <a:solidFill>
                  <a:schemeClr val="accent2"/>
                </a:solidFill>
                <a:latin typeface="Consolas" charset="0"/>
                <a:ea typeface="Consolas" charset="0"/>
                <a:cs typeface="Consolas" charset="0"/>
              </a:rPr>
              <a:t>gn:1799962</a:t>
            </a:r>
          </a:p>
          <a:p>
            <a:r>
              <a:rPr kumimoji="1" lang="zh-CN" altLang="en-US" sz="1000" dirty="0">
                <a:solidFill>
                  <a:schemeClr val="accent2"/>
                </a:solidFill>
                <a:latin typeface="Consolas" charset="0"/>
                <a:ea typeface="Consolas" charset="0"/>
                <a:cs typeface="Consolas" charset="0"/>
              </a:rPr>
              <a:t>           </a:t>
            </a:r>
            <a:r>
              <a:rPr kumimoji="1" lang="en-US" altLang="zh-CN" sz="1000" dirty="0" err="1">
                <a:solidFill>
                  <a:schemeClr val="accent2"/>
                </a:solidFill>
                <a:latin typeface="Consolas" charset="0"/>
                <a:ea typeface="Consolas" charset="0"/>
                <a:cs typeface="Consolas" charset="0"/>
              </a:rPr>
              <a:t>owl:sameAs</a:t>
            </a:r>
            <a:r>
              <a:rPr kumimoji="1" lang="zh-CN" altLang="en-US" sz="1000" dirty="0">
                <a:solidFill>
                  <a:schemeClr val="accent2"/>
                </a:solidFill>
                <a:latin typeface="Consolas" charset="0"/>
                <a:ea typeface="Consolas" charset="0"/>
                <a:cs typeface="Consolas" charset="0"/>
              </a:rPr>
              <a:t>  </a:t>
            </a:r>
            <a:r>
              <a:rPr kumimoji="1" lang="en-US" altLang="zh-CN" sz="1000" dirty="0">
                <a:solidFill>
                  <a:schemeClr val="accent2"/>
                </a:solidFill>
                <a:latin typeface="Consolas" charset="0"/>
                <a:ea typeface="Consolas" charset="0"/>
                <a:cs typeface="Consolas" charset="0"/>
              </a:rPr>
              <a:t>baidu:6958452</a:t>
            </a:r>
            <a:endParaRPr kumimoji="1" lang="en-US" altLang="zh-CN" dirty="0">
              <a:solidFill>
                <a:schemeClr val="accent2"/>
              </a:solidFill>
              <a:latin typeface="Consolas" charset="0"/>
              <a:ea typeface="Consolas" charset="0"/>
              <a:cs typeface="Consolas" charset="0"/>
            </a:endParaRPr>
          </a:p>
        </p:txBody>
      </p:sp>
      <p:cxnSp>
        <p:nvCxnSpPr>
          <p:cNvPr id="52" name="直线连接符 51"/>
          <p:cNvCxnSpPr/>
          <p:nvPr/>
        </p:nvCxnSpPr>
        <p:spPr>
          <a:xfrm>
            <a:off x="6046890" y="4509012"/>
            <a:ext cx="277601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多文档 2"/>
          <p:cNvSpPr/>
          <p:nvPr/>
        </p:nvSpPr>
        <p:spPr>
          <a:xfrm>
            <a:off x="4425950" y="4203700"/>
            <a:ext cx="864000" cy="540000"/>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sz="1000" dirty="0">
                <a:solidFill>
                  <a:schemeClr val="tx1"/>
                </a:solidFill>
              </a:rPr>
              <a:t>schema</a:t>
            </a:r>
            <a:r>
              <a:rPr kumimoji="1" lang="zh-CN" altLang="en-US" sz="1000" dirty="0">
                <a:solidFill>
                  <a:schemeClr val="tx1"/>
                </a:solidFill>
              </a:rPr>
              <a:t> </a:t>
            </a:r>
            <a:r>
              <a:rPr kumimoji="1" lang="en-US" altLang="zh-CN" sz="1000" dirty="0">
                <a:solidFill>
                  <a:schemeClr val="tx1"/>
                </a:solidFill>
              </a:rPr>
              <a:t>mappings</a:t>
            </a:r>
            <a:endParaRPr kumimoji="1" lang="zh-CN" altLang="en-US" sz="1000" dirty="0">
              <a:solidFill>
                <a:schemeClr val="tx1"/>
              </a:solidFill>
            </a:endParaRPr>
          </a:p>
        </p:txBody>
      </p:sp>
      <p:pic>
        <p:nvPicPr>
          <p:cNvPr id="7" name="Picture 2" descr="C:\Users\whu\Desktop\图片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7862" y="2892289"/>
            <a:ext cx="2207710" cy="1016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600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799340"/>
          </a:xfrm>
        </p:spPr>
        <p:txBody>
          <a:bodyPr>
            <a:normAutofit/>
          </a:bodyPr>
          <a:lstStyle/>
          <a:p>
            <a:r>
              <a:rPr kumimoji="1" lang="en-US" altLang="zh-CN" sz="2800" dirty="0">
                <a:latin typeface="黑体" panose="02010609060101010101" pitchFamily="49" charset="-122"/>
                <a:ea typeface="黑体" panose="02010609060101010101" pitchFamily="49" charset="-122"/>
                <a:cs typeface="Times New Roman" charset="0"/>
              </a:rPr>
              <a:t>2011</a:t>
            </a:r>
            <a:r>
              <a:rPr kumimoji="1" lang="zh-CN" altLang="en-US" sz="2800" dirty="0">
                <a:latin typeface="黑体" panose="02010609060101010101" pitchFamily="49" charset="-122"/>
                <a:ea typeface="黑体" panose="02010609060101010101" pitchFamily="49" charset="-122"/>
                <a:cs typeface="Times New Roman" charset="0"/>
              </a:rPr>
              <a:t>年北京地理高考题</a:t>
            </a:r>
            <a:br>
              <a:rPr kumimoji="1" lang="en-US" altLang="zh-CN" dirty="0">
                <a:latin typeface="黑体" panose="02010609060101010101" pitchFamily="49" charset="-122"/>
                <a:ea typeface="黑体" panose="02010609060101010101" pitchFamily="49" charset="-122"/>
                <a:cs typeface="Times New Roman" charset="0"/>
              </a:rPr>
            </a:br>
            <a:br>
              <a:rPr kumimoji="1" lang="en-US" altLang="zh-CN" sz="1000" dirty="0">
                <a:latin typeface="黑体" panose="02010609060101010101" pitchFamily="49" charset="-122"/>
                <a:ea typeface="黑体" panose="02010609060101010101" pitchFamily="49" charset="-122"/>
                <a:cs typeface="Times New Roman" charset="0"/>
              </a:rPr>
            </a:br>
            <a:r>
              <a:rPr kumimoji="1" lang="en-US" altLang="zh-CN" sz="2400" dirty="0">
                <a:latin typeface="黑体" panose="02010609060101010101" pitchFamily="49" charset="-122"/>
                <a:ea typeface="黑体" panose="02010609060101010101" pitchFamily="49" charset="-122"/>
                <a:cs typeface="Times New Roman" charset="0"/>
              </a:rPr>
              <a:t>4.</a:t>
            </a:r>
            <a:r>
              <a:rPr kumimoji="1" lang="zh-CN" altLang="en-US" sz="2400" dirty="0">
                <a:latin typeface="黑体" panose="02010609060101010101" pitchFamily="49" charset="-122"/>
                <a:ea typeface="黑体" panose="02010609060101010101" pitchFamily="49" charset="-122"/>
                <a:cs typeface="Times New Roman" charset="0"/>
              </a:rPr>
              <a:t> </a:t>
            </a:r>
            <a:r>
              <a:rPr lang="zh-CN" altLang="zh-CN" sz="2400" dirty="0">
                <a:latin typeface="黑体" panose="02010609060101010101" pitchFamily="49" charset="-122"/>
                <a:ea typeface="黑体" panose="02010609060101010101" pitchFamily="49" charset="-122"/>
                <a:cs typeface="Times New Roman" charset="0"/>
              </a:rPr>
              <a:t>平均海拔由高到低的省区依次是</a:t>
            </a:r>
            <a:br>
              <a:rPr lang="zh-CN" altLang="zh-CN" sz="2400" dirty="0">
                <a:latin typeface="黑体" panose="02010609060101010101" pitchFamily="49" charset="-122"/>
                <a:ea typeface="黑体" panose="02010609060101010101" pitchFamily="49" charset="-122"/>
                <a:cs typeface="Times New Roman" charset="0"/>
              </a:rPr>
            </a:br>
            <a:r>
              <a:rPr lang="zh-CN" altLang="en-US" sz="2400" dirty="0">
                <a:latin typeface="黑体" panose="02010609060101010101" pitchFamily="49" charset="-122"/>
                <a:ea typeface="黑体" panose="02010609060101010101" pitchFamily="49" charset="-122"/>
                <a:cs typeface="Times New Roman" charset="0"/>
              </a:rPr>
              <a:t>  </a:t>
            </a:r>
            <a:r>
              <a:rPr lang="en-US" altLang="zh-CN" sz="2400" dirty="0">
                <a:latin typeface="Times New Roman"/>
                <a:ea typeface="黑体" panose="02010609060101010101" pitchFamily="49" charset="-122"/>
                <a:cs typeface="Times New Roman"/>
              </a:rPr>
              <a:t>A.</a:t>
            </a:r>
            <a:r>
              <a:rPr lang="zh-CN" altLang="en-US" sz="2400" dirty="0">
                <a:latin typeface="Times New Roman"/>
                <a:ea typeface="黑体" panose="02010609060101010101" pitchFamily="49" charset="-122"/>
                <a:cs typeface="Times New Roman"/>
              </a:rPr>
              <a:t> </a:t>
            </a:r>
            <a:r>
              <a:rPr lang="zh-CN" altLang="zh-CN" sz="2400" dirty="0">
                <a:latin typeface="Times New Roman"/>
                <a:ea typeface="黑体" panose="02010609060101010101" pitchFamily="49" charset="-122"/>
                <a:cs typeface="Times New Roman"/>
              </a:rPr>
              <a:t>湘、辽、宁</a:t>
            </a:r>
            <a:r>
              <a:rPr lang="en-US" altLang="zh-CN" sz="2400" dirty="0">
                <a:latin typeface="Times New Roman"/>
                <a:ea typeface="黑体" panose="02010609060101010101" pitchFamily="49" charset="-122"/>
                <a:cs typeface="Times New Roman"/>
              </a:rPr>
              <a:t>    </a:t>
            </a:r>
            <a:r>
              <a:rPr lang="zh-CN" altLang="en-US" sz="2400" dirty="0">
                <a:latin typeface="Times New Roman"/>
                <a:ea typeface="黑体" panose="02010609060101010101" pitchFamily="49" charset="-122"/>
                <a:cs typeface="Times New Roman"/>
              </a:rPr>
              <a:t> </a:t>
            </a:r>
            <a:r>
              <a:rPr lang="en-US" altLang="zh-CN" sz="2400" dirty="0">
                <a:latin typeface="Times New Roman"/>
                <a:ea typeface="黑体" panose="02010609060101010101" pitchFamily="49" charset="-122"/>
                <a:cs typeface="Times New Roman"/>
              </a:rPr>
              <a:t>B.</a:t>
            </a:r>
            <a:r>
              <a:rPr lang="zh-CN" altLang="en-US" sz="2400" dirty="0">
                <a:latin typeface="Times New Roman"/>
                <a:ea typeface="黑体" panose="02010609060101010101" pitchFamily="49" charset="-122"/>
                <a:cs typeface="Times New Roman"/>
              </a:rPr>
              <a:t> </a:t>
            </a:r>
            <a:r>
              <a:rPr lang="zh-CN" altLang="zh-CN" sz="2400" dirty="0">
                <a:latin typeface="Times New Roman"/>
                <a:ea typeface="黑体" panose="02010609060101010101" pitchFamily="49" charset="-122"/>
                <a:cs typeface="Times New Roman"/>
              </a:rPr>
              <a:t>台、鲁、苏</a:t>
            </a:r>
            <a:r>
              <a:rPr lang="en-US" altLang="zh-CN" sz="2400" dirty="0">
                <a:latin typeface="Times New Roman"/>
                <a:ea typeface="黑体" panose="02010609060101010101" pitchFamily="49" charset="-122"/>
                <a:cs typeface="Times New Roman"/>
              </a:rPr>
              <a:t>     </a:t>
            </a:r>
            <a:br>
              <a:rPr lang="en-US" altLang="zh-CN" sz="2400" dirty="0">
                <a:latin typeface="Times New Roman"/>
                <a:ea typeface="黑体" panose="02010609060101010101" pitchFamily="49" charset="-122"/>
                <a:cs typeface="Times New Roman"/>
              </a:rPr>
            </a:br>
            <a:r>
              <a:rPr lang="zh-CN" altLang="en-US" sz="2400" dirty="0">
                <a:latin typeface="Times New Roman"/>
                <a:ea typeface="黑体" panose="02010609060101010101" pitchFamily="49" charset="-122"/>
                <a:cs typeface="Times New Roman"/>
              </a:rPr>
              <a:t> </a:t>
            </a:r>
            <a:r>
              <a:rPr lang="en-US" altLang="zh-CN" sz="2400" dirty="0">
                <a:latin typeface="Times New Roman"/>
                <a:ea typeface="黑体" panose="02010609060101010101" pitchFamily="49" charset="-122"/>
                <a:cs typeface="Times New Roman"/>
              </a:rPr>
              <a:t>C.</a:t>
            </a:r>
            <a:r>
              <a:rPr lang="zh-CN" altLang="en-US" sz="2400" dirty="0">
                <a:latin typeface="Times New Roman"/>
                <a:ea typeface="黑体" panose="02010609060101010101" pitchFamily="49" charset="-122"/>
                <a:cs typeface="Times New Roman"/>
              </a:rPr>
              <a:t> </a:t>
            </a:r>
            <a:r>
              <a:rPr lang="zh-CN" altLang="zh-CN" sz="2400" dirty="0">
                <a:latin typeface="Times New Roman"/>
                <a:ea typeface="黑体" panose="02010609060101010101" pitchFamily="49" charset="-122"/>
                <a:cs typeface="Times New Roman"/>
              </a:rPr>
              <a:t>青、粤、晋</a:t>
            </a:r>
            <a:r>
              <a:rPr lang="en-US" altLang="zh-CN" sz="2400" dirty="0">
                <a:latin typeface="Times New Roman"/>
                <a:ea typeface="黑体" panose="02010609060101010101" pitchFamily="49" charset="-122"/>
                <a:cs typeface="Times New Roman"/>
              </a:rPr>
              <a:t>    D.</a:t>
            </a:r>
            <a:r>
              <a:rPr lang="zh-CN" altLang="en-US" sz="2400" dirty="0">
                <a:latin typeface="Times New Roman"/>
                <a:ea typeface="黑体" panose="02010609060101010101" pitchFamily="49" charset="-122"/>
                <a:cs typeface="Times New Roman"/>
              </a:rPr>
              <a:t> </a:t>
            </a:r>
            <a:r>
              <a:rPr lang="zh-CN" altLang="zh-CN" sz="2400" dirty="0">
                <a:latin typeface="Times New Roman"/>
                <a:ea typeface="黑体" panose="02010609060101010101" pitchFamily="49" charset="-122"/>
                <a:cs typeface="Times New Roman"/>
              </a:rPr>
              <a:t>桂、甘、豫</a:t>
            </a:r>
            <a:endParaRPr kumimoji="1" lang="zh-CN" altLang="en-US" sz="2700" dirty="0">
              <a:latin typeface="Times New Roman"/>
              <a:ea typeface="黑体" panose="02010609060101010101" pitchFamily="49" charset="-122"/>
              <a:cs typeface="Times New Roman"/>
            </a:endParaRPr>
          </a:p>
        </p:txBody>
      </p:sp>
      <p:sp>
        <p:nvSpPr>
          <p:cNvPr id="3" name="内容占位符 2"/>
          <p:cNvSpPr>
            <a:spLocks noGrp="1"/>
          </p:cNvSpPr>
          <p:nvPr>
            <p:ph idx="1"/>
          </p:nvPr>
        </p:nvSpPr>
        <p:spPr>
          <a:xfrm>
            <a:off x="107504" y="2204864"/>
            <a:ext cx="8928992" cy="4092101"/>
          </a:xfrm>
        </p:spPr>
        <p:txBody>
          <a:bodyPr>
            <a:normAutofit fontScale="92500"/>
          </a:bodyPr>
          <a:lstStyle/>
          <a:p>
            <a:pPr>
              <a:lnSpc>
                <a:spcPct val="120000"/>
              </a:lnSpc>
              <a:spcBef>
                <a:spcPts val="600"/>
              </a:spcBef>
            </a:pPr>
            <a:r>
              <a:rPr kumimoji="1" lang="zh-CN" altLang="en-US" b="1" dirty="0">
                <a:solidFill>
                  <a:srgbClr val="FF0000"/>
                </a:solidFill>
                <a:latin typeface="仿宋" panose="02010609060101010101" pitchFamily="49" charset="-122"/>
                <a:ea typeface="仿宋" panose="02010609060101010101" pitchFamily="49" charset="-122"/>
              </a:rPr>
              <a:t>作为学生：</a:t>
            </a:r>
            <a:r>
              <a:rPr lang="zh-CN" altLang="en-US" dirty="0">
                <a:latin typeface="仿宋" panose="02010609060101010101" pitchFamily="49" charset="-122"/>
                <a:ea typeface="仿宋" panose="02010609060101010101" pitchFamily="49" charset="-122"/>
              </a:rPr>
              <a:t>中国地形的三大阶梯</a:t>
            </a:r>
            <a:r>
              <a:rPr lang="en-US" altLang="zh-CN" dirty="0">
                <a:latin typeface="仿宋" panose="02010609060101010101" pitchFamily="49" charset="-122"/>
                <a:ea typeface="仿宋" panose="02010609060101010101" pitchFamily="49" charset="-122"/>
              </a:rPr>
              <a:t> (</a:t>
            </a:r>
            <a:r>
              <a:rPr lang="zh-CN" altLang="en-US" dirty="0">
                <a:solidFill>
                  <a:srgbClr val="000090"/>
                </a:solidFill>
                <a:latin typeface="仿宋" panose="02010609060101010101" pitchFamily="49" charset="-122"/>
                <a:ea typeface="仿宋" panose="02010609060101010101" pitchFamily="49" charset="-122"/>
              </a:rPr>
              <a:t>知识点</a:t>
            </a:r>
            <a:r>
              <a:rPr lang="en-US" altLang="zh-CN" dirty="0">
                <a:latin typeface="仿宋" panose="02010609060101010101" pitchFamily="49" charset="-122"/>
                <a:ea typeface="仿宋" panose="02010609060101010101" pitchFamily="49" charset="-122"/>
              </a:rPr>
              <a:t>)</a:t>
            </a:r>
            <a:endParaRPr kumimoji="1" lang="en-US" altLang="zh-CN" sz="1000" dirty="0">
              <a:latin typeface="仿宋" panose="02010609060101010101" pitchFamily="49" charset="-122"/>
              <a:ea typeface="仿宋" panose="02010609060101010101" pitchFamily="49" charset="-122"/>
            </a:endParaRPr>
          </a:p>
          <a:p>
            <a:pPr>
              <a:lnSpc>
                <a:spcPct val="120000"/>
              </a:lnSpc>
              <a:spcBef>
                <a:spcPts val="600"/>
              </a:spcBef>
            </a:pPr>
            <a:r>
              <a:rPr kumimoji="1" lang="zh-CN" altLang="en-US" b="1" dirty="0">
                <a:solidFill>
                  <a:srgbClr val="FF0000"/>
                </a:solidFill>
                <a:latin typeface="仿宋" panose="02010609060101010101" pitchFamily="49" charset="-122"/>
                <a:ea typeface="仿宋" panose="02010609060101010101" pitchFamily="49" charset="-122"/>
              </a:rPr>
              <a:t>作为计算机</a:t>
            </a:r>
            <a:r>
              <a:rPr kumimoji="1" lang="en-US" altLang="zh-CN" b="1" dirty="0">
                <a:solidFill>
                  <a:srgbClr val="FF0000"/>
                </a:solidFill>
                <a:latin typeface="仿宋" panose="02010609060101010101" pitchFamily="49" charset="-122"/>
                <a:ea typeface="仿宋" panose="02010609060101010101" pitchFamily="49" charset="-122"/>
              </a:rPr>
              <a:t>/</a:t>
            </a:r>
            <a:r>
              <a:rPr kumimoji="1" lang="zh-CN" altLang="en-US" b="1" dirty="0">
                <a:solidFill>
                  <a:srgbClr val="FF0000"/>
                </a:solidFill>
                <a:latin typeface="仿宋" panose="02010609060101010101" pitchFamily="49" charset="-122"/>
                <a:ea typeface="仿宋" panose="02010609060101010101" pitchFamily="49" charset="-122"/>
              </a:rPr>
              <a:t>人工智能：</a:t>
            </a:r>
            <a:endParaRPr kumimoji="1" lang="en-US" altLang="zh-CN" b="1" dirty="0">
              <a:solidFill>
                <a:srgbClr val="FF0000"/>
              </a:solidFill>
              <a:latin typeface="仿宋" panose="02010609060101010101" pitchFamily="49" charset="-122"/>
              <a:ea typeface="仿宋" panose="02010609060101010101" pitchFamily="49" charset="-122"/>
            </a:endParaRPr>
          </a:p>
          <a:p>
            <a:pPr lvl="1">
              <a:lnSpc>
                <a:spcPct val="120000"/>
              </a:lnSpc>
              <a:spcBef>
                <a:spcPts val="600"/>
              </a:spcBef>
            </a:pPr>
            <a:r>
              <a:rPr kumimoji="1" lang="zh-CN" altLang="en-US" dirty="0">
                <a:latin typeface="仿宋" panose="02010609060101010101" pitchFamily="49" charset="-122"/>
                <a:ea typeface="仿宋" panose="02010609060101010101" pitchFamily="49" charset="-122"/>
              </a:rPr>
              <a:t>查询：苏</a:t>
            </a:r>
            <a:r>
              <a:rPr kumimoji="1" lang="zh-CN" altLang="en-US" dirty="0">
                <a:latin typeface="仿宋" panose="02010609060101010101" pitchFamily="49" charset="-122"/>
                <a:ea typeface="仿宋" panose="02010609060101010101" pitchFamily="49" charset="-122"/>
                <a:sym typeface="Wingdings"/>
              </a:rPr>
              <a:t></a:t>
            </a:r>
            <a:r>
              <a:rPr kumimoji="1" lang="zh-CN" altLang="en-US" dirty="0">
                <a:latin typeface="仿宋" panose="02010609060101010101" pitchFamily="49" charset="-122"/>
                <a:ea typeface="仿宋" panose="02010609060101010101" pitchFamily="49" charset="-122"/>
              </a:rPr>
              <a:t>江苏</a:t>
            </a:r>
            <a:r>
              <a:rPr kumimoji="1" lang="zh-CN" altLang="en-US" dirty="0">
                <a:latin typeface="仿宋" panose="02010609060101010101" pitchFamily="49" charset="-122"/>
                <a:ea typeface="仿宋" panose="02010609060101010101" pitchFamily="49" charset="-122"/>
                <a:sym typeface="Wingdings"/>
              </a:rPr>
              <a:t></a:t>
            </a:r>
            <a:r>
              <a:rPr kumimoji="1" lang="zh-CN" altLang="en-US" dirty="0">
                <a:latin typeface="仿宋" panose="02010609060101010101" pitchFamily="49" charset="-122"/>
                <a:ea typeface="仿宋" panose="02010609060101010101" pitchFamily="49" charset="-122"/>
              </a:rPr>
              <a:t>绝大部分地区在海拔</a:t>
            </a:r>
            <a:r>
              <a:rPr kumimoji="1" lang="en-US" altLang="zh-CN" dirty="0">
                <a:latin typeface="仿宋" panose="02010609060101010101" pitchFamily="49" charset="-122"/>
                <a:ea typeface="仿宋" panose="02010609060101010101" pitchFamily="49" charset="-122"/>
              </a:rPr>
              <a:t>50</a:t>
            </a:r>
            <a:r>
              <a:rPr kumimoji="1" lang="zh-CN" altLang="en-US" dirty="0">
                <a:latin typeface="仿宋" panose="02010609060101010101" pitchFamily="49" charset="-122"/>
                <a:ea typeface="仿宋" panose="02010609060101010101" pitchFamily="49" charset="-122"/>
              </a:rPr>
              <a:t>米以下</a:t>
            </a:r>
            <a:endParaRPr kumimoji="1" lang="en-US" altLang="zh-CN" dirty="0">
              <a:latin typeface="仿宋" panose="02010609060101010101" pitchFamily="49" charset="-122"/>
              <a:ea typeface="仿宋" panose="02010609060101010101" pitchFamily="49" charset="-122"/>
            </a:endParaRPr>
          </a:p>
          <a:p>
            <a:pPr lvl="1">
              <a:lnSpc>
                <a:spcPct val="120000"/>
              </a:lnSpc>
              <a:spcBef>
                <a:spcPts val="600"/>
              </a:spcBef>
            </a:pPr>
            <a:r>
              <a:rPr kumimoji="1" lang="zh-CN" altLang="en-US" dirty="0">
                <a:latin typeface="仿宋" panose="02010609060101010101" pitchFamily="49" charset="-122"/>
                <a:ea typeface="仿宋" panose="02010609060101010101" pitchFamily="49" charset="-122"/>
              </a:rPr>
              <a:t>查询：晋</a:t>
            </a:r>
            <a:r>
              <a:rPr kumimoji="1" lang="zh-CN" altLang="en-US" dirty="0">
                <a:latin typeface="仿宋" panose="02010609060101010101" pitchFamily="49" charset="-122"/>
                <a:ea typeface="仿宋" panose="02010609060101010101" pitchFamily="49" charset="-122"/>
                <a:sym typeface="Wingdings"/>
              </a:rPr>
              <a:t>山西境内大部分地区海拔在</a:t>
            </a:r>
            <a:r>
              <a:rPr kumimoji="1" lang="en-US" altLang="zh-CN" dirty="0">
                <a:latin typeface="仿宋" panose="02010609060101010101" pitchFamily="49" charset="-122"/>
                <a:ea typeface="仿宋" panose="02010609060101010101" pitchFamily="49" charset="-122"/>
                <a:sym typeface="Wingdings"/>
              </a:rPr>
              <a:t>1500</a:t>
            </a:r>
            <a:r>
              <a:rPr kumimoji="1" lang="zh-CN" altLang="en-US" dirty="0">
                <a:latin typeface="仿宋" panose="02010609060101010101" pitchFamily="49" charset="-122"/>
                <a:ea typeface="仿宋" panose="02010609060101010101" pitchFamily="49" charset="-122"/>
                <a:sym typeface="Wingdings"/>
              </a:rPr>
              <a:t>米以上</a:t>
            </a:r>
            <a:endParaRPr kumimoji="1" lang="en-US" altLang="zh-CN" sz="1000" dirty="0">
              <a:latin typeface="仿宋" panose="02010609060101010101" pitchFamily="49" charset="-122"/>
              <a:ea typeface="仿宋" panose="02010609060101010101" pitchFamily="49" charset="-122"/>
              <a:sym typeface="Wingdings"/>
            </a:endParaRPr>
          </a:p>
          <a:p>
            <a:pPr marL="457200" lvl="1" indent="0">
              <a:lnSpc>
                <a:spcPct val="120000"/>
              </a:lnSpc>
              <a:spcBef>
                <a:spcPts val="600"/>
              </a:spcBef>
              <a:buNone/>
            </a:pPr>
            <a:r>
              <a:rPr kumimoji="1" lang="en-US" altLang="zh-CN" dirty="0">
                <a:latin typeface="仿宋" panose="02010609060101010101" pitchFamily="49" charset="-122"/>
                <a:ea typeface="仿宋" panose="02010609060101010101" pitchFamily="49" charset="-122"/>
                <a:sym typeface="Wingdings"/>
              </a:rPr>
              <a:t>	//</a:t>
            </a:r>
            <a:r>
              <a:rPr kumimoji="1" lang="zh-CN" altLang="en-US" dirty="0">
                <a:latin typeface="仿宋" panose="02010609060101010101" pitchFamily="49" charset="-122"/>
                <a:ea typeface="仿宋" panose="02010609060101010101" pitchFamily="49" charset="-122"/>
                <a:sym typeface="Wingdings"/>
              </a:rPr>
              <a:t> 自然语言理解：绝大部分地区平均</a:t>
            </a:r>
            <a:endParaRPr kumimoji="1" lang="en-US" altLang="zh-CN" sz="1000" dirty="0">
              <a:latin typeface="仿宋" panose="02010609060101010101" pitchFamily="49" charset="-122"/>
              <a:ea typeface="仿宋" panose="02010609060101010101" pitchFamily="49" charset="-122"/>
              <a:sym typeface="Wingdings"/>
            </a:endParaRPr>
          </a:p>
          <a:p>
            <a:pPr lvl="1">
              <a:lnSpc>
                <a:spcPct val="120000"/>
              </a:lnSpc>
              <a:spcBef>
                <a:spcPts val="600"/>
              </a:spcBef>
            </a:pPr>
            <a:r>
              <a:rPr kumimoji="1" lang="zh-CN" altLang="en-US" dirty="0">
                <a:latin typeface="仿宋" panose="02010609060101010101" pitchFamily="49" charset="-122"/>
                <a:ea typeface="仿宋" panose="02010609060101010101" pitchFamily="49" charset="-122"/>
                <a:sym typeface="Wingdings"/>
              </a:rPr>
              <a:t>推理：山东的海拔未知，但知道泰山海拔</a:t>
            </a:r>
            <a:r>
              <a:rPr kumimoji="1" lang="en-US" altLang="zh-CN" dirty="0">
                <a:latin typeface="仿宋" panose="02010609060101010101" pitchFamily="49" charset="-122"/>
                <a:ea typeface="仿宋" panose="02010609060101010101" pitchFamily="49" charset="-122"/>
                <a:sym typeface="Wingdings"/>
              </a:rPr>
              <a:t>1532.7</a:t>
            </a:r>
            <a:r>
              <a:rPr kumimoji="1" lang="zh-CN" altLang="en-US" dirty="0">
                <a:latin typeface="仿宋" panose="02010609060101010101" pitchFamily="49" charset="-122"/>
                <a:ea typeface="仿宋" panose="02010609060101010101" pitchFamily="49" charset="-122"/>
                <a:sym typeface="Wingdings"/>
              </a:rPr>
              <a:t>米， </a:t>
            </a:r>
            <a:br>
              <a:rPr kumimoji="1" lang="en-US" altLang="zh-CN" dirty="0">
                <a:latin typeface="仿宋" panose="02010609060101010101" pitchFamily="49" charset="-122"/>
                <a:ea typeface="仿宋" panose="02010609060101010101" pitchFamily="49" charset="-122"/>
                <a:sym typeface="Wingdings"/>
              </a:rPr>
            </a:br>
            <a:r>
              <a:rPr kumimoji="1" lang="zh-CN" altLang="en-US" dirty="0">
                <a:latin typeface="仿宋" panose="02010609060101010101" pitchFamily="49" charset="-122"/>
                <a:ea typeface="仿宋" panose="02010609060101010101" pitchFamily="49" charset="-122"/>
                <a:sym typeface="Wingdings"/>
              </a:rPr>
              <a:t>      黄河三角洲海拔</a:t>
            </a:r>
            <a:r>
              <a:rPr kumimoji="1" lang="en-US" altLang="zh-CN" dirty="0">
                <a:latin typeface="仿宋" panose="02010609060101010101" pitchFamily="49" charset="-122"/>
                <a:ea typeface="仿宋" panose="02010609060101010101" pitchFamily="49" charset="-122"/>
                <a:sym typeface="Wingdings"/>
              </a:rPr>
              <a:t>2–10</a:t>
            </a:r>
            <a:r>
              <a:rPr kumimoji="1" lang="zh-CN" altLang="en-US" dirty="0">
                <a:latin typeface="仿宋" panose="02010609060101010101" pitchFamily="49" charset="-122"/>
                <a:ea typeface="仿宋" panose="02010609060101010101" pitchFamily="49" charset="-122"/>
                <a:sym typeface="Wingdings"/>
              </a:rPr>
              <a:t>米，推出海拔比江苏高</a:t>
            </a:r>
            <a:endParaRPr kumimoji="1" lang="en-US" altLang="zh-CN" dirty="0">
              <a:latin typeface="仿宋" panose="02010609060101010101" pitchFamily="49" charset="-122"/>
              <a:ea typeface="仿宋" panose="02010609060101010101" pitchFamily="49" charset="-122"/>
              <a:sym typeface="Wingdings"/>
            </a:endParaRPr>
          </a:p>
          <a:p>
            <a:pPr lvl="1"/>
            <a:endParaRPr kumimoji="1" lang="en-US" altLang="zh-CN" dirty="0"/>
          </a:p>
          <a:p>
            <a:pPr lvl="1"/>
            <a:endParaRPr kumimoji="1" lang="en-US" altLang="zh-CN" dirty="0"/>
          </a:p>
          <a:p>
            <a:endParaRPr kumimoji="1" lang="zh-CN" altLang="en-US" dirty="0"/>
          </a:p>
        </p:txBody>
      </p:sp>
      <p:sp>
        <p:nvSpPr>
          <p:cNvPr id="4" name="内容占位符 2"/>
          <p:cNvSpPr txBox="1">
            <a:spLocks/>
          </p:cNvSpPr>
          <p:nvPr/>
        </p:nvSpPr>
        <p:spPr>
          <a:xfrm>
            <a:off x="0" y="6021288"/>
            <a:ext cx="9161884" cy="836712"/>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1000"/>
              </a:spcAft>
              <a:buFont typeface="Arial" pitchFamily="34" charset="0"/>
              <a:buNone/>
            </a:pPr>
            <a:r>
              <a:rPr lang="zh-CN" altLang="en-US" sz="4000" dirty="0">
                <a:solidFill>
                  <a:srgbClr val="FF0000"/>
                </a:solidFill>
                <a:latin typeface="黑体" pitchFamily="49" charset="-122"/>
                <a:ea typeface="黑体" pitchFamily="49" charset="-122"/>
              </a:rPr>
              <a:t>南京大学承担了最难的地理高考机器人的研制</a:t>
            </a:r>
            <a:endParaRPr lang="en-US" altLang="zh-CN" sz="4000" dirty="0">
              <a:latin typeface="黑体" pitchFamily="49" charset="-122"/>
              <a:ea typeface="黑体" pitchFamily="49" charset="-122"/>
            </a:endParaRPr>
          </a:p>
          <a:p>
            <a:pPr algn="ctr">
              <a:buFont typeface="Arial" pitchFamily="34" charset="0"/>
              <a:buNone/>
            </a:pPr>
            <a:endParaRPr lang="en-US" altLang="zh-CN" sz="4000" b="1" dirty="0">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215202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TW" dirty="0">
                <a:latin typeface="Times New Roman" panose="02020603050405020304" pitchFamily="18" charset="0"/>
                <a:ea typeface="黑体" pitchFamily="49" charset="-122"/>
                <a:cs typeface="Times New Roman" panose="02020603050405020304" pitchFamily="18" charset="0"/>
              </a:rPr>
              <a:t>CCTV </a:t>
            </a:r>
            <a:r>
              <a:rPr lang="zh-CN" altLang="en-US" dirty="0">
                <a:latin typeface="Times New Roman" panose="02020603050405020304" pitchFamily="18" charset="0"/>
                <a:ea typeface="黑体" pitchFamily="49" charset="-122"/>
                <a:cs typeface="Times New Roman" panose="02020603050405020304" pitchFamily="18" charset="0"/>
              </a:rPr>
              <a:t>机智过人节目</a:t>
            </a:r>
            <a:endParaRPr lang="zh-CN" altLang="en-US" dirty="0"/>
          </a:p>
        </p:txBody>
      </p:sp>
      <p:sp>
        <p:nvSpPr>
          <p:cNvPr id="4" name="AutoShape 2" descr="https://timgsa.baidu.com/timg?image&amp;quality=80&amp;size=b9999_10000&amp;sec=1508083214646&amp;di=c4e9a6502c0eb3540ea8202995c6be05&amp;imgtype=0&amp;src=http%3A%2F%2Fi2.cqnews.net%2Fnews%2Fattachement%2Fjpg%2Fsite82%2F20170803%2Fdc9c52182c701aecd1a001.jpg"/>
          <p:cNvSpPr>
            <a:spLocks noChangeAspect="1" noChangeArrowheads="1"/>
          </p:cNvSpPr>
          <p:nvPr/>
        </p:nvSpPr>
        <p:spPr bwMode="auto">
          <a:xfrm>
            <a:off x="63500" y="-136525"/>
            <a:ext cx="4019550" cy="2457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timgsa.baidu.com/timg?image&amp;quality=80&amp;size=b9999_10000&amp;sec=1508083214646&amp;di=c4e9a6502c0eb3540ea8202995c6be05&amp;imgtype=0&amp;src=http%3A%2F%2Fi2.cqnews.net%2Fnews%2Fattachement%2Fjpg%2Fsite82%2F20170803%2Fdc9c52182c701aecd1a001.jpg"/>
          <p:cNvSpPr>
            <a:spLocks noChangeAspect="1" noChangeArrowheads="1"/>
          </p:cNvSpPr>
          <p:nvPr/>
        </p:nvSpPr>
        <p:spPr bwMode="auto">
          <a:xfrm>
            <a:off x="215900" y="15875"/>
            <a:ext cx="4019550" cy="2457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672" y="1495646"/>
            <a:ext cx="5904656" cy="1045845"/>
          </a:xfrm>
          <a:prstGeom prst="rect">
            <a:avLst/>
          </a:prstGeom>
          <a:ln>
            <a:noFill/>
          </a:ln>
          <a:effectLst>
            <a:softEdge rad="112500"/>
          </a:effectLst>
        </p:spPr>
      </p:pic>
      <p:sp>
        <p:nvSpPr>
          <p:cNvPr id="3" name="TextBox 2"/>
          <p:cNvSpPr txBox="1"/>
          <p:nvPr/>
        </p:nvSpPr>
        <p:spPr>
          <a:xfrm>
            <a:off x="395536" y="2996952"/>
            <a:ext cx="1944216" cy="2031325"/>
          </a:xfrm>
          <a:prstGeom prst="rect">
            <a:avLst/>
          </a:prstGeom>
          <a:noFill/>
          <a:ln w="25400">
            <a:solidFill>
              <a:srgbClr val="C00000"/>
            </a:solidFill>
          </a:ln>
        </p:spPr>
        <p:txBody>
          <a:bodyPr wrap="square" rtlCol="0">
            <a:spAutoFit/>
          </a:bodyPr>
          <a:lstStyle/>
          <a:p>
            <a:pPr algn="ctr"/>
            <a:r>
              <a:rPr lang="zh-CN" altLang="en-US" b="1" dirty="0">
                <a:latin typeface="华文仿宋" panose="02010600040101010101" pitchFamily="2" charset="-122"/>
                <a:ea typeface="华文仿宋" panose="02010600040101010101" pitchFamily="2" charset="-122"/>
              </a:rPr>
              <a:t>第一首诗</a:t>
            </a:r>
          </a:p>
          <a:p>
            <a:pPr algn="ctr"/>
            <a:endParaRPr lang="zh-CN" altLang="en-US" dirty="0">
              <a:latin typeface="华文仿宋" panose="02010600040101010101" pitchFamily="2" charset="-122"/>
              <a:ea typeface="华文仿宋" panose="02010600040101010101" pitchFamily="2" charset="-122"/>
            </a:endParaRPr>
          </a:p>
          <a:p>
            <a:pPr algn="ctr"/>
            <a:r>
              <a:rPr lang="zh-CN" altLang="en-US" dirty="0">
                <a:latin typeface="华文仿宋" panose="02010600040101010101" pitchFamily="2" charset="-122"/>
                <a:ea typeface="华文仿宋" panose="02010600040101010101" pitchFamily="2" charset="-122"/>
              </a:rPr>
              <a:t>心有灵犀一点通，海山无事化琴工。</a:t>
            </a:r>
          </a:p>
          <a:p>
            <a:pPr algn="ctr"/>
            <a:endParaRPr lang="zh-CN" altLang="en-US" dirty="0">
              <a:latin typeface="华文仿宋" panose="02010600040101010101" pitchFamily="2" charset="-122"/>
              <a:ea typeface="华文仿宋" panose="02010600040101010101" pitchFamily="2" charset="-122"/>
            </a:endParaRPr>
          </a:p>
          <a:p>
            <a:pPr algn="ctr"/>
            <a:r>
              <a:rPr lang="zh-CN" altLang="en-US" dirty="0">
                <a:latin typeface="华文仿宋" panose="02010600040101010101" pitchFamily="2" charset="-122"/>
                <a:ea typeface="华文仿宋" panose="02010600040101010101" pitchFamily="2" charset="-122"/>
              </a:rPr>
              <a:t>朱弦虽在知音绝，更在江清月冷中</a:t>
            </a:r>
            <a:r>
              <a:rPr lang="zh-CN" altLang="en-US" dirty="0"/>
              <a:t>。</a:t>
            </a:r>
          </a:p>
        </p:txBody>
      </p:sp>
      <p:sp>
        <p:nvSpPr>
          <p:cNvPr id="7" name="TextBox 6"/>
          <p:cNvSpPr txBox="1"/>
          <p:nvPr/>
        </p:nvSpPr>
        <p:spPr>
          <a:xfrm>
            <a:off x="2509467" y="2996951"/>
            <a:ext cx="1944216" cy="2031325"/>
          </a:xfrm>
          <a:prstGeom prst="rect">
            <a:avLst/>
          </a:prstGeom>
          <a:noFill/>
          <a:ln w="25400">
            <a:solidFill>
              <a:srgbClr val="C00000"/>
            </a:solidFill>
          </a:ln>
        </p:spPr>
        <p:txBody>
          <a:bodyPr wrap="square" rtlCol="0">
            <a:spAutoFit/>
          </a:bodyPr>
          <a:lstStyle/>
          <a:p>
            <a:pPr algn="ctr"/>
            <a:r>
              <a:rPr lang="zh-CN" altLang="en-US" b="1" dirty="0">
                <a:latin typeface="华文仿宋" panose="02010600040101010101" pitchFamily="2" charset="-122"/>
                <a:ea typeface="华文仿宋" panose="02010600040101010101" pitchFamily="2" charset="-122"/>
              </a:rPr>
              <a:t>第二首诗</a:t>
            </a:r>
          </a:p>
          <a:p>
            <a:pPr algn="ctr"/>
            <a:endParaRPr lang="zh-CN" altLang="en-US" dirty="0">
              <a:latin typeface="华文仿宋" panose="02010600040101010101" pitchFamily="2" charset="-122"/>
              <a:ea typeface="华文仿宋" panose="02010600040101010101" pitchFamily="2" charset="-122"/>
            </a:endParaRPr>
          </a:p>
          <a:p>
            <a:pPr algn="ctr"/>
            <a:r>
              <a:rPr lang="zh-CN" altLang="en-US" dirty="0">
                <a:latin typeface="华文仿宋" panose="02010600040101010101" pitchFamily="2" charset="-122"/>
                <a:ea typeface="华文仿宋" panose="02010600040101010101" pitchFamily="2" charset="-122"/>
              </a:rPr>
              <a:t>心有灵犀一点通，自今歧路各西东。</a:t>
            </a:r>
          </a:p>
          <a:p>
            <a:pPr algn="ctr"/>
            <a:endParaRPr lang="zh-CN" altLang="en-US" dirty="0">
              <a:latin typeface="华文仿宋" panose="02010600040101010101" pitchFamily="2" charset="-122"/>
              <a:ea typeface="华文仿宋" panose="02010600040101010101" pitchFamily="2" charset="-122"/>
            </a:endParaRPr>
          </a:p>
          <a:p>
            <a:pPr algn="ctr"/>
            <a:r>
              <a:rPr lang="zh-CN" altLang="en-US" dirty="0">
                <a:latin typeface="华文仿宋" panose="02010600040101010101" pitchFamily="2" charset="-122"/>
                <a:ea typeface="华文仿宋" panose="02010600040101010101" pitchFamily="2" charset="-122"/>
              </a:rPr>
              <a:t>平生风义兼师友，万里高飞雁与鸿。</a:t>
            </a:r>
            <a:endParaRPr lang="zh-CN" altLang="en-US" dirty="0"/>
          </a:p>
        </p:txBody>
      </p:sp>
      <p:sp>
        <p:nvSpPr>
          <p:cNvPr id="8" name="TextBox 7"/>
          <p:cNvSpPr txBox="1"/>
          <p:nvPr/>
        </p:nvSpPr>
        <p:spPr>
          <a:xfrm>
            <a:off x="4669707" y="2990822"/>
            <a:ext cx="1944216" cy="2031325"/>
          </a:xfrm>
          <a:prstGeom prst="rect">
            <a:avLst/>
          </a:prstGeom>
          <a:noFill/>
          <a:ln w="25400">
            <a:solidFill>
              <a:srgbClr val="C00000"/>
            </a:solidFill>
          </a:ln>
        </p:spPr>
        <p:txBody>
          <a:bodyPr wrap="square" rtlCol="0">
            <a:spAutoFit/>
          </a:bodyPr>
          <a:lstStyle/>
          <a:p>
            <a:pPr algn="ctr"/>
            <a:r>
              <a:rPr lang="zh-CN" altLang="en-US" b="1" dirty="0">
                <a:latin typeface="华文仿宋" panose="02010600040101010101" pitchFamily="2" charset="-122"/>
                <a:ea typeface="华文仿宋" panose="02010600040101010101" pitchFamily="2" charset="-122"/>
              </a:rPr>
              <a:t>第三首诗</a:t>
            </a:r>
          </a:p>
          <a:p>
            <a:pPr algn="ctr"/>
            <a:endParaRPr lang="zh-CN" altLang="en-US" b="1" dirty="0">
              <a:latin typeface="华文仿宋" panose="02010600040101010101" pitchFamily="2" charset="-122"/>
              <a:ea typeface="华文仿宋" panose="02010600040101010101" pitchFamily="2" charset="-122"/>
            </a:endParaRPr>
          </a:p>
          <a:p>
            <a:pPr algn="ctr"/>
            <a:r>
              <a:rPr lang="zh-CN" altLang="en-US" dirty="0">
                <a:latin typeface="华文仿宋" panose="02010600040101010101" pitchFamily="2" charset="-122"/>
                <a:ea typeface="华文仿宋" panose="02010600040101010101" pitchFamily="2" charset="-122"/>
              </a:rPr>
              <a:t>心有灵犀一点通，小楼昨夜又东风。</a:t>
            </a:r>
          </a:p>
          <a:p>
            <a:pPr algn="ctr"/>
            <a:endParaRPr lang="zh-CN" altLang="en-US" dirty="0">
              <a:latin typeface="华文仿宋" panose="02010600040101010101" pitchFamily="2" charset="-122"/>
              <a:ea typeface="华文仿宋" panose="02010600040101010101" pitchFamily="2" charset="-122"/>
            </a:endParaRPr>
          </a:p>
          <a:p>
            <a:pPr algn="ctr"/>
            <a:r>
              <a:rPr lang="zh-CN" altLang="en-US" dirty="0">
                <a:latin typeface="华文仿宋" panose="02010600040101010101" pitchFamily="2" charset="-122"/>
                <a:ea typeface="华文仿宋" panose="02010600040101010101" pitchFamily="2" charset="-122"/>
              </a:rPr>
              <a:t>无情不似多情苦，镜里空嗟两鬓篷。</a:t>
            </a:r>
            <a:endParaRPr lang="zh-CN" altLang="en-US" dirty="0"/>
          </a:p>
        </p:txBody>
      </p:sp>
      <p:sp>
        <p:nvSpPr>
          <p:cNvPr id="9" name="TextBox 8"/>
          <p:cNvSpPr txBox="1"/>
          <p:nvPr/>
        </p:nvSpPr>
        <p:spPr>
          <a:xfrm>
            <a:off x="6771230" y="2996952"/>
            <a:ext cx="1944216" cy="2031325"/>
          </a:xfrm>
          <a:prstGeom prst="rect">
            <a:avLst/>
          </a:prstGeom>
          <a:noFill/>
          <a:ln w="25400">
            <a:solidFill>
              <a:srgbClr val="C00000"/>
            </a:solidFill>
          </a:ln>
        </p:spPr>
        <p:txBody>
          <a:bodyPr wrap="square" rtlCol="0">
            <a:spAutoFit/>
          </a:bodyPr>
          <a:lstStyle/>
          <a:p>
            <a:pPr algn="ctr"/>
            <a:r>
              <a:rPr lang="zh-CN" altLang="en-US" b="1" dirty="0">
                <a:latin typeface="华文仿宋" panose="02010600040101010101" pitchFamily="2" charset="-122"/>
                <a:ea typeface="华文仿宋" panose="02010600040101010101" pitchFamily="2" charset="-122"/>
              </a:rPr>
              <a:t>第四首诗</a:t>
            </a:r>
          </a:p>
          <a:p>
            <a:pPr algn="ctr"/>
            <a:endParaRPr lang="zh-CN" altLang="en-US" b="1" dirty="0">
              <a:latin typeface="华文仿宋" panose="02010600040101010101" pitchFamily="2" charset="-122"/>
              <a:ea typeface="华文仿宋" panose="02010600040101010101" pitchFamily="2" charset="-122"/>
            </a:endParaRPr>
          </a:p>
          <a:p>
            <a:pPr algn="ctr"/>
            <a:r>
              <a:rPr lang="zh-CN" altLang="en-US" dirty="0">
                <a:latin typeface="华文仿宋" panose="02010600040101010101" pitchFamily="2" charset="-122"/>
                <a:ea typeface="华文仿宋" panose="02010600040101010101" pitchFamily="2" charset="-122"/>
              </a:rPr>
              <a:t>心有灵犀一点通，乞脑剜身结愿重。</a:t>
            </a:r>
          </a:p>
          <a:p>
            <a:pPr algn="ctr"/>
            <a:endParaRPr lang="zh-CN" altLang="en-US" dirty="0">
              <a:latin typeface="华文仿宋" panose="02010600040101010101" pitchFamily="2" charset="-122"/>
              <a:ea typeface="华文仿宋" panose="02010600040101010101" pitchFamily="2" charset="-122"/>
            </a:endParaRPr>
          </a:p>
          <a:p>
            <a:pPr algn="ctr"/>
            <a:r>
              <a:rPr lang="zh-CN" altLang="en-US" dirty="0">
                <a:latin typeface="华文仿宋" panose="02010600040101010101" pitchFamily="2" charset="-122"/>
                <a:ea typeface="华文仿宋" panose="02010600040101010101" pitchFamily="2" charset="-122"/>
              </a:rPr>
              <a:t>离魂暗逐郎行远，满阶梧叶月明中。</a:t>
            </a:r>
            <a:endParaRPr lang="zh-CN" altLang="en-US" dirty="0"/>
          </a:p>
        </p:txBody>
      </p:sp>
      <p:sp>
        <p:nvSpPr>
          <p:cNvPr id="10" name="矩形 9"/>
          <p:cNvSpPr/>
          <p:nvPr/>
        </p:nvSpPr>
        <p:spPr>
          <a:xfrm>
            <a:off x="1697092" y="5589240"/>
            <a:ext cx="5827236" cy="707886"/>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4000" b="1" cap="none" spc="0" dirty="0">
                <a:ln w="11430"/>
                <a:solidFill>
                  <a:srgbClr val="002060"/>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哪一首是机器人做的呢？</a:t>
            </a:r>
          </a:p>
        </p:txBody>
      </p:sp>
    </p:spTree>
    <p:extLst>
      <p:ext uri="{BB962C8B-B14F-4D97-AF65-F5344CB8AC3E}">
        <p14:creationId xmlns:p14="http://schemas.microsoft.com/office/powerpoint/2010/main" val="3939605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2132856"/>
            <a:ext cx="8352928" cy="1152128"/>
          </a:xfrm>
        </p:spPr>
        <p:txBody>
          <a:bodyPr>
            <a:normAutofit/>
          </a:bodyPr>
          <a:lstStyle/>
          <a:p>
            <a:pPr algn="ctr">
              <a:lnSpc>
                <a:spcPct val="150000"/>
              </a:lnSpc>
              <a:spcAft>
                <a:spcPts val="1000"/>
              </a:spcAft>
              <a:buNone/>
            </a:pPr>
            <a:r>
              <a:rPr lang="en-US" altLang="zh-CN" sz="4000" dirty="0">
                <a:solidFill>
                  <a:srgbClr val="0070C0"/>
                </a:solidFill>
                <a:latin typeface="Times New Roman" panose="02020603050405020304" pitchFamily="18" charset="0"/>
                <a:ea typeface="黑体" pitchFamily="49" charset="-122"/>
                <a:cs typeface="Times New Roman" panose="02020603050405020304" pitchFamily="18" charset="0"/>
              </a:rPr>
              <a:t>AI</a:t>
            </a:r>
            <a:r>
              <a:rPr lang="zh-CN" altLang="en-US" sz="4000" dirty="0">
                <a:solidFill>
                  <a:srgbClr val="0070C0"/>
                </a:solidFill>
                <a:latin typeface="黑体" pitchFamily="49" charset="-122"/>
                <a:ea typeface="黑体" pitchFamily="49" charset="-122"/>
              </a:rPr>
              <a:t>的第二次高潮</a:t>
            </a:r>
            <a:endParaRPr lang="en-US" altLang="zh-CN" sz="4000" dirty="0">
              <a:solidFill>
                <a:srgbClr val="0070C0"/>
              </a:solidFill>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
        <p:nvSpPr>
          <p:cNvPr id="3" name="内容占位符 2"/>
          <p:cNvSpPr txBox="1">
            <a:spLocks/>
          </p:cNvSpPr>
          <p:nvPr/>
        </p:nvSpPr>
        <p:spPr>
          <a:xfrm>
            <a:off x="395536" y="3284984"/>
            <a:ext cx="8352928"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1000"/>
              </a:spcAft>
              <a:buFont typeface="Arial" pitchFamily="34" charset="0"/>
              <a:buNone/>
            </a:pPr>
            <a:r>
              <a:rPr lang="zh-CN" altLang="en-US" sz="4000" dirty="0">
                <a:latin typeface="黑体" pitchFamily="49" charset="-122"/>
                <a:ea typeface="黑体" pitchFamily="49" charset="-122"/>
              </a:rPr>
              <a:t>符号学派的成功</a:t>
            </a:r>
            <a:endParaRPr lang="en-US" altLang="zh-CN" sz="4000" dirty="0">
              <a:latin typeface="黑体" pitchFamily="49" charset="-122"/>
              <a:ea typeface="黑体" pitchFamily="49" charset="-122"/>
            </a:endParaRPr>
          </a:p>
          <a:p>
            <a:pPr algn="ctr">
              <a:buFont typeface="Arial" pitchFamily="34" charset="0"/>
              <a:buNone/>
            </a:pPr>
            <a:endParaRPr lang="en-US" altLang="zh-CN" sz="4000" b="1" dirty="0">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2553138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符号和推理</a:t>
            </a:r>
          </a:p>
        </p:txBody>
      </p:sp>
      <p:sp>
        <p:nvSpPr>
          <p:cNvPr id="4" name="TextBox 3"/>
          <p:cNvSpPr txBox="1"/>
          <p:nvPr/>
        </p:nvSpPr>
        <p:spPr>
          <a:xfrm>
            <a:off x="287524" y="1412776"/>
            <a:ext cx="8568952" cy="1913344"/>
          </a:xfrm>
          <a:prstGeom prst="rect">
            <a:avLst/>
          </a:prstGeom>
          <a:noFill/>
          <a:ln w="12700">
            <a:solidFill>
              <a:schemeClr val="tx1"/>
            </a:solidFill>
          </a:ln>
        </p:spPr>
        <p:txBody>
          <a:bodyPr wrap="square" rtlCol="0">
            <a:spAutoFit/>
          </a:bodyPr>
          <a:lstStyle/>
          <a:p>
            <a:r>
              <a:rPr lang="zh-CN" altLang="en-US" sz="2000" dirty="0">
                <a:solidFill>
                  <a:srgbClr val="FF0000"/>
                </a:solidFill>
                <a:ea typeface="仿宋" pitchFamily="49" charset="-122"/>
              </a:rPr>
              <a:t>常识推理和非单调推理</a:t>
            </a:r>
            <a:r>
              <a:rPr lang="en-US" altLang="zh-CN" sz="2000" dirty="0">
                <a:solidFill>
                  <a:srgbClr val="FF0000"/>
                </a:solidFill>
                <a:ea typeface="仿宋" pitchFamily="49" charset="-122"/>
              </a:rPr>
              <a:t>:</a:t>
            </a:r>
          </a:p>
          <a:p>
            <a:endParaRPr lang="en-US" altLang="zh-CN" dirty="0">
              <a:latin typeface="仿宋" pitchFamily="49" charset="-122"/>
              <a:ea typeface="仿宋" pitchFamily="49" charset="-122"/>
            </a:endParaRPr>
          </a:p>
          <a:p>
            <a:pPr>
              <a:spcAft>
                <a:spcPts val="500"/>
              </a:spcAft>
            </a:pPr>
            <a:r>
              <a:rPr lang="zh-CN" altLang="en-US" dirty="0">
                <a:latin typeface="仿宋" pitchFamily="49" charset="-122"/>
                <a:ea typeface="仿宋" pitchFamily="49" charset="-122"/>
              </a:rPr>
              <a:t>信念：陷阱中被抓的鸟是一只天鹅；陷阱中的鸟来自瑞典；瑞典是欧洲的一部分；欧洲所有的天鹅都是白色的。</a:t>
            </a:r>
            <a:endParaRPr lang="en-US" altLang="zh-CN" dirty="0">
              <a:latin typeface="仿宋" pitchFamily="49" charset="-122"/>
              <a:ea typeface="仿宋" pitchFamily="49" charset="-122"/>
            </a:endParaRPr>
          </a:p>
          <a:p>
            <a:pPr>
              <a:spcAft>
                <a:spcPts val="500"/>
              </a:spcAft>
            </a:pPr>
            <a:r>
              <a:rPr lang="zh-CN" altLang="en-US" dirty="0">
                <a:latin typeface="仿宋" pitchFamily="49" charset="-122"/>
                <a:ea typeface="仿宋" pitchFamily="49" charset="-122"/>
              </a:rPr>
              <a:t>结论：陷阱中被抓的鸟是白色的。</a:t>
            </a:r>
            <a:endParaRPr lang="en-US" altLang="zh-CN" dirty="0">
              <a:latin typeface="仿宋" pitchFamily="49" charset="-122"/>
              <a:ea typeface="仿宋" pitchFamily="49" charset="-122"/>
            </a:endParaRPr>
          </a:p>
          <a:p>
            <a:pPr>
              <a:spcAft>
                <a:spcPts val="500"/>
              </a:spcAft>
            </a:pPr>
            <a:r>
              <a:rPr lang="zh-CN" altLang="en-US" dirty="0">
                <a:latin typeface="仿宋" pitchFamily="49" charset="-122"/>
                <a:ea typeface="仿宋" pitchFamily="49" charset="-122"/>
              </a:rPr>
              <a:t>新的信息：陷阱中被抓的鸟是黑色的。</a:t>
            </a:r>
          </a:p>
        </p:txBody>
      </p:sp>
      <p:pic>
        <p:nvPicPr>
          <p:cNvPr id="6" name="图片 5" descr="black swan.jpg"/>
          <p:cNvPicPr>
            <a:picLocks noChangeAspect="1"/>
          </p:cNvPicPr>
          <p:nvPr/>
        </p:nvPicPr>
        <p:blipFill>
          <a:blip r:embed="rId2" cstate="print"/>
          <a:stretch>
            <a:fillRect/>
          </a:stretch>
        </p:blipFill>
        <p:spPr>
          <a:xfrm>
            <a:off x="6918833" y="260648"/>
            <a:ext cx="1829631" cy="1564039"/>
          </a:xfrm>
          <a:prstGeom prst="rect">
            <a:avLst/>
          </a:prstGeom>
          <a:ln>
            <a:noFill/>
          </a:ln>
          <a:effectLst>
            <a:softEdge rad="112500"/>
          </a:effectLst>
        </p:spPr>
      </p:pic>
      <p:sp>
        <p:nvSpPr>
          <p:cNvPr id="7" name="矩形 6"/>
          <p:cNvSpPr/>
          <p:nvPr/>
        </p:nvSpPr>
        <p:spPr>
          <a:xfrm>
            <a:off x="287524" y="3933056"/>
            <a:ext cx="8568952" cy="2031325"/>
          </a:xfrm>
          <a:prstGeom prst="rect">
            <a:avLst/>
          </a:prstGeom>
        </p:spPr>
        <p:txBody>
          <a:bodyPr wrap="square">
            <a:spAutoFit/>
          </a:bodyPr>
          <a:lstStyle/>
          <a:p>
            <a:pPr algn="ctr"/>
            <a:r>
              <a:rPr lang="en-US" altLang="zh-CN" dirty="0">
                <a:solidFill>
                  <a:srgbClr val="0070C0"/>
                </a:solidFill>
                <a:latin typeface="华文仿宋"/>
                <a:ea typeface="华文仿宋"/>
                <a:cs typeface="华文仿宋"/>
              </a:rPr>
              <a:t>AGM</a:t>
            </a:r>
            <a:r>
              <a:rPr lang="zh-CN" altLang="en-US" dirty="0">
                <a:solidFill>
                  <a:srgbClr val="0070C0"/>
                </a:solidFill>
                <a:latin typeface="华文仿宋"/>
                <a:ea typeface="华文仿宋"/>
                <a:cs typeface="华文仿宋"/>
              </a:rPr>
              <a:t>框架的三个理性原则</a:t>
            </a:r>
            <a:endParaRPr lang="en-US" altLang="zh-CN" dirty="0">
              <a:solidFill>
                <a:srgbClr val="FF0000"/>
              </a:solidFill>
              <a:latin typeface="华文仿宋"/>
              <a:ea typeface="华文仿宋"/>
              <a:cs typeface="华文仿宋"/>
            </a:endParaRPr>
          </a:p>
          <a:p>
            <a:pPr algn="ctr"/>
            <a:endParaRPr lang="en-US" altLang="zh-CN" dirty="0">
              <a:solidFill>
                <a:srgbClr val="FF0000"/>
              </a:solidFill>
              <a:latin typeface="华文仿宋"/>
              <a:ea typeface="华文仿宋"/>
              <a:cs typeface="华文仿宋"/>
            </a:endParaRPr>
          </a:p>
          <a:p>
            <a:pPr lvl="7">
              <a:buFont typeface="Arial" pitchFamily="34" charset="0"/>
              <a:buChar char="•"/>
            </a:pPr>
            <a:r>
              <a:rPr lang="zh-CN" altLang="en-US" dirty="0">
                <a:solidFill>
                  <a:srgbClr val="FF0000"/>
                </a:solidFill>
                <a:latin typeface="华文仿宋"/>
                <a:ea typeface="华文仿宋"/>
                <a:cs typeface="华文仿宋"/>
              </a:rPr>
              <a:t>  一致性原则</a:t>
            </a:r>
            <a:endParaRPr lang="en-US" altLang="zh-CN" dirty="0">
              <a:solidFill>
                <a:srgbClr val="FF0000"/>
              </a:solidFill>
              <a:latin typeface="华文仿宋"/>
              <a:ea typeface="华文仿宋"/>
              <a:cs typeface="华文仿宋"/>
            </a:endParaRPr>
          </a:p>
          <a:p>
            <a:pPr lvl="7"/>
            <a:endParaRPr lang="en-US" altLang="zh-CN" dirty="0">
              <a:solidFill>
                <a:srgbClr val="FF0000"/>
              </a:solidFill>
              <a:latin typeface="华文仿宋"/>
              <a:ea typeface="华文仿宋"/>
              <a:cs typeface="华文仿宋"/>
            </a:endParaRPr>
          </a:p>
          <a:p>
            <a:pPr lvl="7">
              <a:buFont typeface="Arial" pitchFamily="34" charset="0"/>
              <a:buChar char="•"/>
            </a:pPr>
            <a:r>
              <a:rPr lang="zh-CN" altLang="en-US" dirty="0">
                <a:solidFill>
                  <a:srgbClr val="FF0000"/>
                </a:solidFill>
                <a:latin typeface="华文仿宋"/>
                <a:ea typeface="华文仿宋"/>
                <a:cs typeface="华文仿宋"/>
              </a:rPr>
              <a:t>  最小改变原则</a:t>
            </a:r>
            <a:endParaRPr lang="en-US" altLang="zh-CN" dirty="0">
              <a:solidFill>
                <a:srgbClr val="FF0000"/>
              </a:solidFill>
              <a:latin typeface="华文仿宋"/>
              <a:ea typeface="华文仿宋"/>
              <a:cs typeface="华文仿宋"/>
            </a:endParaRPr>
          </a:p>
          <a:p>
            <a:pPr lvl="7"/>
            <a:endParaRPr lang="en-US" altLang="zh-CN" dirty="0">
              <a:solidFill>
                <a:srgbClr val="FF0000"/>
              </a:solidFill>
              <a:latin typeface="华文仿宋"/>
              <a:ea typeface="华文仿宋"/>
              <a:cs typeface="华文仿宋"/>
            </a:endParaRPr>
          </a:p>
          <a:p>
            <a:pPr lvl="7">
              <a:buFont typeface="Arial" pitchFamily="34" charset="0"/>
              <a:buChar char="•"/>
            </a:pPr>
            <a:r>
              <a:rPr lang="zh-CN" altLang="en-US" dirty="0">
                <a:solidFill>
                  <a:srgbClr val="FF0000"/>
                </a:solidFill>
                <a:latin typeface="华文仿宋"/>
                <a:ea typeface="华文仿宋"/>
                <a:cs typeface="华文仿宋"/>
              </a:rPr>
              <a:t>  来消息的优先原则</a:t>
            </a:r>
            <a:endParaRPr lang="zh-CN" altLang="zh-CN" dirty="0">
              <a:solidFill>
                <a:srgbClr val="FF0000"/>
              </a:solidFill>
              <a:latin typeface="华文仿宋"/>
              <a:ea typeface="华文仿宋"/>
              <a:cs typeface="华文仿宋"/>
            </a:endParaRPr>
          </a:p>
        </p:txBody>
      </p:sp>
    </p:spTree>
    <p:extLst>
      <p:ext uri="{BB962C8B-B14F-4D97-AF65-F5344CB8AC3E}">
        <p14:creationId xmlns:p14="http://schemas.microsoft.com/office/powerpoint/2010/main" val="423237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 calcmode="lin" valueType="num">
                                      <p:cBhvr additive="base">
                                        <p:cTn id="1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 calcmode="lin" valueType="num">
                                      <p:cBhvr additive="base">
                                        <p:cTn id="1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爱德华</a:t>
            </a:r>
            <a:r>
              <a:rPr lang="en-US" altLang="zh-CN" b="1" dirty="0">
                <a:latin typeface="黑体" pitchFamily="49" charset="-122"/>
                <a:ea typeface="黑体" pitchFamily="49" charset="-122"/>
              </a:rPr>
              <a:t>·</a:t>
            </a:r>
            <a:r>
              <a:rPr lang="zh-CN" altLang="en-US" dirty="0">
                <a:latin typeface="黑体" pitchFamily="49" charset="-122"/>
                <a:ea typeface="黑体" pitchFamily="49" charset="-122"/>
              </a:rPr>
              <a:t>费根鲍姆</a:t>
            </a:r>
          </a:p>
        </p:txBody>
      </p:sp>
      <p:sp>
        <p:nvSpPr>
          <p:cNvPr id="4" name="TextBox 3"/>
          <p:cNvSpPr txBox="1"/>
          <p:nvPr/>
        </p:nvSpPr>
        <p:spPr>
          <a:xfrm>
            <a:off x="323528" y="1628800"/>
            <a:ext cx="8568952" cy="1295226"/>
          </a:xfrm>
          <a:prstGeom prst="rect">
            <a:avLst/>
          </a:prstGeom>
          <a:noFill/>
          <a:ln w="12700">
            <a:solidFill>
              <a:schemeClr val="tx1"/>
            </a:solidFill>
          </a:ln>
        </p:spPr>
        <p:txBody>
          <a:bodyPr wrap="square" rtlCol="0">
            <a:spAutoFit/>
          </a:bodyPr>
          <a:lstStyle/>
          <a:p>
            <a:r>
              <a:rPr lang="en-US" altLang="zh-CN" sz="2000" dirty="0">
                <a:ea typeface="仿宋" pitchFamily="49" charset="-122"/>
              </a:rPr>
              <a:t>Edward A. </a:t>
            </a:r>
            <a:r>
              <a:rPr lang="en-US" altLang="zh-CN" sz="2000" dirty="0" err="1">
                <a:ea typeface="仿宋" pitchFamily="49" charset="-122"/>
              </a:rPr>
              <a:t>Feigenbaum</a:t>
            </a:r>
            <a:r>
              <a:rPr lang="en-US" altLang="zh-CN" sz="2000" dirty="0">
                <a:ea typeface="仿宋" pitchFamily="49" charset="-122"/>
              </a:rPr>
              <a:t> (1936 - ):</a:t>
            </a:r>
          </a:p>
          <a:p>
            <a:endParaRPr lang="en-US" altLang="zh-CN" dirty="0">
              <a:latin typeface="仿宋" pitchFamily="49" charset="-122"/>
              <a:ea typeface="仿宋" pitchFamily="49" charset="-122"/>
            </a:endParaRPr>
          </a:p>
          <a:p>
            <a:pPr>
              <a:spcBef>
                <a:spcPts val="500"/>
              </a:spcBef>
              <a:spcAft>
                <a:spcPts val="500"/>
              </a:spcAft>
            </a:pPr>
            <a:r>
              <a:rPr lang="en-US" altLang="zh-CN" dirty="0">
                <a:solidFill>
                  <a:srgbClr val="FF0000"/>
                </a:solidFill>
                <a:latin typeface="仿宋" pitchFamily="49" charset="-122"/>
                <a:ea typeface="仿宋" pitchFamily="49" charset="-122"/>
              </a:rPr>
              <a:t>1994</a:t>
            </a:r>
            <a:r>
              <a:rPr lang="zh-CN" altLang="en-US" dirty="0">
                <a:solidFill>
                  <a:srgbClr val="FF0000"/>
                </a:solidFill>
                <a:latin typeface="仿宋" pitchFamily="49" charset="-122"/>
                <a:ea typeface="仿宋" pitchFamily="49" charset="-122"/>
              </a:rPr>
              <a:t>年获得图灵奖</a:t>
            </a:r>
            <a:r>
              <a:rPr lang="en-US" altLang="zh-CN" dirty="0">
                <a:solidFill>
                  <a:srgbClr val="FF0000"/>
                </a:solidFill>
                <a:latin typeface="仿宋" pitchFamily="49" charset="-122"/>
                <a:ea typeface="仿宋" pitchFamily="49" charset="-122"/>
              </a:rPr>
              <a:t>, </a:t>
            </a:r>
            <a:r>
              <a:rPr lang="zh-CN" altLang="en-US" dirty="0">
                <a:solidFill>
                  <a:srgbClr val="FF0000"/>
                </a:solidFill>
                <a:latin typeface="仿宋" pitchFamily="49" charset="-122"/>
                <a:ea typeface="仿宋" pitchFamily="49" charset="-122"/>
              </a:rPr>
              <a:t>知识工程之父</a:t>
            </a:r>
            <a:r>
              <a:rPr lang="zh-CN" altLang="en-US" dirty="0">
                <a:latin typeface="仿宋" pitchFamily="49" charset="-122"/>
                <a:ea typeface="仿宋" pitchFamily="49" charset="-122"/>
              </a:rPr>
              <a:t>。</a:t>
            </a:r>
            <a:r>
              <a:rPr lang="en-US" altLang="zh-CN" dirty="0">
                <a:ea typeface="仿宋" pitchFamily="49" charset="-122"/>
              </a:rPr>
              <a:t>H. A. Simon</a:t>
            </a:r>
            <a:r>
              <a:rPr lang="zh-CN" altLang="en-US" dirty="0">
                <a:latin typeface="仿宋" pitchFamily="49" charset="-122"/>
                <a:ea typeface="仿宋" pitchFamily="49" charset="-122"/>
              </a:rPr>
              <a:t>的学生。设计出世界上第一个专家系统。美国空军首席科学家，</a:t>
            </a:r>
            <a:r>
              <a:rPr lang="en-US" altLang="zh-CN" dirty="0" err="1">
                <a:ea typeface="仿宋" pitchFamily="49" charset="-122"/>
              </a:rPr>
              <a:t>Standford</a:t>
            </a:r>
            <a:r>
              <a:rPr lang="zh-CN" altLang="en-US" dirty="0">
                <a:latin typeface="仿宋" pitchFamily="49" charset="-122"/>
                <a:ea typeface="仿宋" pitchFamily="49" charset="-122"/>
              </a:rPr>
              <a:t>大学教授。</a:t>
            </a:r>
            <a:endParaRPr lang="en-US" altLang="zh-CN" dirty="0">
              <a:latin typeface="仿宋" pitchFamily="49" charset="-122"/>
              <a:ea typeface="仿宋" pitchFamily="49" charset="-122"/>
            </a:endParaRPr>
          </a:p>
        </p:txBody>
      </p:sp>
      <p:pic>
        <p:nvPicPr>
          <p:cNvPr id="5" name="图片 4" descr="Feigenbaum.jpg"/>
          <p:cNvPicPr>
            <a:picLocks noChangeAspect="1"/>
          </p:cNvPicPr>
          <p:nvPr/>
        </p:nvPicPr>
        <p:blipFill>
          <a:blip r:embed="rId2" cstate="print"/>
          <a:stretch>
            <a:fillRect/>
          </a:stretch>
        </p:blipFill>
        <p:spPr>
          <a:xfrm>
            <a:off x="7164288" y="188640"/>
            <a:ext cx="1543050" cy="1905000"/>
          </a:xfrm>
          <a:prstGeom prst="ellipse">
            <a:avLst/>
          </a:prstGeom>
          <a:ln>
            <a:noFill/>
          </a:ln>
          <a:effectLst>
            <a:softEdge rad="112500"/>
          </a:effectLst>
        </p:spPr>
      </p:pic>
      <p:pic>
        <p:nvPicPr>
          <p:cNvPr id="1026" name="Picture 2"/>
          <p:cNvPicPr>
            <a:picLocks noChangeAspect="1" noChangeArrowheads="1"/>
          </p:cNvPicPr>
          <p:nvPr/>
        </p:nvPicPr>
        <p:blipFill>
          <a:blip r:embed="rId3" cstate="print"/>
          <a:srcRect/>
          <a:stretch>
            <a:fillRect/>
          </a:stretch>
        </p:blipFill>
        <p:spPr bwMode="auto">
          <a:xfrm>
            <a:off x="3496" y="3080385"/>
            <a:ext cx="5972175" cy="3777615"/>
          </a:xfrm>
          <a:prstGeom prst="rect">
            <a:avLst/>
          </a:prstGeom>
          <a:noFill/>
          <a:ln w="9525">
            <a:noFill/>
            <a:miter lim="800000"/>
            <a:headEnd/>
            <a:tailEnd/>
          </a:ln>
        </p:spPr>
      </p:pic>
      <p:sp>
        <p:nvSpPr>
          <p:cNvPr id="7" name="矩形 6"/>
          <p:cNvSpPr/>
          <p:nvPr/>
        </p:nvSpPr>
        <p:spPr>
          <a:xfrm>
            <a:off x="4716016" y="4149080"/>
            <a:ext cx="4311397" cy="1585049"/>
          </a:xfrm>
          <a:prstGeom prst="rect">
            <a:avLst/>
          </a:prstGeom>
          <a:noFill/>
        </p:spPr>
        <p:txBody>
          <a:bodyPr wrap="none" lIns="91440" tIns="45720" rIns="91440" bIns="45720">
            <a:spAutoFit/>
          </a:bodyPr>
          <a:lstStyle/>
          <a:p>
            <a:pPr algn="ctr">
              <a:lnSpc>
                <a:spcPct val="200000"/>
              </a:lnSpc>
              <a:spcBef>
                <a:spcPts val="600"/>
              </a:spcBef>
            </a:pPr>
            <a:r>
              <a:rPr lang="en-US" altLang="zh-CN"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In the Knowledge lies the power</a:t>
            </a:r>
          </a:p>
          <a:p>
            <a:pPr algn="ctr">
              <a:lnSpc>
                <a:spcPct val="200000"/>
              </a:lnSpc>
              <a:spcBef>
                <a:spcPts val="600"/>
              </a:spcBef>
            </a:pPr>
            <a:r>
              <a:rPr lang="zh-CN" altLang="en-US" sz="2400"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华文行楷" pitchFamily="2" charset="-122"/>
                <a:ea typeface="华文行楷" pitchFamily="2" charset="-122"/>
              </a:rPr>
              <a:t>知识中蕴藏着力量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itchFamily="49" charset="-122"/>
                <a:ea typeface="黑体" pitchFamily="49" charset="-122"/>
              </a:rPr>
              <a:t>日本五代机计划</a:t>
            </a:r>
          </a:p>
        </p:txBody>
      </p:sp>
      <p:sp>
        <p:nvSpPr>
          <p:cNvPr id="10" name="内容占位符 2"/>
          <p:cNvSpPr>
            <a:spLocks noGrp="1"/>
          </p:cNvSpPr>
          <p:nvPr>
            <p:ph idx="1"/>
          </p:nvPr>
        </p:nvSpPr>
        <p:spPr>
          <a:xfrm>
            <a:off x="457200" y="1600200"/>
            <a:ext cx="8229600" cy="4853136"/>
          </a:xfrm>
        </p:spPr>
        <p:txBody>
          <a:bodyPr>
            <a:normAutofit lnSpcReduction="10000"/>
          </a:bodyPr>
          <a:lstStyle/>
          <a:p>
            <a:pPr>
              <a:lnSpc>
                <a:spcPct val="120000"/>
              </a:lnSpc>
              <a:spcBef>
                <a:spcPts val="600"/>
              </a:spcBef>
              <a:buFont typeface="Wingdings" charset="2"/>
              <a:buChar char="q"/>
            </a:pPr>
            <a:r>
              <a:rPr lang="en-US" altLang="zh-CN" sz="2800" dirty="0">
                <a:latin typeface="Times New Roman"/>
                <a:ea typeface="黑体"/>
                <a:cs typeface="Times New Roman"/>
              </a:rPr>
              <a:t>1949 </a:t>
            </a:r>
            <a:r>
              <a:rPr lang="zh-CN" altLang="en-US" sz="2800" dirty="0">
                <a:latin typeface="Times New Roman"/>
                <a:ea typeface="黑体"/>
                <a:cs typeface="Times New Roman"/>
              </a:rPr>
              <a:t>－</a:t>
            </a:r>
            <a:r>
              <a:rPr lang="en-US" altLang="zh-CN" sz="2800" dirty="0">
                <a:latin typeface="Times New Roman"/>
                <a:ea typeface="黑体"/>
                <a:cs typeface="Times New Roman"/>
              </a:rPr>
              <a:t> 1956</a:t>
            </a:r>
            <a:r>
              <a:rPr lang="zh-CN" altLang="en-US" sz="2800" dirty="0">
                <a:latin typeface="Times New Roman"/>
                <a:ea typeface="黑体"/>
                <a:cs typeface="Times New Roman"/>
              </a:rPr>
              <a:t>，第一代计算机，电子管</a:t>
            </a:r>
            <a:endParaRPr lang="en-US" altLang="zh-CN" sz="2800" dirty="0">
              <a:latin typeface="Times New Roman"/>
              <a:ea typeface="黑体"/>
              <a:cs typeface="Times New Roman"/>
            </a:endParaRPr>
          </a:p>
          <a:p>
            <a:pPr>
              <a:lnSpc>
                <a:spcPct val="120000"/>
              </a:lnSpc>
              <a:spcBef>
                <a:spcPts val="600"/>
              </a:spcBef>
              <a:buFont typeface="Wingdings" charset="2"/>
              <a:buChar char="q"/>
            </a:pPr>
            <a:r>
              <a:rPr lang="en-US" altLang="zh-CN" sz="2800" dirty="0">
                <a:latin typeface="Times New Roman"/>
                <a:ea typeface="黑体"/>
                <a:cs typeface="Times New Roman"/>
              </a:rPr>
              <a:t>1956 </a:t>
            </a:r>
            <a:r>
              <a:rPr lang="zh-CN" altLang="en-US" sz="2800" dirty="0">
                <a:latin typeface="Times New Roman"/>
                <a:ea typeface="黑体"/>
                <a:cs typeface="Times New Roman"/>
              </a:rPr>
              <a:t>－</a:t>
            </a:r>
            <a:r>
              <a:rPr lang="en-US" altLang="zh-CN" sz="2800" dirty="0">
                <a:latin typeface="Times New Roman"/>
                <a:ea typeface="黑体"/>
                <a:cs typeface="Times New Roman"/>
              </a:rPr>
              <a:t> 1962</a:t>
            </a:r>
            <a:r>
              <a:rPr lang="zh-CN" altLang="en-US" sz="2800" dirty="0">
                <a:latin typeface="Times New Roman"/>
                <a:ea typeface="黑体"/>
                <a:cs typeface="Times New Roman"/>
              </a:rPr>
              <a:t>，第二代计算机，晶体管</a:t>
            </a:r>
            <a:endParaRPr lang="en-US" altLang="zh-CN" sz="2800" dirty="0">
              <a:latin typeface="Times New Roman"/>
              <a:ea typeface="黑体"/>
              <a:cs typeface="Times New Roman"/>
            </a:endParaRPr>
          </a:p>
          <a:p>
            <a:pPr>
              <a:lnSpc>
                <a:spcPct val="120000"/>
              </a:lnSpc>
              <a:spcBef>
                <a:spcPts val="600"/>
              </a:spcBef>
              <a:buFont typeface="Wingdings" charset="2"/>
              <a:buChar char="q"/>
            </a:pPr>
            <a:r>
              <a:rPr lang="en-US" altLang="zh-CN" sz="2800" dirty="0">
                <a:latin typeface="Times New Roman"/>
                <a:ea typeface="黑体"/>
                <a:cs typeface="Times New Roman"/>
              </a:rPr>
              <a:t>1962 </a:t>
            </a:r>
            <a:r>
              <a:rPr lang="zh-CN" altLang="en-US" sz="2800" dirty="0">
                <a:latin typeface="Times New Roman"/>
                <a:ea typeface="黑体"/>
                <a:cs typeface="Times New Roman"/>
              </a:rPr>
              <a:t>－</a:t>
            </a:r>
            <a:r>
              <a:rPr lang="en-US" altLang="zh-CN" sz="2800" dirty="0">
                <a:latin typeface="Times New Roman"/>
                <a:ea typeface="黑体"/>
                <a:cs typeface="Times New Roman"/>
              </a:rPr>
              <a:t> 1970’</a:t>
            </a:r>
            <a:r>
              <a:rPr lang="zh-CN" altLang="en-US" sz="2800" dirty="0">
                <a:latin typeface="Times New Roman"/>
                <a:ea typeface="黑体"/>
                <a:cs typeface="Times New Roman"/>
              </a:rPr>
              <a:t>，第三代计算机，集成电路</a:t>
            </a:r>
            <a:endParaRPr lang="en-US" altLang="zh-CN" sz="2800" dirty="0">
              <a:latin typeface="Times New Roman"/>
              <a:ea typeface="黑体"/>
              <a:cs typeface="Times New Roman"/>
            </a:endParaRPr>
          </a:p>
          <a:p>
            <a:pPr>
              <a:lnSpc>
                <a:spcPct val="120000"/>
              </a:lnSpc>
              <a:spcBef>
                <a:spcPts val="600"/>
              </a:spcBef>
              <a:buFont typeface="Wingdings" charset="2"/>
              <a:buChar char="q"/>
            </a:pPr>
            <a:r>
              <a:rPr lang="en-US" altLang="zh-CN" sz="2800" dirty="0">
                <a:latin typeface="Times New Roman"/>
                <a:ea typeface="黑体"/>
                <a:cs typeface="Times New Roman"/>
              </a:rPr>
              <a:t>1970’</a:t>
            </a:r>
            <a:r>
              <a:rPr lang="zh-CN" altLang="en-US" sz="2800" dirty="0">
                <a:latin typeface="Times New Roman"/>
                <a:ea typeface="黑体"/>
                <a:cs typeface="Times New Roman"/>
              </a:rPr>
              <a:t> －</a:t>
            </a:r>
            <a:r>
              <a:rPr lang="en-US" altLang="zh-CN" sz="2800" dirty="0">
                <a:latin typeface="Times New Roman"/>
                <a:ea typeface="黑体"/>
                <a:cs typeface="Times New Roman"/>
              </a:rPr>
              <a:t> </a:t>
            </a:r>
            <a:r>
              <a:rPr lang="zh-CN" altLang="en-US" sz="2800" dirty="0">
                <a:latin typeface="Times New Roman"/>
                <a:ea typeface="黑体"/>
                <a:cs typeface="Times New Roman"/>
              </a:rPr>
              <a:t>，第四代计算机，大规模集成电路</a:t>
            </a:r>
            <a:endParaRPr lang="en-US" altLang="zh-CN" sz="2800" dirty="0">
              <a:latin typeface="Times New Roman"/>
              <a:ea typeface="黑体"/>
              <a:cs typeface="Times New Roman"/>
            </a:endParaRPr>
          </a:p>
          <a:p>
            <a:pPr>
              <a:buFont typeface="Wingdings" charset="2"/>
              <a:buChar char="q"/>
            </a:pPr>
            <a:endParaRPr lang="en-US" altLang="zh-CN" sz="2800" dirty="0">
              <a:latin typeface="Times New Roman"/>
              <a:ea typeface="黑体"/>
              <a:cs typeface="Times New Roman"/>
            </a:endParaRPr>
          </a:p>
          <a:p>
            <a:pPr>
              <a:lnSpc>
                <a:spcPct val="150000"/>
              </a:lnSpc>
              <a:spcBef>
                <a:spcPts val="600"/>
              </a:spcBef>
              <a:buFont typeface="Wingdings" charset="2"/>
              <a:buChar char="q"/>
            </a:pPr>
            <a:r>
              <a:rPr lang="en-US" altLang="zh-CN" sz="2800" dirty="0">
                <a:solidFill>
                  <a:srgbClr val="0000FF"/>
                </a:solidFill>
                <a:latin typeface="Times New Roman"/>
                <a:ea typeface="黑体"/>
                <a:cs typeface="Times New Roman"/>
              </a:rPr>
              <a:t>1981.10 </a:t>
            </a:r>
            <a:r>
              <a:rPr lang="zh-CN" altLang="en-US" sz="2800" dirty="0">
                <a:solidFill>
                  <a:srgbClr val="0000FF"/>
                </a:solidFill>
                <a:latin typeface="Times New Roman"/>
                <a:ea typeface="黑体"/>
                <a:cs typeface="Times New Roman"/>
              </a:rPr>
              <a:t>－</a:t>
            </a:r>
            <a:r>
              <a:rPr lang="en-US" altLang="zh-CN" sz="2800" dirty="0">
                <a:solidFill>
                  <a:srgbClr val="0000FF"/>
                </a:solidFill>
                <a:latin typeface="Times New Roman"/>
                <a:ea typeface="黑体"/>
                <a:cs typeface="Times New Roman"/>
              </a:rPr>
              <a:t> </a:t>
            </a:r>
            <a:r>
              <a:rPr lang="zh-CN" altLang="en-US" sz="2800" dirty="0">
                <a:solidFill>
                  <a:srgbClr val="0000FF"/>
                </a:solidFill>
                <a:latin typeface="Times New Roman"/>
                <a:ea typeface="黑体"/>
                <a:cs typeface="Times New Roman"/>
              </a:rPr>
              <a:t>，第五代计算机，智能计算机</a:t>
            </a:r>
            <a:endParaRPr lang="en-US" altLang="zh-CN" sz="2800" dirty="0">
              <a:solidFill>
                <a:srgbClr val="0000FF"/>
              </a:solidFill>
              <a:latin typeface="Times New Roman"/>
              <a:ea typeface="黑体"/>
              <a:cs typeface="Times New Roman"/>
            </a:endParaRPr>
          </a:p>
          <a:p>
            <a:pPr>
              <a:lnSpc>
                <a:spcPct val="150000"/>
              </a:lnSpc>
              <a:spcBef>
                <a:spcPts val="600"/>
              </a:spcBef>
              <a:buFont typeface="Wingdings" charset="2"/>
              <a:buChar char="q"/>
            </a:pPr>
            <a:r>
              <a:rPr lang="zh-CN" altLang="en-US" sz="2800" dirty="0">
                <a:solidFill>
                  <a:srgbClr val="0000FF"/>
                </a:solidFill>
                <a:latin typeface="Times New Roman"/>
                <a:ea typeface="黑体"/>
                <a:cs typeface="Times New Roman"/>
              </a:rPr>
              <a:t>投资</a:t>
            </a:r>
            <a:r>
              <a:rPr lang="en-US" altLang="zh-CN" sz="2800" dirty="0">
                <a:solidFill>
                  <a:srgbClr val="0000FF"/>
                </a:solidFill>
                <a:latin typeface="Times New Roman"/>
                <a:ea typeface="黑体"/>
                <a:cs typeface="Times New Roman"/>
              </a:rPr>
              <a:t>1000</a:t>
            </a:r>
            <a:r>
              <a:rPr lang="zh-CN" altLang="en-US" sz="2800" dirty="0">
                <a:solidFill>
                  <a:srgbClr val="0000FF"/>
                </a:solidFill>
                <a:latin typeface="Times New Roman"/>
                <a:ea typeface="黑体"/>
                <a:cs typeface="Times New Roman"/>
              </a:rPr>
              <a:t>亿日元，数十年时间，宣告失败</a:t>
            </a:r>
            <a:endParaRPr lang="en-US" altLang="zh-CN" sz="2800" dirty="0">
              <a:solidFill>
                <a:srgbClr val="0000FF"/>
              </a:solidFill>
              <a:latin typeface="Times New Roman"/>
              <a:ea typeface="黑体"/>
              <a:cs typeface="Times New Roman"/>
            </a:endParaRPr>
          </a:p>
          <a:p>
            <a:pPr marL="0" indent="0">
              <a:lnSpc>
                <a:spcPct val="150000"/>
              </a:lnSpc>
              <a:spcBef>
                <a:spcPts val="1800"/>
              </a:spcBef>
              <a:buNone/>
            </a:pPr>
            <a:r>
              <a:rPr lang="en-US" altLang="zh-CN" sz="2800" dirty="0">
                <a:latin typeface="Times New Roman"/>
                <a:ea typeface="黑体"/>
                <a:cs typeface="Times New Roman"/>
              </a:rPr>
              <a:t>	</a:t>
            </a:r>
            <a:r>
              <a:rPr lang="zh-CN" altLang="en-US" sz="2800" dirty="0">
                <a:solidFill>
                  <a:srgbClr val="FF0000"/>
                </a:solidFill>
                <a:latin typeface="Times New Roman"/>
                <a:ea typeface="黑体"/>
                <a:cs typeface="Times New Roman"/>
              </a:rPr>
              <a:t>问题求解与推理、知识库管理、人机交互</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专家系统和知识工程</a:t>
            </a:r>
          </a:p>
        </p:txBody>
      </p:sp>
      <p:pic>
        <p:nvPicPr>
          <p:cNvPr id="3" name="图片 2" descr="Expert System.jpg"/>
          <p:cNvPicPr>
            <a:picLocks noChangeAspect="1"/>
          </p:cNvPicPr>
          <p:nvPr/>
        </p:nvPicPr>
        <p:blipFill>
          <a:blip r:embed="rId2" cstate="print"/>
          <a:stretch>
            <a:fillRect/>
          </a:stretch>
        </p:blipFill>
        <p:spPr>
          <a:xfrm>
            <a:off x="4932040" y="1484784"/>
            <a:ext cx="3848100" cy="3533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guandan.jpg"/>
          <p:cNvPicPr>
            <a:picLocks noChangeAspect="1"/>
          </p:cNvPicPr>
          <p:nvPr/>
        </p:nvPicPr>
        <p:blipFill>
          <a:blip r:embed="rId3" cstate="print"/>
          <a:stretch>
            <a:fillRect/>
          </a:stretch>
        </p:blipFill>
        <p:spPr>
          <a:xfrm>
            <a:off x="694119" y="1628800"/>
            <a:ext cx="3056652" cy="2095609"/>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323528" y="3988741"/>
            <a:ext cx="3797835" cy="954107"/>
          </a:xfrm>
          <a:prstGeom prst="rect">
            <a:avLst/>
          </a:prstGeom>
          <a:noFill/>
        </p:spPr>
        <p:txBody>
          <a:bodyPr wrap="none" lIns="91440" tIns="45720" rIns="91440" bIns="45720">
            <a:spAutoFit/>
          </a:bodyPr>
          <a:lstStyle/>
          <a:p>
            <a:pPr algn="ctr"/>
            <a:r>
              <a:rPr lang="zh-CN" altLang="en-US" sz="2000" dirty="0">
                <a:ln w="31550" cmpd="sng">
                  <a:gradFill>
                    <a:gsLst>
                      <a:gs pos="70000">
                        <a:schemeClr val="accent6">
                          <a:shade val="50000"/>
                          <a:satMod val="190000"/>
                        </a:schemeClr>
                      </a:gs>
                      <a:gs pos="0">
                        <a:schemeClr val="accent6">
                          <a:tint val="77000"/>
                          <a:satMod val="180000"/>
                        </a:schemeClr>
                      </a:gs>
                    </a:gsLst>
                    <a:lin ang="5400000"/>
                  </a:gradFill>
                  <a:prstDash val="solid"/>
                </a:ln>
              </a:rPr>
              <a:t>如何编写个会掼蛋的机器人呢？</a:t>
            </a:r>
            <a:endParaRPr lang="en-US" altLang="zh-CN" sz="2000" cap="none" spc="0" dirty="0">
              <a:ln w="31550" cmpd="sng">
                <a:gradFill>
                  <a:gsLst>
                    <a:gs pos="70000">
                      <a:schemeClr val="accent6">
                        <a:shade val="50000"/>
                        <a:satMod val="190000"/>
                      </a:schemeClr>
                    </a:gs>
                    <a:gs pos="0">
                      <a:schemeClr val="accent6">
                        <a:tint val="77000"/>
                        <a:satMod val="180000"/>
                      </a:schemeClr>
                    </a:gs>
                  </a:gsLst>
                  <a:lin ang="5400000"/>
                </a:gradFill>
                <a:prstDash val="solid"/>
              </a:ln>
            </a:endParaRPr>
          </a:p>
          <a:p>
            <a:pPr algn="ctr"/>
            <a:r>
              <a:rPr lang="en-US" altLang="zh-CN"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Hard Coding?</a:t>
            </a:r>
            <a:endParaRPr lang="zh-CN" alt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6" name="矩形 5"/>
          <p:cNvSpPr/>
          <p:nvPr/>
        </p:nvSpPr>
        <p:spPr>
          <a:xfrm>
            <a:off x="4860032" y="5248726"/>
            <a:ext cx="3780420" cy="1615827"/>
          </a:xfrm>
          <a:prstGeom prst="rect">
            <a:avLst/>
          </a:prstGeom>
        </p:spPr>
        <p:txBody>
          <a:bodyPr wrap="square">
            <a:spAutoFit/>
          </a:bodyPr>
          <a:lstStyle/>
          <a:p>
            <a:pPr>
              <a:lnSpc>
                <a:spcPct val="150000"/>
              </a:lnSpc>
            </a:pPr>
            <a:r>
              <a:rPr lang="en-US" altLang="zh-CN" b="1" dirty="0">
                <a:solidFill>
                  <a:srgbClr val="FF0000"/>
                </a:solidFill>
                <a:latin typeface="华文仿宋"/>
                <a:ea typeface="华文仿宋"/>
                <a:cs typeface="华文仿宋"/>
              </a:rPr>
              <a:t>Why Expert System?</a:t>
            </a:r>
          </a:p>
          <a:p>
            <a:pPr>
              <a:lnSpc>
                <a:spcPct val="150000"/>
              </a:lnSpc>
              <a:buFont typeface="Arial" pitchFamily="34" charset="0"/>
              <a:buChar char="•"/>
            </a:pPr>
            <a:r>
              <a:rPr lang="zh-CN" altLang="en-US" sz="1600" dirty="0">
                <a:solidFill>
                  <a:srgbClr val="0070C0"/>
                </a:solidFill>
                <a:latin typeface="华文仿宋"/>
                <a:ea typeface="华文仿宋"/>
                <a:cs typeface="华文仿宋"/>
              </a:rPr>
              <a:t>  启发性。结合逻辑知识和启发性知识。</a:t>
            </a:r>
            <a:endParaRPr lang="en-US" altLang="zh-CN" sz="1600" dirty="0">
              <a:solidFill>
                <a:srgbClr val="0070C0"/>
              </a:solidFill>
              <a:latin typeface="华文仿宋"/>
              <a:ea typeface="华文仿宋"/>
              <a:cs typeface="华文仿宋"/>
            </a:endParaRPr>
          </a:p>
          <a:p>
            <a:pPr>
              <a:lnSpc>
                <a:spcPct val="150000"/>
              </a:lnSpc>
              <a:buFont typeface="Arial" pitchFamily="34" charset="0"/>
              <a:buChar char="•"/>
            </a:pPr>
            <a:r>
              <a:rPr lang="zh-CN" altLang="en-US" sz="1600" dirty="0">
                <a:solidFill>
                  <a:srgbClr val="0070C0"/>
                </a:solidFill>
                <a:latin typeface="华文仿宋"/>
                <a:ea typeface="华文仿宋"/>
                <a:cs typeface="华文仿宋"/>
              </a:rPr>
              <a:t>  透明性。对用户透明。</a:t>
            </a:r>
            <a:endParaRPr lang="en-US" altLang="zh-CN" sz="1600" dirty="0">
              <a:solidFill>
                <a:srgbClr val="0070C0"/>
              </a:solidFill>
              <a:latin typeface="华文仿宋"/>
              <a:ea typeface="华文仿宋"/>
              <a:cs typeface="华文仿宋"/>
            </a:endParaRPr>
          </a:p>
          <a:p>
            <a:pPr>
              <a:lnSpc>
                <a:spcPct val="150000"/>
              </a:lnSpc>
              <a:buFont typeface="Arial" pitchFamily="34" charset="0"/>
              <a:buChar char="•"/>
            </a:pPr>
            <a:r>
              <a:rPr lang="zh-CN" altLang="en-US" sz="1600" dirty="0">
                <a:solidFill>
                  <a:srgbClr val="0070C0"/>
                </a:solidFill>
                <a:latin typeface="华文仿宋"/>
                <a:ea typeface="华文仿宋"/>
                <a:cs typeface="华文仿宋"/>
              </a:rPr>
              <a:t>  灵活性。知识与推理分离。</a:t>
            </a:r>
            <a:endParaRPr lang="zh-CN" altLang="zh-CN" sz="1600" dirty="0">
              <a:solidFill>
                <a:srgbClr val="0070C0"/>
              </a:solidFill>
              <a:latin typeface="华文仿宋"/>
              <a:ea typeface="华文仿宋"/>
              <a:cs typeface="华文仿宋"/>
            </a:endParaRPr>
          </a:p>
        </p:txBody>
      </p:sp>
      <p:sp>
        <p:nvSpPr>
          <p:cNvPr id="7" name="Line Callout 1 6"/>
          <p:cNvSpPr/>
          <p:nvPr/>
        </p:nvSpPr>
        <p:spPr>
          <a:xfrm flipH="1">
            <a:off x="3923565" y="4941168"/>
            <a:ext cx="1296144" cy="457200"/>
          </a:xfrm>
          <a:prstGeom prst="borderCallout1">
            <a:avLst>
              <a:gd name="adj1" fmla="val 18750"/>
              <a:gd name="adj2" fmla="val -8333"/>
              <a:gd name="adj3" fmla="val -37733"/>
              <a:gd name="adj4" fmla="val -53745"/>
            </a:avLst>
          </a:prstGeom>
          <a:ln/>
        </p:spPr>
        <p:style>
          <a:lnRef idx="1">
            <a:schemeClr val="accent1"/>
          </a:lnRef>
          <a:fillRef idx="3">
            <a:schemeClr val="accent1"/>
          </a:fillRef>
          <a:effectRef idx="2">
            <a:schemeClr val="accent1"/>
          </a:effectRef>
          <a:fontRef idx="minor">
            <a:schemeClr val="lt1"/>
          </a:fontRef>
        </p:style>
        <p:txBody>
          <a:bodyPr/>
          <a:lstStyle/>
          <a:p>
            <a:pPr algn="ctr"/>
            <a:r>
              <a:rPr lang="zh-CN" altLang="en-US" sz="2400" dirty="0">
                <a:latin typeface="黑体"/>
                <a:ea typeface="黑体"/>
                <a:cs typeface="黑体"/>
              </a:rPr>
              <a:t>知识库</a:t>
            </a:r>
            <a:endParaRPr lang="en-US" sz="2400" dirty="0">
              <a:latin typeface="黑体"/>
              <a:ea typeface="黑体"/>
              <a:cs typeface="黑体"/>
            </a:endParaRPr>
          </a:p>
        </p:txBody>
      </p:sp>
      <p:sp>
        <p:nvSpPr>
          <p:cNvPr id="8" name="Line Callout 1 7"/>
          <p:cNvSpPr/>
          <p:nvPr/>
        </p:nvSpPr>
        <p:spPr>
          <a:xfrm flipH="1">
            <a:off x="6948264" y="5243195"/>
            <a:ext cx="1296144" cy="457200"/>
          </a:xfrm>
          <a:prstGeom prst="borderCallout1">
            <a:avLst>
              <a:gd name="adj1" fmla="val 18750"/>
              <a:gd name="adj2" fmla="val -8333"/>
              <a:gd name="adj3" fmla="val -56681"/>
              <a:gd name="adj4" fmla="val -22555"/>
            </a:avLst>
          </a:prstGeom>
          <a:ln/>
        </p:spPr>
        <p:style>
          <a:lnRef idx="1">
            <a:schemeClr val="accent1"/>
          </a:lnRef>
          <a:fillRef idx="3">
            <a:schemeClr val="accent1"/>
          </a:fillRef>
          <a:effectRef idx="2">
            <a:schemeClr val="accent1"/>
          </a:effectRef>
          <a:fontRef idx="minor">
            <a:schemeClr val="lt1"/>
          </a:fontRef>
        </p:style>
        <p:txBody>
          <a:bodyPr/>
          <a:lstStyle/>
          <a:p>
            <a:pPr algn="ctr"/>
            <a:r>
              <a:rPr lang="zh-CN" altLang="en-US" sz="2400" dirty="0">
                <a:latin typeface="黑体"/>
                <a:ea typeface="黑体"/>
                <a:cs typeface="黑体"/>
              </a:rPr>
              <a:t>推理机</a:t>
            </a:r>
            <a:endParaRPr lang="en-US" sz="2400" dirty="0">
              <a:latin typeface="黑体"/>
              <a:ea typeface="黑体"/>
              <a:cs typeface="黑体"/>
            </a:endParaRPr>
          </a:p>
        </p:txBody>
      </p:sp>
      <p:sp>
        <p:nvSpPr>
          <p:cNvPr id="9" name="内容占位符 2"/>
          <p:cNvSpPr txBox="1">
            <a:spLocks/>
          </p:cNvSpPr>
          <p:nvPr/>
        </p:nvSpPr>
        <p:spPr>
          <a:xfrm>
            <a:off x="251520" y="4941168"/>
            <a:ext cx="3888432" cy="15841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Aft>
                <a:spcPts val="1000"/>
              </a:spcAft>
              <a:buFont typeface="Arial" pitchFamily="34" charset="0"/>
              <a:buNone/>
            </a:pPr>
            <a:r>
              <a:rPr lang="zh-CN" altLang="en-US" dirty="0">
                <a:solidFill>
                  <a:srgbClr val="FF0000"/>
                </a:solidFill>
                <a:latin typeface="黑体" pitchFamily="49" charset="-122"/>
                <a:ea typeface="黑体" pitchFamily="49" charset="-122"/>
              </a:rPr>
              <a:t>发展：</a:t>
            </a:r>
            <a:r>
              <a:rPr lang="zh-CN" altLang="en-US" sz="2600" dirty="0">
                <a:solidFill>
                  <a:srgbClr val="0000FF"/>
                </a:solidFill>
                <a:latin typeface="黑体" pitchFamily="49" charset="-122"/>
                <a:ea typeface="黑体" pitchFamily="49" charset="-122"/>
              </a:rPr>
              <a:t>大数据驱动</a:t>
            </a:r>
            <a:endParaRPr lang="en-US" altLang="zh-CN" sz="2600" dirty="0">
              <a:solidFill>
                <a:srgbClr val="0000FF"/>
              </a:solidFill>
              <a:latin typeface="黑体" pitchFamily="49" charset="-122"/>
              <a:ea typeface="黑体" pitchFamily="49" charset="-122"/>
            </a:endParaRPr>
          </a:p>
          <a:p>
            <a:pPr marL="0" indent="0" algn="ctr">
              <a:lnSpc>
                <a:spcPct val="150000"/>
              </a:lnSpc>
              <a:spcAft>
                <a:spcPts val="1000"/>
              </a:spcAft>
              <a:buFont typeface="Arial" pitchFamily="34" charset="0"/>
              <a:buNone/>
            </a:pPr>
            <a:r>
              <a:rPr lang="zh-CN" altLang="en-US" sz="2600" dirty="0">
                <a:solidFill>
                  <a:srgbClr val="0000FF"/>
                </a:solidFill>
                <a:latin typeface="黑体" pitchFamily="49" charset="-122"/>
                <a:ea typeface="黑体" pitchFamily="49" charset="-122"/>
              </a:rPr>
              <a:t>的专家系统！</a:t>
            </a:r>
            <a:endParaRPr lang="en-US" altLang="zh-CN" sz="4000" b="1" dirty="0">
              <a:solidFill>
                <a:srgbClr val="0000FF"/>
              </a:solidFill>
              <a:latin typeface="华文宋体" pitchFamily="2" charset="-122"/>
              <a:ea typeface="华文宋体" pitchFamily="2" charset="-122"/>
            </a:endParaRPr>
          </a:p>
        </p:txBody>
      </p:sp>
    </p:spTree>
    <p:extLst>
      <p:ext uri="{BB962C8B-B14F-4D97-AF65-F5344CB8AC3E}">
        <p14:creationId xmlns:p14="http://schemas.microsoft.com/office/powerpoint/2010/main" val="2887295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normAutofit/>
          </a:bodyPr>
          <a:lstStyle/>
          <a:p>
            <a:r>
              <a:rPr lang="zh-CN" altLang="en-US" dirty="0">
                <a:latin typeface="黑体" pitchFamily="49" charset="-122"/>
                <a:ea typeface="黑体" pitchFamily="49" charset="-122"/>
              </a:rPr>
              <a:t>智慧</a:t>
            </a:r>
            <a:r>
              <a:rPr lang="en-US" altLang="zh-CN" dirty="0">
                <a:latin typeface="黑体" pitchFamily="49" charset="-122"/>
                <a:ea typeface="黑体" pitchFamily="49" charset="-122"/>
              </a:rPr>
              <a:t>+</a:t>
            </a:r>
            <a:r>
              <a:rPr lang="en-US" altLang="zh-CN" sz="3600" dirty="0">
                <a:latin typeface="Times New Roman" panose="02020603050405020304" pitchFamily="18" charset="0"/>
                <a:ea typeface="黑体" pitchFamily="49" charset="-122"/>
                <a:cs typeface="Times New Roman" panose="02020603050405020304" pitchFamily="18" charset="0"/>
              </a:rPr>
              <a:t>XXXX</a:t>
            </a:r>
            <a:endParaRPr lang="zh-CN" altLang="en-US" sz="3600" dirty="0">
              <a:latin typeface="黑体" pitchFamily="49" charset="-122"/>
              <a:ea typeface="黑体" pitchFamily="49" charset="-122"/>
            </a:endParaRPr>
          </a:p>
        </p:txBody>
      </p:sp>
      <p:pic>
        <p:nvPicPr>
          <p:cNvPr id="5" name="Picture 4"/>
          <p:cNvPicPr>
            <a:picLocks noChangeAspect="1"/>
          </p:cNvPicPr>
          <p:nvPr/>
        </p:nvPicPr>
        <p:blipFill>
          <a:blip r:embed="rId2"/>
          <a:stretch>
            <a:fillRect/>
          </a:stretch>
        </p:blipFill>
        <p:spPr>
          <a:xfrm>
            <a:off x="876300" y="1892300"/>
            <a:ext cx="7378700" cy="3073400"/>
          </a:xfrm>
          <a:prstGeom prst="rect">
            <a:avLst/>
          </a:prstGeom>
        </p:spPr>
      </p:pic>
      <p:sp>
        <p:nvSpPr>
          <p:cNvPr id="2" name="TextBox 1"/>
          <p:cNvSpPr txBox="1"/>
          <p:nvPr/>
        </p:nvSpPr>
        <p:spPr>
          <a:xfrm>
            <a:off x="1289286" y="5229200"/>
            <a:ext cx="6552728" cy="1130246"/>
          </a:xfrm>
          <a:prstGeom prst="rect">
            <a:avLst/>
          </a:prstGeom>
          <a:noFill/>
          <a:ln w="38100">
            <a:solidFill>
              <a:schemeClr val="accent1"/>
            </a:solidFill>
          </a:ln>
        </p:spPr>
        <p:txBody>
          <a:bodyPr wrap="square" rtlCol="0">
            <a:spAutoFit/>
          </a:bodyPr>
          <a:lstStyle/>
          <a:p>
            <a:pPr algn="ctr">
              <a:lnSpc>
                <a:spcPct val="15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智慧医疗：本质上就是</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互联网</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大数据</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云计算</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专家系统</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机器学习</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21773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itchFamily="49" charset="-122"/>
                <a:ea typeface="黑体" pitchFamily="49" charset="-122"/>
              </a:rPr>
              <a:t>劳伊</a:t>
            </a:r>
            <a:r>
              <a:rPr lang="en-US" altLang="zh-CN" b="1" dirty="0">
                <a:latin typeface="黑体" pitchFamily="49" charset="-122"/>
                <a:ea typeface="黑体" pitchFamily="49" charset="-122"/>
              </a:rPr>
              <a:t>·</a:t>
            </a:r>
            <a:r>
              <a:rPr lang="zh-CN" altLang="en-US" dirty="0">
                <a:latin typeface="黑体" pitchFamily="49" charset="-122"/>
                <a:ea typeface="黑体" pitchFamily="49" charset="-122"/>
              </a:rPr>
              <a:t>雷迪</a:t>
            </a:r>
          </a:p>
        </p:txBody>
      </p:sp>
      <p:sp>
        <p:nvSpPr>
          <p:cNvPr id="3" name="TextBox 2"/>
          <p:cNvSpPr txBox="1"/>
          <p:nvPr/>
        </p:nvSpPr>
        <p:spPr>
          <a:xfrm>
            <a:off x="285028" y="1628800"/>
            <a:ext cx="8568952" cy="1849224"/>
          </a:xfrm>
          <a:prstGeom prst="rect">
            <a:avLst/>
          </a:prstGeom>
          <a:noFill/>
          <a:ln w="12700">
            <a:solidFill>
              <a:schemeClr val="tx1"/>
            </a:solidFill>
          </a:ln>
        </p:spPr>
        <p:txBody>
          <a:bodyPr wrap="square" rtlCol="0">
            <a:spAutoFit/>
          </a:bodyPr>
          <a:lstStyle/>
          <a:p>
            <a:r>
              <a:rPr lang="en-US" altLang="zh-CN" sz="2000" dirty="0">
                <a:ea typeface="仿宋" pitchFamily="49" charset="-122"/>
              </a:rPr>
              <a:t>Raj Reddy (1937 - ):</a:t>
            </a:r>
          </a:p>
          <a:p>
            <a:endParaRPr lang="en-US" altLang="zh-CN" dirty="0">
              <a:latin typeface="仿宋" pitchFamily="49" charset="-122"/>
              <a:ea typeface="仿宋" pitchFamily="49" charset="-122"/>
            </a:endParaRPr>
          </a:p>
          <a:p>
            <a:pPr>
              <a:spcBef>
                <a:spcPts val="500"/>
              </a:spcBef>
              <a:spcAft>
                <a:spcPts val="500"/>
              </a:spcAft>
            </a:pPr>
            <a:r>
              <a:rPr lang="en-US" altLang="zh-CN" dirty="0">
                <a:solidFill>
                  <a:srgbClr val="FF0000"/>
                </a:solidFill>
                <a:latin typeface="仿宋" pitchFamily="49" charset="-122"/>
                <a:ea typeface="仿宋" pitchFamily="49" charset="-122"/>
              </a:rPr>
              <a:t>1994</a:t>
            </a:r>
            <a:r>
              <a:rPr lang="zh-CN" altLang="en-US" dirty="0">
                <a:solidFill>
                  <a:srgbClr val="FF0000"/>
                </a:solidFill>
                <a:latin typeface="仿宋" pitchFamily="49" charset="-122"/>
                <a:ea typeface="仿宋" pitchFamily="49" charset="-122"/>
              </a:rPr>
              <a:t>年</a:t>
            </a:r>
            <a:r>
              <a:rPr lang="zh-CN" altLang="en-US" dirty="0">
                <a:solidFill>
                  <a:srgbClr val="FF0000"/>
                </a:solidFill>
                <a:ea typeface="仿宋" pitchFamily="49" charset="-122"/>
              </a:rPr>
              <a:t>获得图灵奖</a:t>
            </a:r>
            <a:r>
              <a:rPr lang="en-US" altLang="zh-CN" dirty="0">
                <a:solidFill>
                  <a:srgbClr val="FF0000"/>
                </a:solidFill>
                <a:ea typeface="仿宋" pitchFamily="49" charset="-122"/>
              </a:rPr>
              <a:t>, </a:t>
            </a:r>
            <a:r>
              <a:rPr lang="zh-CN" altLang="en-US" dirty="0">
                <a:solidFill>
                  <a:srgbClr val="FF0000"/>
                </a:solidFill>
                <a:ea typeface="仿宋" pitchFamily="49" charset="-122"/>
              </a:rPr>
              <a:t>构建大规模人工智能系统的先驱性贡献</a:t>
            </a:r>
            <a:r>
              <a:rPr lang="zh-CN" altLang="en-US" dirty="0">
                <a:ea typeface="仿宋" pitchFamily="49" charset="-122"/>
              </a:rPr>
              <a:t>。与费根鲍姆合作开发了第一个专家系统。</a:t>
            </a:r>
            <a:r>
              <a:rPr lang="en-US" altLang="zh-CN" dirty="0">
                <a:ea typeface="仿宋" pitchFamily="49" charset="-122"/>
              </a:rPr>
              <a:t>John  McCarthy</a:t>
            </a:r>
            <a:r>
              <a:rPr lang="zh-CN" altLang="en-US" dirty="0">
                <a:ea typeface="仿宋" pitchFamily="49" charset="-122"/>
              </a:rPr>
              <a:t>的第一个博士生。首个亚裔图灵奖获得者，李开复的导师。</a:t>
            </a:r>
            <a:r>
              <a:rPr lang="en-US" altLang="zh-CN" dirty="0">
                <a:ea typeface="仿宋" pitchFamily="49" charset="-122"/>
              </a:rPr>
              <a:t>CMU</a:t>
            </a:r>
            <a:r>
              <a:rPr lang="zh-CN" altLang="en-US" dirty="0">
                <a:ea typeface="仿宋" pitchFamily="49" charset="-122"/>
              </a:rPr>
              <a:t>终身教授，分别创立了机器人研究所、电子商务研究所和软件研究研究所。</a:t>
            </a:r>
            <a:endParaRPr lang="en-US" altLang="zh-CN" dirty="0">
              <a:ea typeface="仿宋" pitchFamily="49" charset="-122"/>
            </a:endParaRPr>
          </a:p>
        </p:txBody>
      </p:sp>
      <p:pic>
        <p:nvPicPr>
          <p:cNvPr id="4" name="图片 3" descr="Rej Reddy.jpg"/>
          <p:cNvPicPr>
            <a:picLocks noChangeAspect="1"/>
          </p:cNvPicPr>
          <p:nvPr/>
        </p:nvPicPr>
        <p:blipFill>
          <a:blip r:embed="rId2" cstate="print"/>
          <a:stretch>
            <a:fillRect/>
          </a:stretch>
        </p:blipFill>
        <p:spPr>
          <a:xfrm>
            <a:off x="6660232" y="0"/>
            <a:ext cx="2034540" cy="2286000"/>
          </a:xfrm>
          <a:prstGeom prst="ellipse">
            <a:avLst/>
          </a:prstGeom>
          <a:ln>
            <a:noFill/>
          </a:ln>
          <a:effectLst>
            <a:softEdge rad="112500"/>
          </a:effectLst>
        </p:spPr>
      </p:pic>
      <p:sp>
        <p:nvSpPr>
          <p:cNvPr id="5" name="矩形 4"/>
          <p:cNvSpPr/>
          <p:nvPr/>
        </p:nvSpPr>
        <p:spPr>
          <a:xfrm>
            <a:off x="287524" y="3933056"/>
            <a:ext cx="8568952" cy="2246769"/>
          </a:xfrm>
          <a:prstGeom prst="rect">
            <a:avLst/>
          </a:prstGeom>
        </p:spPr>
        <p:txBody>
          <a:bodyPr wrap="square">
            <a:spAutoFit/>
          </a:bodyPr>
          <a:lstStyle/>
          <a:p>
            <a:r>
              <a:rPr lang="en-US" altLang="zh-CN" sz="2000" dirty="0" err="1">
                <a:ea typeface="黑体" pitchFamily="49" charset="-122"/>
                <a:cs typeface="华文仿宋"/>
              </a:rPr>
              <a:t>Navlab</a:t>
            </a:r>
            <a:r>
              <a:rPr lang="zh-CN" altLang="en-US" sz="2000" dirty="0">
                <a:ea typeface="黑体" pitchFamily="49" charset="-122"/>
                <a:cs typeface="华文仿宋"/>
              </a:rPr>
              <a:t>：</a:t>
            </a:r>
            <a:r>
              <a:rPr lang="zh-CN" altLang="en-US" sz="2000" dirty="0">
                <a:solidFill>
                  <a:srgbClr val="FF0000"/>
                </a:solidFill>
                <a:latin typeface="黑体" pitchFamily="49" charset="-122"/>
                <a:ea typeface="黑体" pitchFamily="49" charset="-122"/>
                <a:cs typeface="华文仿宋"/>
              </a:rPr>
              <a:t>自动驾驶车辆</a:t>
            </a:r>
            <a:endParaRPr lang="en-US" altLang="zh-CN" sz="2000" dirty="0">
              <a:solidFill>
                <a:srgbClr val="FF0000"/>
              </a:solidFill>
              <a:latin typeface="黑体" pitchFamily="49" charset="-122"/>
              <a:ea typeface="黑体" pitchFamily="49" charset="-122"/>
              <a:cs typeface="华文仿宋"/>
            </a:endParaRPr>
          </a:p>
          <a:p>
            <a:endParaRPr lang="en-US" altLang="zh-CN" sz="2000" dirty="0">
              <a:solidFill>
                <a:srgbClr val="FF0000"/>
              </a:solidFill>
              <a:latin typeface="黑体" pitchFamily="49" charset="-122"/>
              <a:ea typeface="黑体" pitchFamily="49" charset="-122"/>
              <a:cs typeface="华文仿宋"/>
            </a:endParaRPr>
          </a:p>
          <a:p>
            <a:r>
              <a:rPr lang="en-US" altLang="zh-CN" sz="2000" dirty="0">
                <a:ea typeface="黑体" pitchFamily="49" charset="-122"/>
                <a:cs typeface="华文仿宋"/>
              </a:rPr>
              <a:t>Listen</a:t>
            </a:r>
            <a:r>
              <a:rPr lang="zh-CN" altLang="en-US" sz="2000" dirty="0">
                <a:ea typeface="黑体" pitchFamily="49" charset="-122"/>
                <a:cs typeface="华文仿宋"/>
              </a:rPr>
              <a:t>： </a:t>
            </a:r>
            <a:r>
              <a:rPr lang="zh-CN" altLang="en-US" sz="2000" dirty="0">
                <a:solidFill>
                  <a:srgbClr val="FF0000"/>
                </a:solidFill>
                <a:latin typeface="黑体" pitchFamily="49" charset="-122"/>
                <a:ea typeface="黑体" pitchFamily="49" charset="-122"/>
                <a:cs typeface="华文仿宋"/>
              </a:rPr>
              <a:t>帮助扫盲的文化教员</a:t>
            </a:r>
            <a:endParaRPr lang="en-US" altLang="zh-CN" sz="2000" dirty="0">
              <a:solidFill>
                <a:srgbClr val="FF0000"/>
              </a:solidFill>
              <a:latin typeface="黑体" pitchFamily="49" charset="-122"/>
              <a:ea typeface="黑体" pitchFamily="49" charset="-122"/>
              <a:cs typeface="华文仿宋"/>
            </a:endParaRPr>
          </a:p>
          <a:p>
            <a:endParaRPr lang="en-US" altLang="zh-CN" sz="2000" dirty="0">
              <a:solidFill>
                <a:srgbClr val="FF0000"/>
              </a:solidFill>
              <a:latin typeface="黑体" pitchFamily="49" charset="-122"/>
              <a:ea typeface="黑体" pitchFamily="49" charset="-122"/>
              <a:cs typeface="华文仿宋"/>
            </a:endParaRPr>
          </a:p>
          <a:p>
            <a:r>
              <a:rPr lang="en-US" altLang="zh-CN" sz="2000" dirty="0">
                <a:ea typeface="黑体" pitchFamily="49" charset="-122"/>
                <a:cs typeface="华文仿宋"/>
              </a:rPr>
              <a:t>Dante</a:t>
            </a:r>
            <a:r>
              <a:rPr lang="zh-CN" altLang="en-US" sz="2000" dirty="0">
                <a:ea typeface="黑体" pitchFamily="49" charset="-122"/>
                <a:cs typeface="华文仿宋"/>
              </a:rPr>
              <a:t>： </a:t>
            </a:r>
            <a:r>
              <a:rPr lang="zh-CN" altLang="en-US" sz="2000" dirty="0">
                <a:solidFill>
                  <a:srgbClr val="FF0000"/>
                </a:solidFill>
                <a:latin typeface="黑体" pitchFamily="49" charset="-122"/>
                <a:ea typeface="黑体" pitchFamily="49" charset="-122"/>
                <a:cs typeface="华文仿宋"/>
              </a:rPr>
              <a:t>火星探测机器人</a:t>
            </a:r>
            <a:endParaRPr lang="en-US" altLang="zh-CN" sz="2000" dirty="0">
              <a:solidFill>
                <a:srgbClr val="FF0000"/>
              </a:solidFill>
              <a:latin typeface="黑体" pitchFamily="49" charset="-122"/>
              <a:ea typeface="黑体" pitchFamily="49" charset="-122"/>
              <a:cs typeface="华文仿宋"/>
            </a:endParaRPr>
          </a:p>
          <a:p>
            <a:pPr>
              <a:buFont typeface="Arial" pitchFamily="34" charset="0"/>
              <a:buChar char="•"/>
            </a:pPr>
            <a:endParaRPr lang="en-US" altLang="zh-CN" sz="2000" b="1" dirty="0">
              <a:solidFill>
                <a:srgbClr val="FF0000"/>
              </a:solidFill>
              <a:latin typeface="黑体" pitchFamily="49" charset="-122"/>
              <a:ea typeface="黑体" pitchFamily="49" charset="-122"/>
              <a:cs typeface="华文仿宋"/>
            </a:endParaRPr>
          </a:p>
          <a:p>
            <a:r>
              <a:rPr lang="en-US" altLang="zh-CN" sz="2000" b="1" dirty="0">
                <a:latin typeface="黑体" pitchFamily="49" charset="-122"/>
                <a:ea typeface="黑体" pitchFamily="49" charset="-122"/>
                <a:cs typeface="华文仿宋"/>
              </a:rPr>
              <a:t>         ……</a:t>
            </a:r>
            <a:endParaRPr lang="zh-CN" altLang="zh-CN" sz="2000" b="1" dirty="0">
              <a:latin typeface="黑体" pitchFamily="49" charset="-122"/>
              <a:ea typeface="黑体" pitchFamily="49" charset="-122"/>
              <a:cs typeface="华文仿宋"/>
            </a:endParaRPr>
          </a:p>
        </p:txBody>
      </p:sp>
    </p:spTree>
    <p:extLst>
      <p:ext uri="{BB962C8B-B14F-4D97-AF65-F5344CB8AC3E}">
        <p14:creationId xmlns:p14="http://schemas.microsoft.com/office/powerpoint/2010/main" val="1870935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2132856"/>
            <a:ext cx="8352928" cy="1152128"/>
          </a:xfrm>
        </p:spPr>
        <p:txBody>
          <a:bodyPr>
            <a:normAutofit/>
          </a:bodyPr>
          <a:lstStyle/>
          <a:p>
            <a:pPr algn="ctr">
              <a:lnSpc>
                <a:spcPct val="150000"/>
              </a:lnSpc>
              <a:spcAft>
                <a:spcPts val="1000"/>
              </a:spcAft>
              <a:buNone/>
            </a:pPr>
            <a:r>
              <a:rPr lang="en-US" altLang="zh-CN" sz="4000" dirty="0">
                <a:solidFill>
                  <a:srgbClr val="0070C0"/>
                </a:solidFill>
                <a:latin typeface="Times New Roman" panose="02020603050405020304" pitchFamily="18" charset="0"/>
                <a:ea typeface="黑体" pitchFamily="49" charset="-122"/>
                <a:cs typeface="Times New Roman" panose="02020603050405020304" pitchFamily="18" charset="0"/>
              </a:rPr>
              <a:t>AI</a:t>
            </a:r>
            <a:r>
              <a:rPr lang="zh-CN" altLang="en-US" sz="4000" dirty="0">
                <a:solidFill>
                  <a:srgbClr val="0070C0"/>
                </a:solidFill>
                <a:latin typeface="黑体" pitchFamily="49" charset="-122"/>
                <a:ea typeface="黑体" pitchFamily="49" charset="-122"/>
              </a:rPr>
              <a:t>的第二次低潮</a:t>
            </a:r>
            <a:endParaRPr lang="en-US" altLang="zh-CN" sz="4000" dirty="0">
              <a:solidFill>
                <a:srgbClr val="0070C0"/>
              </a:solidFill>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
        <p:nvSpPr>
          <p:cNvPr id="3" name="内容占位符 2"/>
          <p:cNvSpPr txBox="1">
            <a:spLocks/>
          </p:cNvSpPr>
          <p:nvPr/>
        </p:nvSpPr>
        <p:spPr>
          <a:xfrm>
            <a:off x="395536" y="3284984"/>
            <a:ext cx="8352928"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1000"/>
              </a:spcAft>
              <a:buFont typeface="Arial" pitchFamily="34" charset="0"/>
              <a:buNone/>
            </a:pPr>
            <a:r>
              <a:rPr lang="zh-CN" altLang="en-US" sz="4000" dirty="0">
                <a:latin typeface="黑体" pitchFamily="49" charset="-122"/>
                <a:ea typeface="黑体" pitchFamily="49" charset="-122"/>
              </a:rPr>
              <a:t>五代机计划的幻灭</a:t>
            </a:r>
            <a:endParaRPr lang="en-US" altLang="zh-CN" sz="4000" dirty="0">
              <a:latin typeface="黑体" pitchFamily="49" charset="-122"/>
              <a:ea typeface="黑体" pitchFamily="49" charset="-122"/>
            </a:endParaRPr>
          </a:p>
          <a:p>
            <a:pPr algn="ctr">
              <a:buFont typeface="Arial" pitchFamily="34" charset="0"/>
              <a:buNone/>
            </a:pPr>
            <a:endParaRPr lang="en-US" altLang="zh-CN" sz="4000" b="1" dirty="0">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869809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后知识工程时代</a:t>
            </a:r>
          </a:p>
        </p:txBody>
      </p:sp>
      <p:pic>
        <p:nvPicPr>
          <p:cNvPr id="2050" name="Picture 2"/>
          <p:cNvPicPr>
            <a:picLocks noChangeAspect="1" noChangeArrowheads="1"/>
          </p:cNvPicPr>
          <p:nvPr/>
        </p:nvPicPr>
        <p:blipFill>
          <a:blip r:embed="rId2" cstate="print"/>
          <a:srcRect/>
          <a:stretch>
            <a:fillRect/>
          </a:stretch>
        </p:blipFill>
        <p:spPr bwMode="auto">
          <a:xfrm>
            <a:off x="392104" y="1722520"/>
            <a:ext cx="8366760" cy="43815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莱斯利</a:t>
            </a:r>
            <a:r>
              <a:rPr lang="en-US" altLang="zh-CN" b="1" dirty="0">
                <a:latin typeface="黑体" pitchFamily="49" charset="-122"/>
                <a:ea typeface="黑体" pitchFamily="49" charset="-122"/>
              </a:rPr>
              <a:t>·</a:t>
            </a:r>
            <a:r>
              <a:rPr lang="zh-CN" altLang="en-US" dirty="0">
                <a:latin typeface="黑体" pitchFamily="49" charset="-122"/>
                <a:ea typeface="黑体" pitchFamily="49" charset="-122"/>
              </a:rPr>
              <a:t>瓦伦安特</a:t>
            </a:r>
          </a:p>
        </p:txBody>
      </p:sp>
      <p:sp>
        <p:nvSpPr>
          <p:cNvPr id="3" name="TextBox 2"/>
          <p:cNvSpPr txBox="1"/>
          <p:nvPr/>
        </p:nvSpPr>
        <p:spPr>
          <a:xfrm>
            <a:off x="323528" y="1628800"/>
            <a:ext cx="8568952" cy="1387559"/>
          </a:xfrm>
          <a:prstGeom prst="rect">
            <a:avLst/>
          </a:prstGeom>
          <a:noFill/>
          <a:ln w="12700">
            <a:solidFill>
              <a:schemeClr val="tx1"/>
            </a:solidFill>
          </a:ln>
        </p:spPr>
        <p:txBody>
          <a:bodyPr wrap="square" rtlCol="0">
            <a:spAutoFit/>
          </a:bodyPr>
          <a:lstStyle/>
          <a:p>
            <a:r>
              <a:rPr lang="en-US" altLang="zh-CN" sz="2000" dirty="0">
                <a:ea typeface="仿宋" pitchFamily="49" charset="-122"/>
              </a:rPr>
              <a:t>Leslie  Valiant (1949 - ):</a:t>
            </a:r>
          </a:p>
          <a:p>
            <a:endParaRPr lang="en-US" altLang="zh-CN" dirty="0">
              <a:latin typeface="仿宋" pitchFamily="49" charset="-122"/>
              <a:ea typeface="仿宋" pitchFamily="49" charset="-122"/>
            </a:endParaRPr>
          </a:p>
          <a:p>
            <a:pPr>
              <a:spcBef>
                <a:spcPts val="500"/>
              </a:spcBef>
              <a:spcAft>
                <a:spcPts val="500"/>
              </a:spcAft>
            </a:pPr>
            <a:r>
              <a:rPr lang="en-US" altLang="zh-CN" dirty="0">
                <a:latin typeface="仿宋" pitchFamily="49" charset="-122"/>
                <a:ea typeface="仿宋" pitchFamily="49" charset="-122"/>
              </a:rPr>
              <a:t>2010</a:t>
            </a:r>
            <a:r>
              <a:rPr lang="zh-CN" altLang="en-US" dirty="0">
                <a:latin typeface="仿宋" pitchFamily="49" charset="-122"/>
                <a:ea typeface="仿宋" pitchFamily="49" charset="-122"/>
              </a:rPr>
              <a:t>年获得</a:t>
            </a:r>
            <a:r>
              <a:rPr lang="zh-CN" altLang="en-US" dirty="0">
                <a:solidFill>
                  <a:srgbClr val="0070C0"/>
                </a:solidFill>
                <a:latin typeface="仿宋" pitchFamily="49" charset="-122"/>
                <a:ea typeface="仿宋" pitchFamily="49" charset="-122"/>
              </a:rPr>
              <a:t>图灵奖</a:t>
            </a:r>
            <a:r>
              <a:rPr lang="en-US" altLang="zh-CN" dirty="0">
                <a:latin typeface="仿宋" pitchFamily="49" charset="-122"/>
                <a:ea typeface="仿宋" pitchFamily="49" charset="-122"/>
              </a:rPr>
              <a:t>,</a:t>
            </a:r>
            <a:r>
              <a:rPr lang="zh-CN" altLang="en-US" dirty="0">
                <a:latin typeface="仿宋" pitchFamily="49" charset="-122"/>
                <a:ea typeface="仿宋" pitchFamily="49" charset="-122"/>
              </a:rPr>
              <a:t>计算理论方面，特别是</a:t>
            </a:r>
            <a:r>
              <a:rPr lang="zh-CN" altLang="en-US" sz="2400" dirty="0">
                <a:solidFill>
                  <a:srgbClr val="FF0000"/>
                </a:solidFill>
                <a:latin typeface="仿宋" pitchFamily="49" charset="-122"/>
                <a:ea typeface="仿宋" pitchFamily="49" charset="-122"/>
              </a:rPr>
              <a:t>机器学习</a:t>
            </a:r>
            <a:r>
              <a:rPr lang="zh-CN" altLang="en-US" dirty="0">
                <a:latin typeface="仿宋" pitchFamily="49" charset="-122"/>
                <a:ea typeface="仿宋" pitchFamily="49" charset="-122"/>
              </a:rPr>
              <a:t>领域中的概率近似正确理论的开创性贡献，枚举和计算代数复杂性，并行和分布式系统方面的其他贡献。</a:t>
            </a:r>
            <a:endParaRPr lang="en-US" altLang="zh-CN" dirty="0">
              <a:latin typeface="仿宋" pitchFamily="49" charset="-122"/>
              <a:ea typeface="仿宋" pitchFamily="49" charset="-122"/>
            </a:endParaRPr>
          </a:p>
        </p:txBody>
      </p:sp>
      <p:pic>
        <p:nvPicPr>
          <p:cNvPr id="5" name="图片 4" descr="Valiant.jpg"/>
          <p:cNvPicPr>
            <a:picLocks noChangeAspect="1"/>
          </p:cNvPicPr>
          <p:nvPr/>
        </p:nvPicPr>
        <p:blipFill>
          <a:blip r:embed="rId2" cstate="print"/>
          <a:stretch>
            <a:fillRect/>
          </a:stretch>
        </p:blipFill>
        <p:spPr>
          <a:xfrm>
            <a:off x="6948264" y="116632"/>
            <a:ext cx="2097021" cy="1572766"/>
          </a:xfrm>
          <a:prstGeom prst="ellipse">
            <a:avLst/>
          </a:prstGeom>
          <a:ln>
            <a:noFill/>
          </a:ln>
          <a:effectLst>
            <a:softEdge rad="112500"/>
          </a:effectLst>
        </p:spPr>
      </p:pic>
      <p:pic>
        <p:nvPicPr>
          <p:cNvPr id="6" name="图片 5" descr="email spam.jpg"/>
          <p:cNvPicPr>
            <a:picLocks noChangeAspect="1"/>
          </p:cNvPicPr>
          <p:nvPr/>
        </p:nvPicPr>
        <p:blipFill>
          <a:blip r:embed="rId3" cstate="print"/>
          <a:stretch>
            <a:fillRect/>
          </a:stretch>
        </p:blipFill>
        <p:spPr>
          <a:xfrm>
            <a:off x="467544" y="4345359"/>
            <a:ext cx="2095500" cy="885825"/>
          </a:xfrm>
          <a:prstGeom prst="rect">
            <a:avLst/>
          </a:prstGeom>
        </p:spPr>
      </p:pic>
      <p:pic>
        <p:nvPicPr>
          <p:cNvPr id="7" name="图片 6" descr="spam EMAIL.jpg"/>
          <p:cNvPicPr>
            <a:picLocks noChangeAspect="1"/>
          </p:cNvPicPr>
          <p:nvPr/>
        </p:nvPicPr>
        <p:blipFill>
          <a:blip r:embed="rId4" cstate="print"/>
          <a:stretch>
            <a:fillRect/>
          </a:stretch>
        </p:blipFill>
        <p:spPr>
          <a:xfrm>
            <a:off x="6804248" y="4201343"/>
            <a:ext cx="1238250" cy="1181100"/>
          </a:xfrm>
          <a:prstGeom prst="rect">
            <a:avLst/>
          </a:prstGeom>
        </p:spPr>
      </p:pic>
      <p:pic>
        <p:nvPicPr>
          <p:cNvPr id="8" name="图片 7" descr="learning model.jpg"/>
          <p:cNvPicPr>
            <a:picLocks noChangeAspect="1"/>
          </p:cNvPicPr>
          <p:nvPr/>
        </p:nvPicPr>
        <p:blipFill>
          <a:blip r:embed="rId5" cstate="print"/>
          <a:stretch>
            <a:fillRect/>
          </a:stretch>
        </p:blipFill>
        <p:spPr>
          <a:xfrm>
            <a:off x="3857625" y="4273351"/>
            <a:ext cx="1428750" cy="1076325"/>
          </a:xfrm>
          <a:prstGeom prst="rect">
            <a:avLst/>
          </a:prstGeom>
        </p:spPr>
      </p:pic>
      <p:sp>
        <p:nvSpPr>
          <p:cNvPr id="9" name="右箭头 8"/>
          <p:cNvSpPr/>
          <p:nvPr/>
        </p:nvSpPr>
        <p:spPr>
          <a:xfrm>
            <a:off x="2915816" y="4705399"/>
            <a:ext cx="64807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FF00"/>
                </a:solidFill>
              </a:rPr>
              <a:t>统计</a:t>
            </a:r>
          </a:p>
        </p:txBody>
      </p:sp>
      <p:sp>
        <p:nvSpPr>
          <p:cNvPr id="10" name="右箭头 9"/>
          <p:cNvSpPr/>
          <p:nvPr/>
        </p:nvSpPr>
        <p:spPr>
          <a:xfrm>
            <a:off x="5724128" y="4705399"/>
            <a:ext cx="64807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FF00"/>
                </a:solidFill>
              </a:rPr>
              <a:t>预测</a:t>
            </a:r>
          </a:p>
        </p:txBody>
      </p:sp>
      <p:sp>
        <p:nvSpPr>
          <p:cNvPr id="11" name="TextBox 10"/>
          <p:cNvSpPr txBox="1"/>
          <p:nvPr/>
        </p:nvSpPr>
        <p:spPr>
          <a:xfrm>
            <a:off x="971600" y="5661248"/>
            <a:ext cx="1115616" cy="307777"/>
          </a:xfrm>
          <a:prstGeom prst="rect">
            <a:avLst/>
          </a:prstGeom>
          <a:noFill/>
        </p:spPr>
        <p:txBody>
          <a:bodyPr wrap="square" rtlCol="0">
            <a:spAutoFit/>
          </a:bodyPr>
          <a:lstStyle/>
          <a:p>
            <a:pPr algn="ctr"/>
            <a:r>
              <a:rPr lang="zh-CN" altLang="en-US" sz="1400" dirty="0"/>
              <a:t>历史数据</a:t>
            </a:r>
            <a:endParaRPr lang="zh-CN" altLang="en-US" dirty="0"/>
          </a:p>
        </p:txBody>
      </p:sp>
      <p:sp>
        <p:nvSpPr>
          <p:cNvPr id="12" name="TextBox 11"/>
          <p:cNvSpPr txBox="1"/>
          <p:nvPr/>
        </p:nvSpPr>
        <p:spPr>
          <a:xfrm>
            <a:off x="6948264" y="5661248"/>
            <a:ext cx="1115616" cy="307777"/>
          </a:xfrm>
          <a:prstGeom prst="rect">
            <a:avLst/>
          </a:prstGeom>
          <a:noFill/>
        </p:spPr>
        <p:txBody>
          <a:bodyPr wrap="square" rtlCol="0">
            <a:spAutoFit/>
          </a:bodyPr>
          <a:lstStyle/>
          <a:p>
            <a:pPr algn="ctr"/>
            <a:r>
              <a:rPr lang="zh-CN" altLang="en-US" sz="1400" dirty="0"/>
              <a:t>未来数据</a:t>
            </a:r>
            <a:endParaRPr lang="zh-CN" altLang="en-US" dirty="0"/>
          </a:p>
        </p:txBody>
      </p:sp>
      <p:sp>
        <p:nvSpPr>
          <p:cNvPr id="13" name="TextBox 12"/>
          <p:cNvSpPr txBox="1"/>
          <p:nvPr/>
        </p:nvSpPr>
        <p:spPr>
          <a:xfrm>
            <a:off x="4014192" y="5661248"/>
            <a:ext cx="1115616" cy="307777"/>
          </a:xfrm>
          <a:prstGeom prst="rect">
            <a:avLst/>
          </a:prstGeom>
          <a:noFill/>
        </p:spPr>
        <p:txBody>
          <a:bodyPr wrap="square" rtlCol="0">
            <a:spAutoFit/>
          </a:bodyPr>
          <a:lstStyle/>
          <a:p>
            <a:pPr algn="ctr"/>
            <a:r>
              <a:rPr lang="zh-CN" altLang="en-US" sz="1400" dirty="0"/>
              <a:t>学习的模型</a:t>
            </a:r>
          </a:p>
        </p:txBody>
      </p:sp>
      <p:sp>
        <p:nvSpPr>
          <p:cNvPr id="14" name="矩形 13"/>
          <p:cNvSpPr/>
          <p:nvPr/>
        </p:nvSpPr>
        <p:spPr>
          <a:xfrm>
            <a:off x="971600" y="3425224"/>
            <a:ext cx="7200800" cy="400110"/>
          </a:xfrm>
          <a:prstGeom prst="rect">
            <a:avLst/>
          </a:prstGeom>
          <a:noFill/>
        </p:spPr>
        <p:txBody>
          <a:bodyPr wrap="square" lIns="91440" tIns="45720" rIns="91440" bIns="45720">
            <a:spAutoFit/>
          </a:bodyPr>
          <a:lstStyle/>
          <a:p>
            <a:pPr algn="ctr"/>
            <a:r>
              <a:rPr lang="en-US" altLang="zh-CN"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PAC, Probably approximately correct learning</a:t>
            </a:r>
            <a:endParaRPr lang="zh-CN" altLang="en-US"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5" name="内容占位符 2"/>
          <p:cNvSpPr txBox="1">
            <a:spLocks/>
          </p:cNvSpPr>
          <p:nvPr/>
        </p:nvSpPr>
        <p:spPr>
          <a:xfrm>
            <a:off x="179512" y="6093296"/>
            <a:ext cx="4896544" cy="64807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Aft>
                <a:spcPts val="1000"/>
              </a:spcAft>
              <a:buFont typeface="Arial" pitchFamily="34" charset="0"/>
              <a:buNone/>
            </a:pPr>
            <a:r>
              <a:rPr lang="zh-CN" altLang="en-US" dirty="0">
                <a:solidFill>
                  <a:srgbClr val="FF0000"/>
                </a:solidFill>
                <a:latin typeface="黑体" pitchFamily="49" charset="-122"/>
                <a:ea typeface="黑体" pitchFamily="49" charset="-122"/>
              </a:rPr>
              <a:t>发展：</a:t>
            </a:r>
            <a:r>
              <a:rPr lang="zh-CN" altLang="en-US" sz="2600" dirty="0">
                <a:solidFill>
                  <a:srgbClr val="0000FF"/>
                </a:solidFill>
                <a:latin typeface="黑体" pitchFamily="49" charset="-122"/>
                <a:ea typeface="黑体" pitchFamily="49" charset="-122"/>
              </a:rPr>
              <a:t>类垃圾邮件过滤系统！</a:t>
            </a:r>
            <a:endParaRPr lang="en-US" altLang="zh-CN" sz="4000" b="1" dirty="0">
              <a:solidFill>
                <a:srgbClr val="0000FF"/>
              </a:solidFill>
              <a:latin typeface="华文宋体" pitchFamily="2" charset="-122"/>
              <a:ea typeface="华文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1268760"/>
            <a:ext cx="8352928" cy="4137323"/>
          </a:xfrm>
        </p:spPr>
        <p:txBody>
          <a:bodyPr>
            <a:normAutofit/>
          </a:bodyPr>
          <a:lstStyle/>
          <a:p>
            <a:pPr>
              <a:lnSpc>
                <a:spcPct val="150000"/>
              </a:lnSpc>
              <a:buNone/>
            </a:pPr>
            <a:endParaRPr lang="en-US" altLang="zh-CN" sz="4000" dirty="0">
              <a:latin typeface="黑体" pitchFamily="49" charset="-122"/>
              <a:ea typeface="黑体" pitchFamily="49" charset="-122"/>
            </a:endParaRP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2276872"/>
            <a:ext cx="4034933" cy="2286000"/>
          </a:xfrm>
          <a:prstGeom prst="rect">
            <a:avLst/>
          </a:prstGeom>
        </p:spPr>
      </p:pic>
      <p:sp>
        <p:nvSpPr>
          <p:cNvPr id="4" name="矩形 3"/>
          <p:cNvSpPr/>
          <p:nvPr/>
        </p:nvSpPr>
        <p:spPr>
          <a:xfrm>
            <a:off x="683568" y="5013176"/>
            <a:ext cx="3300077" cy="702756"/>
          </a:xfrm>
          <a:prstGeom prst="rect">
            <a:avLst/>
          </a:prstGeom>
        </p:spPr>
        <p:txBody>
          <a:bodyPr wrap="none">
            <a:spAutoFit/>
          </a:bodyPr>
          <a:lstStyle/>
          <a:p>
            <a:pPr>
              <a:lnSpc>
                <a:spcPct val="150000"/>
              </a:lnSpc>
              <a:buNone/>
            </a:pPr>
            <a:r>
              <a:rPr lang="en-US" altLang="zh-CN" sz="2800" dirty="0" err="1">
                <a:latin typeface="Times New Roman" panose="02020603050405020304" pitchFamily="18" charset="0"/>
                <a:ea typeface="黑体" pitchFamily="49" charset="-122"/>
                <a:cs typeface="Times New Roman" panose="02020603050405020304" pitchFamily="18" charset="0"/>
              </a:rPr>
              <a:t>AlphaGo</a:t>
            </a:r>
            <a:r>
              <a:rPr lang="en-US" altLang="zh-CN" sz="2800" dirty="0">
                <a:latin typeface="Times New Roman" panose="02020603050405020304" pitchFamily="18" charset="0"/>
                <a:ea typeface="黑体" pitchFamily="49" charset="-122"/>
                <a:cs typeface="Times New Roman" panose="02020603050405020304" pitchFamily="18" charset="0"/>
              </a:rPr>
              <a:t> VS </a:t>
            </a:r>
            <a:r>
              <a:rPr lang="zh-CN" altLang="en-US" sz="2800" dirty="0">
                <a:latin typeface="Times New Roman" panose="02020603050405020304" pitchFamily="18" charset="0"/>
                <a:ea typeface="黑体" pitchFamily="49" charset="-122"/>
                <a:cs typeface="Times New Roman" panose="02020603050405020304" pitchFamily="18" charset="0"/>
              </a:rPr>
              <a:t>李世石</a:t>
            </a:r>
            <a:endParaRPr lang="en-US" altLang="zh-CN" sz="2800" dirty="0">
              <a:latin typeface="Times New Roman" panose="02020603050405020304" pitchFamily="18" charset="0"/>
              <a:ea typeface="黑体" pitchFamily="49" charset="-122"/>
              <a:cs typeface="Times New Roman" panose="02020603050405020304" pitchFamily="18" charset="0"/>
            </a:endParaRPr>
          </a:p>
        </p:txBody>
      </p:sp>
      <p:sp>
        <p:nvSpPr>
          <p:cNvPr id="8" name="标题 1"/>
          <p:cNvSpPr>
            <a:spLocks noGrp="1"/>
          </p:cNvSpPr>
          <p:nvPr>
            <p:ph type="title"/>
          </p:nvPr>
        </p:nvSpPr>
        <p:spPr>
          <a:xfrm>
            <a:off x="457200" y="274638"/>
            <a:ext cx="8229600" cy="1143000"/>
          </a:xfrm>
        </p:spPr>
        <p:txBody>
          <a:bodyPr>
            <a:normAutofit fontScale="90000"/>
          </a:bodyPr>
          <a:lstStyle/>
          <a:p>
            <a:br>
              <a:rPr lang="en-US" altLang="zh-TW" dirty="0">
                <a:latin typeface="Times New Roman" panose="02020603050405020304" pitchFamily="18" charset="0"/>
                <a:ea typeface="黑体" pitchFamily="49" charset="-122"/>
                <a:cs typeface="Times New Roman" panose="02020603050405020304" pitchFamily="18" charset="0"/>
              </a:rPr>
            </a:br>
            <a:r>
              <a:rPr lang="en-US" altLang="zh-TW" dirty="0">
                <a:latin typeface="Times New Roman" panose="02020603050405020304" pitchFamily="18" charset="0"/>
                <a:ea typeface="黑体" pitchFamily="49" charset="-122"/>
                <a:cs typeface="Times New Roman" panose="02020603050405020304" pitchFamily="18" charset="0"/>
              </a:rPr>
              <a:t>2016</a:t>
            </a:r>
            <a:r>
              <a:rPr lang="zh-TW" altLang="en-US" dirty="0">
                <a:latin typeface="Times New Roman" panose="02020603050405020304" pitchFamily="18" charset="0"/>
                <a:ea typeface="黑体" pitchFamily="49" charset="-122"/>
                <a:cs typeface="Times New Roman" panose="02020603050405020304" pitchFamily="18" charset="0"/>
              </a:rPr>
              <a:t>年最大的科技新闻之一</a:t>
            </a:r>
            <a:br>
              <a:rPr lang="zh-TW" altLang="en-US" dirty="0">
                <a:latin typeface="Times New Roman" panose="02020603050405020304" pitchFamily="18" charset="0"/>
                <a:ea typeface="黑体" pitchFamily="49" charset="-122"/>
                <a:cs typeface="Times New Roman" panose="02020603050405020304" pitchFamily="18" charset="0"/>
              </a:rPr>
            </a:br>
            <a:endParaRPr lang="zh-CN" altLang="en-US" dirty="0">
              <a:latin typeface="Times New Roman" panose="02020603050405020304" pitchFamily="18" charset="0"/>
              <a:ea typeface="黑体" pitchFamily="49" charset="-122"/>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148064" y="2276872"/>
            <a:ext cx="3757613" cy="2286000"/>
          </a:xfrm>
          <a:prstGeom prst="rect">
            <a:avLst/>
          </a:prstGeom>
        </p:spPr>
      </p:pic>
      <p:sp>
        <p:nvSpPr>
          <p:cNvPr id="9" name="矩形 3"/>
          <p:cNvSpPr/>
          <p:nvPr/>
        </p:nvSpPr>
        <p:spPr>
          <a:xfrm>
            <a:off x="5292080" y="5013176"/>
            <a:ext cx="2920666" cy="702756"/>
          </a:xfrm>
          <a:prstGeom prst="rect">
            <a:avLst/>
          </a:prstGeom>
        </p:spPr>
        <p:txBody>
          <a:bodyPr wrap="none">
            <a:spAutoFit/>
          </a:bodyPr>
          <a:lstStyle/>
          <a:p>
            <a:pPr>
              <a:lnSpc>
                <a:spcPct val="150000"/>
              </a:lnSpc>
              <a:buNone/>
            </a:pPr>
            <a:r>
              <a:rPr lang="en-US" altLang="zh-CN" sz="2800" dirty="0" err="1">
                <a:latin typeface="Times New Roman" panose="02020603050405020304" pitchFamily="18" charset="0"/>
                <a:ea typeface="黑体" pitchFamily="49" charset="-122"/>
                <a:cs typeface="Times New Roman" panose="02020603050405020304" pitchFamily="18" charset="0"/>
              </a:rPr>
              <a:t>AlphaGo</a:t>
            </a:r>
            <a:r>
              <a:rPr lang="en-US" altLang="zh-CN" sz="2800" dirty="0">
                <a:latin typeface="Times New Roman" panose="02020603050405020304" pitchFamily="18" charset="0"/>
                <a:ea typeface="黑体" pitchFamily="49" charset="-122"/>
                <a:cs typeface="Times New Roman" panose="02020603050405020304" pitchFamily="18" charset="0"/>
              </a:rPr>
              <a:t> VS </a:t>
            </a:r>
            <a:r>
              <a:rPr lang="zh-CN" altLang="en-US" sz="2800" dirty="0">
                <a:latin typeface="Times New Roman" panose="02020603050405020304" pitchFamily="18" charset="0"/>
                <a:ea typeface="黑体" pitchFamily="49" charset="-122"/>
                <a:cs typeface="Times New Roman" panose="02020603050405020304" pitchFamily="18" charset="0"/>
              </a:rPr>
              <a:t>柯杰</a:t>
            </a:r>
            <a:endParaRPr lang="en-US" altLang="zh-CN" sz="2800" dirty="0">
              <a:latin typeface="Times New Roman" panose="02020603050405020304" pitchFamily="18" charset="0"/>
              <a:ea typeface="黑体" pitchFamily="49" charset="-122"/>
              <a:cs typeface="Times New Roman" panose="02020603050405020304" pitchFamily="18" charset="0"/>
            </a:endParaRPr>
          </a:p>
        </p:txBody>
      </p:sp>
    </p:spTree>
    <p:extLst>
      <p:ext uri="{BB962C8B-B14F-4D97-AF65-F5344CB8AC3E}">
        <p14:creationId xmlns:p14="http://schemas.microsoft.com/office/powerpoint/2010/main" val="3238839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latin typeface="黑体" pitchFamily="49" charset="-122"/>
                <a:ea typeface="黑体" pitchFamily="49" charset="-122"/>
              </a:rPr>
              <a:t>朱迪亚</a:t>
            </a:r>
            <a:r>
              <a:rPr lang="en-US" altLang="zh-CN" b="1" dirty="0">
                <a:latin typeface="黑体" pitchFamily="49" charset="-122"/>
                <a:ea typeface="黑体" pitchFamily="49" charset="-122"/>
              </a:rPr>
              <a:t>·</a:t>
            </a:r>
            <a:r>
              <a:rPr lang="zh-CN" altLang="zh-CN" dirty="0">
                <a:latin typeface="黑体" pitchFamily="49" charset="-122"/>
                <a:ea typeface="黑体" pitchFamily="49" charset="-122"/>
              </a:rPr>
              <a:t>珀尔</a:t>
            </a:r>
            <a:endParaRPr lang="zh-CN" altLang="en-US" dirty="0">
              <a:latin typeface="黑体" pitchFamily="49" charset="-122"/>
              <a:ea typeface="黑体" pitchFamily="49" charset="-122"/>
            </a:endParaRPr>
          </a:p>
        </p:txBody>
      </p:sp>
      <p:sp>
        <p:nvSpPr>
          <p:cNvPr id="3" name="TextBox 2"/>
          <p:cNvSpPr txBox="1"/>
          <p:nvPr/>
        </p:nvSpPr>
        <p:spPr>
          <a:xfrm>
            <a:off x="323528" y="1628800"/>
            <a:ext cx="8568952" cy="1854354"/>
          </a:xfrm>
          <a:prstGeom prst="rect">
            <a:avLst/>
          </a:prstGeom>
          <a:noFill/>
          <a:ln w="12700">
            <a:solidFill>
              <a:schemeClr val="tx1"/>
            </a:solidFill>
          </a:ln>
        </p:spPr>
        <p:txBody>
          <a:bodyPr wrap="square" rtlCol="0">
            <a:spAutoFit/>
          </a:bodyPr>
          <a:lstStyle/>
          <a:p>
            <a:r>
              <a:rPr lang="en-US" altLang="zh-CN" sz="2000" dirty="0">
                <a:ea typeface="仿宋" pitchFamily="49" charset="-122"/>
              </a:rPr>
              <a:t>Judea  Pearl (1937 - ):</a:t>
            </a:r>
          </a:p>
          <a:p>
            <a:endParaRPr lang="en-US" altLang="zh-CN" dirty="0">
              <a:latin typeface="仿宋" pitchFamily="49" charset="-122"/>
              <a:ea typeface="仿宋" pitchFamily="49" charset="-122"/>
            </a:endParaRPr>
          </a:p>
          <a:p>
            <a:pPr>
              <a:spcBef>
                <a:spcPts val="500"/>
              </a:spcBef>
              <a:spcAft>
                <a:spcPts val="500"/>
              </a:spcAft>
            </a:pPr>
            <a:r>
              <a:rPr lang="en-US" altLang="zh-CN" dirty="0">
                <a:ea typeface="仿宋" pitchFamily="49" charset="-122"/>
              </a:rPr>
              <a:t>2011</a:t>
            </a:r>
            <a:r>
              <a:rPr lang="zh-CN" altLang="en-US" dirty="0">
                <a:ea typeface="仿宋" pitchFamily="49" charset="-122"/>
              </a:rPr>
              <a:t>年获得</a:t>
            </a:r>
            <a:r>
              <a:rPr lang="zh-CN" altLang="en-US" dirty="0">
                <a:solidFill>
                  <a:srgbClr val="0070C0"/>
                </a:solidFill>
                <a:ea typeface="仿宋" pitchFamily="49" charset="-122"/>
              </a:rPr>
              <a:t>图灵奖</a:t>
            </a:r>
            <a:r>
              <a:rPr lang="en-US" altLang="zh-CN" dirty="0">
                <a:ea typeface="仿宋" pitchFamily="49" charset="-122"/>
              </a:rPr>
              <a:t>,</a:t>
            </a:r>
            <a:r>
              <a:rPr lang="zh-CN" altLang="en-US" dirty="0">
                <a:ea typeface="仿宋" pitchFamily="49" charset="-122"/>
              </a:rPr>
              <a:t>在</a:t>
            </a:r>
            <a:r>
              <a:rPr lang="zh-CN" altLang="en-US" sz="2800" dirty="0">
                <a:solidFill>
                  <a:srgbClr val="FF0000"/>
                </a:solidFill>
                <a:ea typeface="仿宋" pitchFamily="49" charset="-122"/>
              </a:rPr>
              <a:t>因果推理</a:t>
            </a:r>
            <a:r>
              <a:rPr lang="zh-CN" altLang="en-US" dirty="0">
                <a:ea typeface="仿宋" pitchFamily="49" charset="-122"/>
              </a:rPr>
              <a:t>方面做出杰出贡献。</a:t>
            </a:r>
            <a:r>
              <a:rPr lang="en-US" altLang="zh-CN" dirty="0">
                <a:ea typeface="仿宋" pitchFamily="49" charset="-122"/>
              </a:rPr>
              <a:t>2003</a:t>
            </a:r>
            <a:r>
              <a:rPr lang="zh-CN" altLang="en-US" dirty="0">
                <a:ea typeface="仿宋" pitchFamily="49" charset="-122"/>
              </a:rPr>
              <a:t>年获</a:t>
            </a:r>
            <a:r>
              <a:rPr lang="en-US" altLang="zh-CN" dirty="0">
                <a:ea typeface="仿宋" pitchFamily="49" charset="-122"/>
              </a:rPr>
              <a:t>Allen Newell</a:t>
            </a:r>
            <a:r>
              <a:rPr lang="zh-CN" altLang="en-US" dirty="0">
                <a:ea typeface="仿宋" pitchFamily="49" charset="-122"/>
              </a:rPr>
              <a:t>奖，</a:t>
            </a:r>
            <a:r>
              <a:rPr lang="en-US" altLang="zh-CN" dirty="0">
                <a:ea typeface="仿宋" pitchFamily="49" charset="-122"/>
              </a:rPr>
              <a:t>2008</a:t>
            </a:r>
            <a:r>
              <a:rPr lang="zh-CN" altLang="en-US" dirty="0">
                <a:ea typeface="仿宋" pitchFamily="49" charset="-122"/>
              </a:rPr>
              <a:t>年获富兰克林奖，</a:t>
            </a:r>
            <a:r>
              <a:rPr lang="en-US" altLang="zh-CN" dirty="0">
                <a:ea typeface="仿宋" pitchFamily="49" charset="-122"/>
              </a:rPr>
              <a:t>2011</a:t>
            </a:r>
            <a:r>
              <a:rPr lang="zh-CN" altLang="en-US" dirty="0">
                <a:ea typeface="仿宋" pitchFamily="49" charset="-122"/>
              </a:rPr>
              <a:t>年获英国经济和政治科学学院的</a:t>
            </a:r>
            <a:r>
              <a:rPr lang="en-US" altLang="zh-CN" dirty="0" err="1">
                <a:ea typeface="仿宋" pitchFamily="49" charset="-122"/>
              </a:rPr>
              <a:t>Lakatos</a:t>
            </a:r>
            <a:r>
              <a:rPr lang="zh-CN" altLang="en-US" dirty="0">
                <a:ea typeface="仿宋" pitchFamily="49" charset="-122"/>
              </a:rPr>
              <a:t>奖。</a:t>
            </a:r>
            <a:endParaRPr lang="en-US" altLang="zh-CN" dirty="0">
              <a:ea typeface="仿宋" pitchFamily="49" charset="-122"/>
            </a:endParaRPr>
          </a:p>
          <a:p>
            <a:pPr>
              <a:spcBef>
                <a:spcPts val="500"/>
              </a:spcBef>
              <a:spcAft>
                <a:spcPts val="500"/>
              </a:spcAft>
            </a:pPr>
            <a:r>
              <a:rPr lang="en-US" altLang="zh-CN" b="1" dirty="0">
                <a:ea typeface="仿宋" pitchFamily="49" charset="-122"/>
              </a:rPr>
              <a:t>Daniel Pearl  </a:t>
            </a:r>
            <a:r>
              <a:rPr lang="zh-CN" altLang="en-US" dirty="0">
                <a:ea typeface="仿宋" pitchFamily="49" charset="-122"/>
              </a:rPr>
              <a:t>基金会主席。</a:t>
            </a:r>
            <a:endParaRPr lang="en-US" altLang="zh-CN" dirty="0">
              <a:ea typeface="仿宋" pitchFamily="49" charset="-122"/>
            </a:endParaRPr>
          </a:p>
        </p:txBody>
      </p:sp>
      <p:pic>
        <p:nvPicPr>
          <p:cNvPr id="5" name="图片 4" descr="pearl.jpg"/>
          <p:cNvPicPr>
            <a:picLocks noChangeAspect="1"/>
          </p:cNvPicPr>
          <p:nvPr/>
        </p:nvPicPr>
        <p:blipFill>
          <a:blip r:embed="rId2" cstate="print"/>
          <a:stretch>
            <a:fillRect/>
          </a:stretch>
        </p:blipFill>
        <p:spPr>
          <a:xfrm>
            <a:off x="7164288" y="188640"/>
            <a:ext cx="1420363" cy="1988840"/>
          </a:xfrm>
          <a:prstGeom prst="ellipse">
            <a:avLst/>
          </a:prstGeom>
          <a:ln>
            <a:noFill/>
          </a:ln>
          <a:effectLst>
            <a:softEdge rad="112500"/>
          </a:effectLst>
        </p:spPr>
      </p:pic>
      <p:sp>
        <p:nvSpPr>
          <p:cNvPr id="6" name="矩形 5"/>
          <p:cNvSpPr/>
          <p:nvPr/>
        </p:nvSpPr>
        <p:spPr>
          <a:xfrm>
            <a:off x="971600" y="3573016"/>
            <a:ext cx="7200800" cy="400110"/>
          </a:xfrm>
          <a:prstGeom prst="rect">
            <a:avLst/>
          </a:prstGeom>
          <a:noFill/>
        </p:spPr>
        <p:txBody>
          <a:bodyPr wrap="square" lIns="91440" tIns="45720" rIns="91440" bIns="45720">
            <a:spAutoFit/>
          </a:bodyPr>
          <a:lstStyle/>
          <a:p>
            <a:pPr algn="ctr"/>
            <a:r>
              <a:rPr lang="zh-CN" altLang="en-US"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概率推理</a:t>
            </a:r>
            <a:r>
              <a:rPr lang="en-US" altLang="zh-CN"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r>
              <a:rPr lang="zh-CN" altLang="en-US"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图论</a:t>
            </a:r>
            <a:r>
              <a:rPr lang="en-US" altLang="zh-CN"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r>
              <a:rPr lang="zh-CN" altLang="en-US"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认知</a:t>
            </a:r>
            <a:r>
              <a:rPr lang="en-US" altLang="zh-CN"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r>
              <a:rPr lang="zh-CN" altLang="en-US"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因果关系</a:t>
            </a:r>
            <a:r>
              <a:rPr lang="en-US" altLang="zh-CN"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zh-CN" altLang="en-US"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7" name="矩形 6"/>
          <p:cNvSpPr/>
          <p:nvPr/>
        </p:nvSpPr>
        <p:spPr>
          <a:xfrm>
            <a:off x="395536" y="3140968"/>
            <a:ext cx="122413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gmka.gif"/>
          <p:cNvPicPr>
            <a:picLocks noChangeAspect="1"/>
          </p:cNvPicPr>
          <p:nvPr/>
        </p:nvPicPr>
        <p:blipFill>
          <a:blip r:embed="rId3" cstate="print"/>
          <a:stretch>
            <a:fillRect/>
          </a:stretch>
        </p:blipFill>
        <p:spPr>
          <a:xfrm>
            <a:off x="5580112" y="4149080"/>
            <a:ext cx="1784467" cy="2520000"/>
          </a:xfrm>
          <a:prstGeom prst="rect">
            <a:avLst/>
          </a:prstGeom>
          <a:ln>
            <a:noFill/>
          </a:ln>
          <a:effectLst>
            <a:softEdge rad="112500"/>
          </a:effectLst>
        </p:spPr>
      </p:pic>
      <p:pic>
        <p:nvPicPr>
          <p:cNvPr id="9" name="图片 8" descr="sprinkler.gif"/>
          <p:cNvPicPr>
            <a:picLocks noChangeAspect="1"/>
          </p:cNvPicPr>
          <p:nvPr/>
        </p:nvPicPr>
        <p:blipFill>
          <a:blip r:embed="rId4" cstate="print"/>
          <a:stretch>
            <a:fillRect/>
          </a:stretch>
        </p:blipFill>
        <p:spPr>
          <a:xfrm>
            <a:off x="896160" y="4164264"/>
            <a:ext cx="3030222" cy="25200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imgsa.baidu.com/timg?image&amp;quality=80&amp;size=b9999_10000&amp;sec=1494404256315&amp;di=4628c58d1c65658d216f47aeadd27571&amp;imgtype=0&amp;src=http%3A%2F%2Fpic.58pic.com%2F58pic%2F13%2F39%2F50%2F17958PICevd_10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132856"/>
            <a:ext cx="3251200" cy="1828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8" descr="OrangeTempest_cropped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556792"/>
            <a:ext cx="3321050" cy="2514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4" descr="dsc_0285"/>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1043608" y="4743243"/>
            <a:ext cx="2292350" cy="1524000"/>
          </a:xfrm>
          <a:prstGeom prst="rect">
            <a:avLst/>
          </a:prstGeom>
          <a:noFill/>
        </p:spPr>
      </p:pic>
      <p:grpSp>
        <p:nvGrpSpPr>
          <p:cNvPr id="7" name="Group 13"/>
          <p:cNvGrpSpPr>
            <a:grpSpLocks/>
          </p:cNvGrpSpPr>
          <p:nvPr/>
        </p:nvGrpSpPr>
        <p:grpSpPr bwMode="auto">
          <a:xfrm>
            <a:off x="5967139" y="4526156"/>
            <a:ext cx="1803400" cy="1785937"/>
            <a:chOff x="378" y="978"/>
            <a:chExt cx="1136" cy="1125"/>
          </a:xfrm>
        </p:grpSpPr>
        <p:pic>
          <p:nvPicPr>
            <p:cNvPr id="8" name="Picture 14" descr="dsc_00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 y="978"/>
              <a:ext cx="569"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dsc_small_00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 y="1354"/>
              <a:ext cx="56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dsc_00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 y="1724"/>
              <a:ext cx="566"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dcp_06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 y="1353"/>
              <a:ext cx="568"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8" descr="dsc_00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8" y="979"/>
              <a:ext cx="56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descr="dsc_small_00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 y="1729"/>
              <a:ext cx="56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标题 1"/>
          <p:cNvSpPr>
            <a:spLocks noGrp="1"/>
          </p:cNvSpPr>
          <p:nvPr>
            <p:ph type="title"/>
          </p:nvPr>
        </p:nvSpPr>
        <p:spPr>
          <a:xfrm>
            <a:off x="457200" y="274638"/>
            <a:ext cx="8229600" cy="1143000"/>
          </a:xfrm>
        </p:spPr>
        <p:txBody>
          <a:bodyPr>
            <a:noAutofit/>
          </a:bodyPr>
          <a:lstStyle/>
          <a:p>
            <a:r>
              <a:rPr lang="zh-CN" altLang="en-US" sz="3200" dirty="0">
                <a:latin typeface="黑体" pitchFamily="49" charset="-122"/>
                <a:ea typeface="黑体" pitchFamily="49" charset="-122"/>
              </a:rPr>
              <a:t>机器学习典型应用</a:t>
            </a:r>
            <a:br>
              <a:rPr lang="en-US" altLang="zh-CN" sz="3200" dirty="0">
                <a:latin typeface="黑体" pitchFamily="49" charset="-122"/>
                <a:ea typeface="黑体" pitchFamily="49" charset="-122"/>
              </a:rPr>
            </a:br>
            <a:r>
              <a:rPr lang="zh-CN" altLang="en-US" sz="3200" dirty="0">
                <a:latin typeface="黑体" pitchFamily="49" charset="-122"/>
                <a:ea typeface="黑体" pitchFamily="49" charset="-122"/>
              </a:rPr>
              <a:t>无人机／无人车</a:t>
            </a:r>
          </a:p>
        </p:txBody>
      </p:sp>
    </p:spTree>
    <p:extLst>
      <p:ext uri="{BB962C8B-B14F-4D97-AF65-F5344CB8AC3E}">
        <p14:creationId xmlns:p14="http://schemas.microsoft.com/office/powerpoint/2010/main" val="2264509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强化学习</a:t>
            </a:r>
          </a:p>
        </p:txBody>
      </p:sp>
      <p:grpSp>
        <p:nvGrpSpPr>
          <p:cNvPr id="4" name="Group 3"/>
          <p:cNvGrpSpPr>
            <a:grpSpLocks/>
          </p:cNvGrpSpPr>
          <p:nvPr/>
        </p:nvGrpSpPr>
        <p:grpSpPr bwMode="auto">
          <a:xfrm>
            <a:off x="2981772" y="1556792"/>
            <a:ext cx="2854325" cy="4108450"/>
            <a:chOff x="1872" y="980"/>
            <a:chExt cx="1946" cy="2724"/>
          </a:xfrm>
        </p:grpSpPr>
        <p:sp>
          <p:nvSpPr>
            <p:cNvPr id="5" name="AutoShape 4"/>
            <p:cNvSpPr>
              <a:spLocks noChangeArrowheads="1"/>
            </p:cNvSpPr>
            <p:nvPr/>
          </p:nvSpPr>
          <p:spPr bwMode="gray">
            <a:xfrm>
              <a:off x="2304" y="2496"/>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zh-CN" altLang="en-US"/>
            </a:p>
          </p:txBody>
        </p:sp>
        <p:sp>
          <p:nvSpPr>
            <p:cNvPr id="6" name="AutoShape 5"/>
            <p:cNvSpPr>
              <a:spLocks noChangeArrowheads="1"/>
            </p:cNvSpPr>
            <p:nvPr/>
          </p:nvSpPr>
          <p:spPr bwMode="gray">
            <a:xfrm>
              <a:off x="2304" y="2160"/>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zh-CN" altLang="en-US"/>
            </a:p>
          </p:txBody>
        </p:sp>
        <p:sp>
          <p:nvSpPr>
            <p:cNvPr id="7" name="AutoShape 6"/>
            <p:cNvSpPr>
              <a:spLocks noChangeArrowheads="1"/>
            </p:cNvSpPr>
            <p:nvPr/>
          </p:nvSpPr>
          <p:spPr bwMode="gray">
            <a:xfrm>
              <a:off x="2304" y="1824"/>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zh-CN" altLang="en-US"/>
            </a:p>
          </p:txBody>
        </p:sp>
        <p:sp>
          <p:nvSpPr>
            <p:cNvPr id="8" name="Text Box 7"/>
            <p:cNvSpPr txBox="1">
              <a:spLocks noChangeArrowheads="1"/>
            </p:cNvSpPr>
            <p:nvPr/>
          </p:nvSpPr>
          <p:spPr bwMode="gray">
            <a:xfrm>
              <a:off x="2541" y="1969"/>
              <a:ext cx="60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b="1">
                  <a:solidFill>
                    <a:srgbClr val="FFFFFF"/>
                  </a:solidFill>
                  <a:latin typeface="黑体" charset="0"/>
                  <a:ea typeface="黑体" charset="0"/>
                  <a:cs typeface="黑体" charset="0"/>
                </a:rPr>
                <a:t>奖  赏</a:t>
              </a:r>
              <a:endParaRPr lang="en-US" altLang="zh-CN" b="1">
                <a:solidFill>
                  <a:srgbClr val="FFFFFF"/>
                </a:solidFill>
                <a:latin typeface="黑体" charset="0"/>
                <a:ea typeface="黑体" charset="0"/>
                <a:cs typeface="黑体" charset="0"/>
              </a:endParaRPr>
            </a:p>
          </p:txBody>
        </p:sp>
        <p:sp>
          <p:nvSpPr>
            <p:cNvPr id="9" name="Text Box 8"/>
            <p:cNvSpPr txBox="1">
              <a:spLocks noChangeArrowheads="1"/>
            </p:cNvSpPr>
            <p:nvPr/>
          </p:nvSpPr>
          <p:spPr bwMode="gray">
            <a:xfrm>
              <a:off x="2541" y="2305"/>
              <a:ext cx="60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b="1">
                  <a:solidFill>
                    <a:srgbClr val="FFFFFF"/>
                  </a:solidFill>
                  <a:latin typeface="黑体" charset="0"/>
                  <a:ea typeface="黑体" charset="0"/>
                  <a:cs typeface="黑体" charset="0"/>
                </a:rPr>
                <a:t>动  作</a:t>
              </a:r>
              <a:endParaRPr lang="en-US" altLang="zh-CN" b="1">
                <a:solidFill>
                  <a:srgbClr val="FFFFFF"/>
                </a:solidFill>
                <a:latin typeface="黑体" charset="0"/>
                <a:ea typeface="黑体" charset="0"/>
                <a:cs typeface="黑体" charset="0"/>
              </a:endParaRPr>
            </a:p>
          </p:txBody>
        </p:sp>
        <p:sp>
          <p:nvSpPr>
            <p:cNvPr id="10" name="Text Box 9"/>
            <p:cNvSpPr txBox="1">
              <a:spLocks noChangeArrowheads="1"/>
            </p:cNvSpPr>
            <p:nvPr/>
          </p:nvSpPr>
          <p:spPr bwMode="gray">
            <a:xfrm>
              <a:off x="2541" y="2641"/>
              <a:ext cx="60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b="1">
                  <a:solidFill>
                    <a:srgbClr val="FFFFFF"/>
                  </a:solidFill>
                  <a:latin typeface="黑体" charset="0"/>
                  <a:ea typeface="黑体" charset="0"/>
                  <a:cs typeface="黑体" charset="0"/>
                </a:rPr>
                <a:t>状  态</a:t>
              </a:r>
              <a:endParaRPr lang="en-US" altLang="zh-CN" b="1">
                <a:solidFill>
                  <a:srgbClr val="FFFFFF"/>
                </a:solidFill>
                <a:latin typeface="黑体" charset="0"/>
                <a:ea typeface="黑体" charset="0"/>
                <a:cs typeface="黑体" charset="0"/>
              </a:endParaRPr>
            </a:p>
          </p:txBody>
        </p:sp>
        <p:sp>
          <p:nvSpPr>
            <p:cNvPr id="11" name="AutoShape 10"/>
            <p:cNvSpPr>
              <a:spLocks noChangeArrowheads="1"/>
            </p:cNvSpPr>
            <p:nvPr/>
          </p:nvSpPr>
          <p:spPr bwMode="gray">
            <a:xfrm>
              <a:off x="1872" y="1680"/>
              <a:ext cx="336" cy="1296"/>
            </a:xfrm>
            <a:prstGeom prst="leftArrow">
              <a:avLst>
                <a:gd name="adj1" fmla="val 65583"/>
                <a:gd name="adj2" fmla="val 65181"/>
              </a:avLst>
            </a:prstGeom>
            <a:gradFill rotWithShape="1">
              <a:gsLst>
                <a:gs pos="0">
                  <a:schemeClr val="bg2"/>
                </a:gs>
                <a:gs pos="100000">
                  <a:schemeClr val="bg2">
                    <a:gamma/>
                    <a:shade val="46275"/>
                    <a:invGamma/>
                    <a:alpha val="12000"/>
                  </a:schemeClr>
                </a:gs>
              </a:gsLst>
              <a:lin ang="0" scaled="1"/>
            </a:gradFill>
            <a:ln w="9525">
              <a:noFill/>
              <a:miter lim="800000"/>
              <a:headEnd/>
              <a:tailEnd/>
            </a:ln>
            <a:effectLst/>
          </p:spPr>
          <p:txBody>
            <a:bodyPr wrap="none" anchor="ctr"/>
            <a:lstStyle/>
            <a:p>
              <a:endParaRPr lang="zh-CN" altLang="en-US"/>
            </a:p>
          </p:txBody>
        </p:sp>
        <p:sp>
          <p:nvSpPr>
            <p:cNvPr id="12" name="AutoShape 15"/>
            <p:cNvSpPr>
              <a:spLocks noChangeArrowheads="1"/>
            </p:cNvSpPr>
            <p:nvPr/>
          </p:nvSpPr>
          <p:spPr bwMode="gray">
            <a:xfrm>
              <a:off x="3458" y="1680"/>
              <a:ext cx="334" cy="1296"/>
            </a:xfrm>
            <a:prstGeom prst="rightArrow">
              <a:avLst>
                <a:gd name="adj1" fmla="val 67750"/>
                <a:gd name="adj2" fmla="val 66167"/>
              </a:avLst>
            </a:prstGeom>
            <a:gradFill rotWithShape="1">
              <a:gsLst>
                <a:gs pos="0">
                  <a:schemeClr val="bg2">
                    <a:gamma/>
                    <a:shade val="46275"/>
                    <a:invGamma/>
                    <a:alpha val="12000"/>
                  </a:schemeClr>
                </a:gs>
                <a:gs pos="100000">
                  <a:schemeClr val="bg2"/>
                </a:gs>
              </a:gsLst>
              <a:lin ang="0" scaled="1"/>
            </a:gradFill>
            <a:ln w="9525">
              <a:noFill/>
              <a:miter lim="800000"/>
              <a:headEnd/>
              <a:tailEnd/>
            </a:ln>
            <a:effectLst/>
          </p:spPr>
          <p:txBody>
            <a:bodyPr wrap="none" anchor="ctr"/>
            <a:lstStyle/>
            <a:p>
              <a:endParaRPr lang="zh-CN" altLang="en-US"/>
            </a:p>
          </p:txBody>
        </p:sp>
        <p:sp>
          <p:nvSpPr>
            <p:cNvPr id="13" name="AutoShape 16"/>
            <p:cNvSpPr>
              <a:spLocks noChangeArrowheads="1"/>
            </p:cNvSpPr>
            <p:nvPr/>
          </p:nvSpPr>
          <p:spPr bwMode="gray">
            <a:xfrm>
              <a:off x="1898" y="980"/>
              <a:ext cx="1920" cy="384"/>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endParaRPr lang="zh-CN" altLang="en-US"/>
            </a:p>
          </p:txBody>
        </p:sp>
        <p:sp>
          <p:nvSpPr>
            <p:cNvPr id="14" name="AutoShape 17"/>
            <p:cNvSpPr>
              <a:spLocks noChangeArrowheads="1"/>
            </p:cNvSpPr>
            <p:nvPr/>
          </p:nvSpPr>
          <p:spPr bwMode="gray">
            <a:xfrm>
              <a:off x="2283" y="1440"/>
              <a:ext cx="1104" cy="336"/>
            </a:xfrm>
            <a:prstGeom prst="upArrow">
              <a:avLst>
                <a:gd name="adj1" fmla="val 68380"/>
                <a:gd name="adj2" fmla="val 70833"/>
              </a:avLst>
            </a:prstGeom>
            <a:gradFill rotWithShape="1">
              <a:gsLst>
                <a:gs pos="0">
                  <a:schemeClr val="bg2"/>
                </a:gs>
                <a:gs pos="100000">
                  <a:schemeClr val="bg2">
                    <a:gamma/>
                    <a:tint val="63529"/>
                    <a:invGamma/>
                    <a:alpha val="12000"/>
                  </a:schemeClr>
                </a:gs>
              </a:gsLst>
              <a:lin ang="5400000" scaled="1"/>
            </a:gradFill>
            <a:ln w="9525">
              <a:noFill/>
              <a:miter lim="800000"/>
              <a:headEnd/>
              <a:tailEnd/>
            </a:ln>
            <a:effectLst/>
          </p:spPr>
          <p:txBody>
            <a:bodyPr wrap="none" anchor="ctr"/>
            <a:lstStyle/>
            <a:p>
              <a:endParaRPr lang="zh-CN" altLang="en-US"/>
            </a:p>
          </p:txBody>
        </p:sp>
        <p:sp>
          <p:nvSpPr>
            <p:cNvPr id="15" name="Text Box 18"/>
            <p:cNvSpPr txBox="1">
              <a:spLocks noChangeArrowheads="1"/>
            </p:cNvSpPr>
            <p:nvPr/>
          </p:nvSpPr>
          <p:spPr bwMode="gray">
            <a:xfrm>
              <a:off x="2061" y="1124"/>
              <a:ext cx="159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sz="1400" b="1">
                  <a:solidFill>
                    <a:srgbClr val="FFFFFF"/>
                  </a:solidFill>
                  <a:latin typeface="黑体" charset="0"/>
                  <a:ea typeface="黑体" charset="0"/>
                  <a:cs typeface="黑体" charset="0"/>
                </a:rPr>
                <a:t>认</a:t>
              </a:r>
              <a:r>
                <a:rPr lang="en-US" altLang="zh-CN" sz="1400" b="1">
                  <a:solidFill>
                    <a:srgbClr val="FFFFFF"/>
                  </a:solidFill>
                  <a:latin typeface="黑体" charset="0"/>
                  <a:ea typeface="黑体" charset="0"/>
                  <a:cs typeface="黑体" charset="0"/>
                </a:rPr>
                <a:t>  </a:t>
              </a:r>
              <a:r>
                <a:rPr lang="zh-CN" altLang="en-US" sz="1400" b="1">
                  <a:solidFill>
                    <a:srgbClr val="FFFFFF"/>
                  </a:solidFill>
                  <a:latin typeface="黑体" charset="0"/>
                  <a:ea typeface="黑体" charset="0"/>
                  <a:cs typeface="黑体" charset="0"/>
                </a:rPr>
                <a:t>知（过程性、陈述性）</a:t>
              </a:r>
              <a:endParaRPr lang="en-US" altLang="zh-CN" sz="1400" b="1">
                <a:solidFill>
                  <a:srgbClr val="FFFFFF"/>
                </a:solidFill>
                <a:latin typeface="黑体" charset="0"/>
                <a:ea typeface="黑体" charset="0"/>
                <a:cs typeface="黑体" charset="0"/>
              </a:endParaRPr>
            </a:p>
          </p:txBody>
        </p:sp>
        <p:sp>
          <p:nvSpPr>
            <p:cNvPr id="16" name="AutoShape 19"/>
            <p:cNvSpPr>
              <a:spLocks noChangeArrowheads="1"/>
            </p:cNvSpPr>
            <p:nvPr/>
          </p:nvSpPr>
          <p:spPr bwMode="gray">
            <a:xfrm>
              <a:off x="1872" y="3312"/>
              <a:ext cx="1920" cy="381"/>
            </a:xfrm>
            <a:prstGeom prst="can">
              <a:avLst>
                <a:gd name="adj" fmla="val 32032"/>
              </a:avLst>
            </a:prstGeom>
            <a:gradFill rotWithShape="1">
              <a:gsLst>
                <a:gs pos="0">
                  <a:schemeClr val="hlink">
                    <a:gamma/>
                    <a:shade val="46275"/>
                    <a:invGamma/>
                  </a:schemeClr>
                </a:gs>
                <a:gs pos="50000">
                  <a:schemeClr val="hlink"/>
                </a:gs>
                <a:gs pos="100000">
                  <a:schemeClr val="hlink">
                    <a:gamma/>
                    <a:shade val="46275"/>
                    <a:invGamma/>
                  </a:schemeClr>
                </a:gs>
              </a:gsLst>
              <a:lin ang="0" scaled="1"/>
            </a:gradFill>
            <a:ln w="9525">
              <a:noFill/>
              <a:round/>
              <a:headEnd/>
              <a:tailEnd/>
            </a:ln>
            <a:effectLst/>
          </p:spPr>
          <p:txBody>
            <a:bodyPr wrap="none" anchor="ctr"/>
            <a:lstStyle/>
            <a:p>
              <a:endParaRPr lang="zh-CN" altLang="en-US"/>
            </a:p>
          </p:txBody>
        </p:sp>
        <p:sp>
          <p:nvSpPr>
            <p:cNvPr id="17" name="Text Box 20"/>
            <p:cNvSpPr txBox="1">
              <a:spLocks noChangeArrowheads="1"/>
            </p:cNvSpPr>
            <p:nvPr/>
          </p:nvSpPr>
          <p:spPr bwMode="gray">
            <a:xfrm>
              <a:off x="2526" y="3459"/>
              <a:ext cx="60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b="1">
                  <a:solidFill>
                    <a:srgbClr val="FFFFFF"/>
                  </a:solidFill>
                  <a:latin typeface="黑体" charset="0"/>
                  <a:ea typeface="黑体" charset="0"/>
                  <a:cs typeface="黑体" charset="0"/>
                </a:rPr>
                <a:t>经  验</a:t>
              </a:r>
              <a:endParaRPr lang="en-US" altLang="zh-CN" b="1">
                <a:solidFill>
                  <a:srgbClr val="FFFFFF"/>
                </a:solidFill>
                <a:latin typeface="黑体" charset="0"/>
                <a:ea typeface="黑体" charset="0"/>
                <a:cs typeface="黑体" charset="0"/>
              </a:endParaRPr>
            </a:p>
          </p:txBody>
        </p:sp>
        <p:sp>
          <p:nvSpPr>
            <p:cNvPr id="18" name="AutoShape 21"/>
            <p:cNvSpPr>
              <a:spLocks noChangeArrowheads="1"/>
            </p:cNvSpPr>
            <p:nvPr/>
          </p:nvSpPr>
          <p:spPr bwMode="gray">
            <a:xfrm>
              <a:off x="2269" y="2928"/>
              <a:ext cx="1106" cy="331"/>
            </a:xfrm>
            <a:prstGeom prst="downArrow">
              <a:avLst>
                <a:gd name="adj1" fmla="val 67093"/>
                <a:gd name="adj2" fmla="val 64051"/>
              </a:avLst>
            </a:prstGeom>
            <a:gradFill rotWithShape="1">
              <a:gsLst>
                <a:gs pos="0">
                  <a:schemeClr val="bg2">
                    <a:gamma/>
                    <a:tint val="63529"/>
                    <a:invGamma/>
                    <a:alpha val="12000"/>
                  </a:schemeClr>
                </a:gs>
                <a:gs pos="100000">
                  <a:schemeClr val="bg2"/>
                </a:gs>
              </a:gsLst>
              <a:lin ang="5400000" scaled="1"/>
            </a:gradFill>
            <a:ln w="9525">
              <a:noFill/>
              <a:miter lim="800000"/>
              <a:headEnd/>
              <a:tailEnd/>
            </a:ln>
            <a:effectLst/>
          </p:spPr>
          <p:txBody>
            <a:bodyPr wrap="none" anchor="ctr"/>
            <a:lstStyle/>
            <a:p>
              <a:endParaRPr lang="zh-CN" altLang="en-US"/>
            </a:p>
          </p:txBody>
        </p:sp>
      </p:grpSp>
      <p:grpSp>
        <p:nvGrpSpPr>
          <p:cNvPr id="19" name="Group 15"/>
          <p:cNvGrpSpPr>
            <a:grpSpLocks/>
          </p:cNvGrpSpPr>
          <p:nvPr/>
        </p:nvGrpSpPr>
        <p:grpSpPr bwMode="auto">
          <a:xfrm>
            <a:off x="5643438" y="2782342"/>
            <a:ext cx="3321050" cy="1655763"/>
            <a:chOff x="884" y="2160"/>
            <a:chExt cx="4101" cy="2203"/>
          </a:xfrm>
        </p:grpSpPr>
        <p:pic>
          <p:nvPicPr>
            <p:cNvPr id="20" name="Picture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 y="2160"/>
              <a:ext cx="3500" cy="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tri">
                  <a:solidFill>
                    <a:srgbClr val="000000"/>
                  </a:solidFill>
                  <a:miter lim="800000"/>
                  <a:headEnd/>
                  <a:tailEnd/>
                </a14:hiddenLine>
              </a:ext>
            </a:extLst>
          </p:spPr>
        </p:pic>
        <p:sp>
          <p:nvSpPr>
            <p:cNvPr id="21" name="Rectangle 10"/>
            <p:cNvSpPr>
              <a:spLocks noChangeArrowheads="1"/>
            </p:cNvSpPr>
            <p:nvPr/>
          </p:nvSpPr>
          <p:spPr bwMode="auto">
            <a:xfrm>
              <a:off x="1981" y="2447"/>
              <a:ext cx="174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mpd="tri">
                  <a:solidFill>
                    <a:srgbClr val="000000"/>
                  </a:solidFill>
                  <a:miter lim="800000"/>
                  <a:headEnd/>
                  <a:tailEnd/>
                </a14:hiddenLine>
              </a:ext>
            </a:extLst>
          </p:spPr>
          <p:txBody>
            <a:bodyPr wrap="none" lIns="56219" tIns="22488" rIns="56219" bIns="22488">
              <a:spAutoFit/>
            </a:bodyPr>
            <a:lstStyle/>
            <a:p>
              <a:pPr defTabSz="809625" eaLnBrk="0" hangingPunct="0">
                <a:lnSpc>
                  <a:spcPct val="85000"/>
                </a:lnSpc>
              </a:pPr>
              <a:r>
                <a:rPr lang="en-US" altLang="zh-CN">
                  <a:solidFill>
                    <a:schemeClr val="bg1"/>
                  </a:solidFill>
                  <a:latin typeface="Helvetica" charset="0"/>
                  <a:ea typeface="ＭＳ Ｐゴシック" charset="0"/>
                  <a:cs typeface="ＭＳ Ｐゴシック" charset="0"/>
                </a:rPr>
                <a:t>Environment</a:t>
              </a:r>
              <a:endParaRPr lang="en-US" altLang="zh-CN" sz="2000">
                <a:solidFill>
                  <a:schemeClr val="bg1"/>
                </a:solidFill>
                <a:latin typeface="Helvetica" charset="0"/>
                <a:ea typeface="ＭＳ Ｐゴシック" charset="0"/>
                <a:cs typeface="ＭＳ Ｐゴシック" charset="0"/>
              </a:endParaRPr>
            </a:p>
          </p:txBody>
        </p:sp>
        <p:sp>
          <p:nvSpPr>
            <p:cNvPr id="22" name="Rectangle 11"/>
            <p:cNvSpPr>
              <a:spLocks noChangeArrowheads="1"/>
            </p:cNvSpPr>
            <p:nvPr/>
          </p:nvSpPr>
          <p:spPr bwMode="auto">
            <a:xfrm>
              <a:off x="4084" y="3081"/>
              <a:ext cx="90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mpd="tri">
                  <a:solidFill>
                    <a:srgbClr val="000000"/>
                  </a:solidFill>
                  <a:miter lim="800000"/>
                  <a:headEnd/>
                  <a:tailEnd/>
                </a14:hiddenLine>
              </a:ext>
            </a:extLst>
          </p:spPr>
          <p:txBody>
            <a:bodyPr wrap="none" lIns="56219" tIns="22488" rIns="56219" bIns="22488">
              <a:spAutoFit/>
            </a:bodyPr>
            <a:lstStyle/>
            <a:p>
              <a:pPr defTabSz="809625" eaLnBrk="0" hangingPunct="0">
                <a:lnSpc>
                  <a:spcPct val="85000"/>
                </a:lnSpc>
              </a:pPr>
              <a:r>
                <a:rPr lang="en-US" altLang="zh-CN">
                  <a:latin typeface="Helvetica" charset="0"/>
                  <a:ea typeface="ＭＳ Ｐゴシック" charset="0"/>
                  <a:cs typeface="ＭＳ Ｐゴシック" charset="0"/>
                </a:rPr>
                <a:t>action</a:t>
              </a:r>
            </a:p>
          </p:txBody>
        </p:sp>
        <p:sp>
          <p:nvSpPr>
            <p:cNvPr id="23" name="Rectangle 12"/>
            <p:cNvSpPr>
              <a:spLocks noChangeArrowheads="1"/>
            </p:cNvSpPr>
            <p:nvPr/>
          </p:nvSpPr>
          <p:spPr bwMode="auto">
            <a:xfrm>
              <a:off x="1484" y="3157"/>
              <a:ext cx="75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mpd="tri">
                  <a:solidFill>
                    <a:srgbClr val="000000"/>
                  </a:solidFill>
                  <a:miter lim="800000"/>
                  <a:headEnd/>
                  <a:tailEnd/>
                </a14:hiddenLine>
              </a:ext>
            </a:extLst>
          </p:spPr>
          <p:txBody>
            <a:bodyPr wrap="none" lIns="56219" tIns="22488" rIns="56219" bIns="22488">
              <a:spAutoFit/>
            </a:bodyPr>
            <a:lstStyle/>
            <a:p>
              <a:pPr defTabSz="809625" eaLnBrk="0" hangingPunct="0">
                <a:lnSpc>
                  <a:spcPct val="85000"/>
                </a:lnSpc>
              </a:pPr>
              <a:r>
                <a:rPr lang="en-US" altLang="zh-CN">
                  <a:latin typeface="Helvetica" charset="0"/>
                  <a:ea typeface="ＭＳ Ｐゴシック" charset="0"/>
                  <a:cs typeface="ＭＳ Ｐゴシック" charset="0"/>
                </a:rPr>
                <a:t>state</a:t>
              </a:r>
            </a:p>
          </p:txBody>
        </p:sp>
        <p:sp>
          <p:nvSpPr>
            <p:cNvPr id="24" name="Rectangle 13"/>
            <p:cNvSpPr>
              <a:spLocks noChangeArrowheads="1"/>
            </p:cNvSpPr>
            <p:nvPr/>
          </p:nvSpPr>
          <p:spPr bwMode="auto">
            <a:xfrm>
              <a:off x="1329" y="3789"/>
              <a:ext cx="10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mpd="tri">
                  <a:solidFill>
                    <a:srgbClr val="000000"/>
                  </a:solidFill>
                  <a:miter lim="800000"/>
                  <a:headEnd/>
                  <a:tailEnd/>
                </a14:hiddenLine>
              </a:ext>
            </a:extLst>
          </p:spPr>
          <p:txBody>
            <a:bodyPr wrap="none" lIns="56219" tIns="22488" rIns="56219" bIns="22488">
              <a:spAutoFit/>
            </a:bodyPr>
            <a:lstStyle/>
            <a:p>
              <a:pPr defTabSz="809625" eaLnBrk="0" hangingPunct="0">
                <a:lnSpc>
                  <a:spcPct val="85000"/>
                </a:lnSpc>
              </a:pPr>
              <a:r>
                <a:rPr lang="en-US" altLang="zh-CN">
                  <a:latin typeface="Helvetica" charset="0"/>
                  <a:ea typeface="ＭＳ Ｐゴシック" charset="0"/>
                  <a:cs typeface="ＭＳ Ｐゴシック" charset="0"/>
                </a:rPr>
                <a:t>reward</a:t>
              </a:r>
              <a:endParaRPr lang="en-US" altLang="zh-CN" sz="2000">
                <a:latin typeface="Helvetica" charset="0"/>
                <a:ea typeface="ＭＳ Ｐゴシック" charset="0"/>
                <a:cs typeface="ＭＳ Ｐゴシック" charset="0"/>
              </a:endParaRPr>
            </a:p>
          </p:txBody>
        </p:sp>
        <p:sp>
          <p:nvSpPr>
            <p:cNvPr id="25" name="Rectangle 14"/>
            <p:cNvSpPr>
              <a:spLocks noChangeArrowheads="1"/>
            </p:cNvSpPr>
            <p:nvPr/>
          </p:nvSpPr>
          <p:spPr bwMode="auto">
            <a:xfrm>
              <a:off x="3019" y="4076"/>
              <a:ext cx="1157" cy="268"/>
            </a:xfrm>
            <a:prstGeom prst="rect">
              <a:avLst/>
            </a:prstGeom>
            <a:noFill/>
            <a:ln w="25400" cmpd="tri">
              <a:noFill/>
              <a:miter lim="800000"/>
              <a:headEnd/>
              <a:tailEnd/>
            </a:ln>
          </p:spPr>
          <p:txBody>
            <a:bodyPr lIns="56219" tIns="22488" rIns="56219" bIns="22488">
              <a:spAutoFit/>
            </a:bodyPr>
            <a:lstStyle/>
            <a:p>
              <a:pPr algn="ctr" defTabSz="809625" eaLnBrk="0" hangingPunct="0">
                <a:lnSpc>
                  <a:spcPct val="85000"/>
                </a:lnSpc>
                <a:defRPr/>
              </a:pPr>
              <a:r>
                <a:rPr lang="en-US" altLang="zh-CN" sz="1200" b="1" dirty="0">
                  <a:solidFill>
                    <a:schemeClr val="tx1">
                      <a:lumMod val="60000"/>
                      <a:lumOff val="40000"/>
                    </a:schemeClr>
                  </a:solidFill>
                  <a:latin typeface="Helvetica" pitchFamily="34" charset="0"/>
                  <a:ea typeface="+mn-ea"/>
                  <a:cs typeface="+mn-cs"/>
                </a:rPr>
                <a:t>RL </a:t>
              </a:r>
              <a:r>
                <a:rPr lang="en-US" altLang="en-US" sz="1200" b="1" dirty="0">
                  <a:solidFill>
                    <a:schemeClr val="tx1">
                      <a:lumMod val="60000"/>
                      <a:lumOff val="40000"/>
                    </a:schemeClr>
                  </a:solidFill>
                  <a:latin typeface="Helvetica" pitchFamily="34" charset="0"/>
                  <a:ea typeface="+mn-ea"/>
                  <a:cs typeface="+mn-cs"/>
                </a:rPr>
                <a:t>Agent</a:t>
              </a:r>
            </a:p>
          </p:txBody>
        </p:sp>
      </p:grpSp>
      <p:pic>
        <p:nvPicPr>
          <p:cNvPr id="26" name="图片 30" descr="learn to bike.jpg"/>
          <p:cNvPicPr>
            <a:picLocks noChangeAspect="1"/>
          </p:cNvPicPr>
          <p:nvPr/>
        </p:nvPicPr>
        <p:blipFill>
          <a:blip r:embed="rId3" cstate="print"/>
          <a:stretch>
            <a:fillRect/>
          </a:stretch>
        </p:blipFill>
        <p:spPr>
          <a:xfrm>
            <a:off x="899592" y="2350046"/>
            <a:ext cx="1580381" cy="2405536"/>
          </a:xfrm>
          <a:prstGeom prst="rect">
            <a:avLst/>
          </a:prstGeom>
          <a:effectLst>
            <a:softEdge rad="127000"/>
          </a:effectLst>
        </p:spPr>
      </p:pic>
      <p:sp>
        <p:nvSpPr>
          <p:cNvPr id="27" name="矩形 39"/>
          <p:cNvSpPr/>
          <p:nvPr/>
        </p:nvSpPr>
        <p:spPr>
          <a:xfrm>
            <a:off x="1196950" y="4870326"/>
            <a:ext cx="1011816" cy="338554"/>
          </a:xfrm>
          <a:prstGeom prst="rect">
            <a:avLst/>
          </a:prstGeom>
          <a:noFill/>
        </p:spPr>
        <p:txBody>
          <a:bodyPr wrap="none">
            <a:spAutoFit/>
          </a:bodyPr>
          <a:lstStyle/>
          <a:p>
            <a:pPr algn="ctr">
              <a:defRPr/>
            </a:pPr>
            <a:r>
              <a:rPr lang="zh-CN" altLang="en-US"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n-ea"/>
                <a:cs typeface="+mn-cs"/>
              </a:rPr>
              <a:t>具体事例</a:t>
            </a:r>
          </a:p>
        </p:txBody>
      </p:sp>
      <p:sp>
        <p:nvSpPr>
          <p:cNvPr id="28" name="矩形 40"/>
          <p:cNvSpPr/>
          <p:nvPr/>
        </p:nvSpPr>
        <p:spPr>
          <a:xfrm>
            <a:off x="6600795" y="4870326"/>
            <a:ext cx="1011816" cy="338554"/>
          </a:xfrm>
          <a:prstGeom prst="rect">
            <a:avLst/>
          </a:prstGeom>
          <a:noFill/>
        </p:spPr>
        <p:txBody>
          <a:bodyPr wrap="none">
            <a:spAutoFit/>
          </a:bodyPr>
          <a:lstStyle/>
          <a:p>
            <a:pPr algn="ctr">
              <a:defRPr/>
            </a:pPr>
            <a:r>
              <a:rPr lang="zh-CN" altLang="en-US"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n-ea"/>
                <a:cs typeface="+mn-cs"/>
              </a:rPr>
              <a:t>抽象模型</a:t>
            </a:r>
          </a:p>
        </p:txBody>
      </p:sp>
      <p:sp>
        <p:nvSpPr>
          <p:cNvPr id="29" name="内容占位符 2"/>
          <p:cNvSpPr>
            <a:spLocks noGrp="1"/>
          </p:cNvSpPr>
          <p:nvPr>
            <p:ph idx="1"/>
          </p:nvPr>
        </p:nvSpPr>
        <p:spPr>
          <a:xfrm>
            <a:off x="395536" y="5877272"/>
            <a:ext cx="8352928" cy="816793"/>
          </a:xfrm>
        </p:spPr>
        <p:txBody>
          <a:bodyPr>
            <a:normAutofit/>
          </a:bodyPr>
          <a:lstStyle/>
          <a:p>
            <a:pPr algn="ctr">
              <a:lnSpc>
                <a:spcPct val="150000"/>
              </a:lnSpc>
              <a:spcBef>
                <a:spcPts val="1200"/>
              </a:spcBef>
              <a:spcAft>
                <a:spcPts val="1000"/>
              </a:spcAft>
              <a:buNone/>
            </a:pPr>
            <a:r>
              <a:rPr lang="zh-CN" altLang="en-US" sz="2800" dirty="0">
                <a:solidFill>
                  <a:srgbClr val="FF0000"/>
                </a:solidFill>
                <a:latin typeface="黑体" pitchFamily="49" charset="-122"/>
                <a:ea typeface="黑体" pitchFamily="49" charset="-122"/>
              </a:rPr>
              <a:t>通过奖惩来强化成功的经验，惩罚错误的做法</a:t>
            </a:r>
            <a:endParaRPr lang="zh-CN" altLang="en-US" sz="2800" b="1" dirty="0">
              <a:latin typeface="华文宋体" pitchFamily="2" charset="-122"/>
              <a:ea typeface="华文宋体" pitchFamily="2" charset="-122"/>
            </a:endParaRPr>
          </a:p>
        </p:txBody>
      </p:sp>
      <p:sp>
        <p:nvSpPr>
          <p:cNvPr id="3" name="右箭头 2"/>
          <p:cNvSpPr/>
          <p:nvPr/>
        </p:nvSpPr>
        <p:spPr>
          <a:xfrm>
            <a:off x="2627784" y="3474561"/>
            <a:ext cx="504056" cy="338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5287678" y="3417440"/>
            <a:ext cx="504056" cy="338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下箭头 30"/>
          <p:cNvSpPr/>
          <p:nvPr/>
        </p:nvSpPr>
        <p:spPr>
          <a:xfrm rot="10800000">
            <a:off x="4202390" y="4486648"/>
            <a:ext cx="345617" cy="443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下箭头 31"/>
          <p:cNvSpPr/>
          <p:nvPr/>
        </p:nvSpPr>
        <p:spPr>
          <a:xfrm rot="10800000">
            <a:off x="4221457" y="2225059"/>
            <a:ext cx="345617" cy="443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4082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迁移学习</a:t>
            </a:r>
          </a:p>
        </p:txBody>
      </p:sp>
      <p:grpSp>
        <p:nvGrpSpPr>
          <p:cNvPr id="4" name="Group 3"/>
          <p:cNvGrpSpPr>
            <a:grpSpLocks/>
          </p:cNvGrpSpPr>
          <p:nvPr/>
        </p:nvGrpSpPr>
        <p:grpSpPr bwMode="auto">
          <a:xfrm>
            <a:off x="1187450" y="2164432"/>
            <a:ext cx="5751513" cy="3352800"/>
            <a:chOff x="836" y="1248"/>
            <a:chExt cx="3993" cy="2256"/>
          </a:xfrm>
        </p:grpSpPr>
        <p:grpSp>
          <p:nvGrpSpPr>
            <p:cNvPr id="5" name="Group 4"/>
            <p:cNvGrpSpPr>
              <a:grpSpLocks/>
            </p:cNvGrpSpPr>
            <p:nvPr/>
          </p:nvGrpSpPr>
          <p:grpSpPr bwMode="auto">
            <a:xfrm>
              <a:off x="1824" y="1248"/>
              <a:ext cx="2014" cy="1821"/>
              <a:chOff x="1872" y="1824"/>
              <a:chExt cx="2014" cy="1821"/>
            </a:xfrm>
          </p:grpSpPr>
          <p:sp>
            <p:nvSpPr>
              <p:cNvPr id="14" name="AutoShape 5"/>
              <p:cNvSpPr>
                <a:spLocks noChangeArrowheads="1"/>
              </p:cNvSpPr>
              <p:nvPr/>
            </p:nvSpPr>
            <p:spPr bwMode="gray">
              <a:xfrm rot="16200000" flipH="1">
                <a:off x="1820" y="2527"/>
                <a:ext cx="310"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endParaRPr lang="zh-CN" altLang="en-US"/>
              </a:p>
            </p:txBody>
          </p:sp>
          <p:sp>
            <p:nvSpPr>
              <p:cNvPr id="15" name="AutoShape 6"/>
              <p:cNvSpPr>
                <a:spLocks noChangeArrowheads="1"/>
              </p:cNvSpPr>
              <p:nvPr/>
            </p:nvSpPr>
            <p:spPr bwMode="gray">
              <a:xfrm rot="5400000" flipH="1">
                <a:off x="3634" y="2494"/>
                <a:ext cx="309"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endParaRPr lang="zh-CN" altLang="en-US"/>
              </a:p>
            </p:txBody>
          </p:sp>
          <p:sp>
            <p:nvSpPr>
              <p:cNvPr id="16" name="AutoShape 7"/>
              <p:cNvSpPr>
                <a:spLocks noChangeArrowheads="1"/>
              </p:cNvSpPr>
              <p:nvPr/>
            </p:nvSpPr>
            <p:spPr bwMode="gray">
              <a:xfrm rot="10800000" flipH="1">
                <a:off x="2725" y="3439"/>
                <a:ext cx="312"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endParaRPr lang="zh-CN" altLang="en-US"/>
              </a:p>
            </p:txBody>
          </p:sp>
          <p:sp>
            <p:nvSpPr>
              <p:cNvPr id="17" name="Oval 8"/>
              <p:cNvSpPr>
                <a:spLocks noChangeArrowheads="1"/>
              </p:cNvSpPr>
              <p:nvPr/>
            </p:nvSpPr>
            <p:spPr bwMode="gray">
              <a:xfrm>
                <a:off x="2078" y="1824"/>
                <a:ext cx="1615" cy="1615"/>
              </a:xfrm>
              <a:prstGeom prst="ellipse">
                <a:avLst/>
              </a:prstGeom>
              <a:gradFill rotWithShape="1">
                <a:gsLst>
                  <a:gs pos="0">
                    <a:srgbClr val="767676"/>
                  </a:gs>
                  <a:gs pos="50000">
                    <a:srgbClr val="FFFFFF"/>
                  </a:gs>
                  <a:gs pos="100000">
                    <a:srgbClr val="767676"/>
                  </a:gs>
                </a:gsLst>
                <a:lin ang="5400000" scaled="1"/>
              </a:gradFill>
              <a:ln w="57150">
                <a:solidFill>
                  <a:schemeClr val="bg1"/>
                </a:solidFill>
                <a:round/>
                <a:headEnd/>
                <a:tailEnd/>
              </a:ln>
            </p:spPr>
            <p:txBody>
              <a:bodyPr wrap="none" anchor="ctr"/>
              <a:lstStyle/>
              <a:p>
                <a:endParaRPr lang="zh-CN" altLang="en-US"/>
              </a:p>
            </p:txBody>
          </p:sp>
          <p:sp>
            <p:nvSpPr>
              <p:cNvPr id="18" name="Oval 9"/>
              <p:cNvSpPr>
                <a:spLocks noChangeArrowheads="1"/>
              </p:cNvSpPr>
              <p:nvPr/>
            </p:nvSpPr>
            <p:spPr bwMode="gray">
              <a:xfrm>
                <a:off x="2170" y="1915"/>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 name="Oval 10"/>
              <p:cNvSpPr>
                <a:spLocks noChangeArrowheads="1"/>
              </p:cNvSpPr>
              <p:nvPr/>
            </p:nvSpPr>
            <p:spPr bwMode="gray">
              <a:xfrm>
                <a:off x="2254" y="2000"/>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20" name="Oval 11"/>
              <p:cNvSpPr>
                <a:spLocks noChangeArrowheads="1"/>
              </p:cNvSpPr>
              <p:nvPr/>
            </p:nvSpPr>
            <p:spPr bwMode="gray">
              <a:xfrm>
                <a:off x="2254" y="2000"/>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21" name="Oval 12"/>
              <p:cNvSpPr>
                <a:spLocks noChangeArrowheads="1"/>
              </p:cNvSpPr>
              <p:nvPr/>
            </p:nvSpPr>
            <p:spPr bwMode="gray">
              <a:xfrm>
                <a:off x="2337" y="2084"/>
                <a:ext cx="1100"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22" name="Oval 13"/>
              <p:cNvSpPr>
                <a:spLocks noChangeArrowheads="1"/>
              </p:cNvSpPr>
              <p:nvPr/>
            </p:nvSpPr>
            <p:spPr bwMode="gray">
              <a:xfrm>
                <a:off x="2337" y="2083"/>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solidFill>
                      <a:srgbClr val="000000"/>
                    </a:solidFill>
                    <a:round/>
                    <a:headEnd/>
                    <a:tailEnd/>
                  </a14:hiddenLine>
                </a:ext>
              </a:extLst>
            </p:spPr>
            <p:txBody>
              <a:bodyPr anchor="ctr">
                <a:spAutoFit/>
              </a:bodyPr>
              <a:lstStyle/>
              <a:p>
                <a:endParaRPr lang="zh-CN" altLang="en-US"/>
              </a:p>
            </p:txBody>
          </p:sp>
        </p:grpSp>
        <p:sp>
          <p:nvSpPr>
            <p:cNvPr id="6" name="Text Box 20"/>
            <p:cNvSpPr txBox="1">
              <a:spLocks noChangeArrowheads="1"/>
            </p:cNvSpPr>
            <p:nvPr/>
          </p:nvSpPr>
          <p:spPr bwMode="gray">
            <a:xfrm>
              <a:off x="2510" y="1926"/>
              <a:ext cx="67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sz="2400" b="1">
                  <a:solidFill>
                    <a:srgbClr val="FFFFFF"/>
                  </a:solidFill>
                  <a:ea typeface="宋体" charset="0"/>
                  <a:cs typeface="宋体" charset="0"/>
                </a:rPr>
                <a:t>认  知</a:t>
              </a:r>
              <a:endParaRPr lang="en-US" altLang="zh-CN" sz="2400" b="1">
                <a:solidFill>
                  <a:srgbClr val="FFFFFF"/>
                </a:solidFill>
                <a:ea typeface="宋体" charset="0"/>
                <a:cs typeface="宋体" charset="0"/>
              </a:endParaRPr>
            </a:p>
          </p:txBody>
        </p:sp>
        <p:sp>
          <p:nvSpPr>
            <p:cNvPr id="7" name="AutoShape 21"/>
            <p:cNvSpPr>
              <a:spLocks noChangeArrowheads="1"/>
            </p:cNvSpPr>
            <p:nvPr/>
          </p:nvSpPr>
          <p:spPr bwMode="auto">
            <a:xfrm>
              <a:off x="1611" y="3168"/>
              <a:ext cx="2448" cy="336"/>
            </a:xfrm>
            <a:prstGeom prst="roundRect">
              <a:avLst>
                <a:gd name="adj" fmla="val 50000"/>
              </a:avLst>
            </a:prstGeom>
            <a:solidFill>
              <a:schemeClr val="bg1"/>
            </a:solidFill>
            <a:ln w="38100">
              <a:solidFill>
                <a:schemeClr val="tx1"/>
              </a:solidFill>
              <a:round/>
              <a:headEnd/>
              <a:tailEnd/>
            </a:ln>
          </p:spPr>
          <p:txBody>
            <a:bodyPr wrap="none" anchor="ctr"/>
            <a:lstStyle/>
            <a:p>
              <a:pPr algn="ctr" eaLnBrk="0" hangingPunct="0"/>
              <a:r>
                <a:rPr lang="zh-CN" altLang="en-US" b="1">
                  <a:latin typeface="Verdana" charset="0"/>
                </a:rPr>
                <a:t>任务间迁移</a:t>
              </a:r>
              <a:endParaRPr lang="en-US" altLang="zh-CN" b="1">
                <a:latin typeface="Verdana" charset="0"/>
              </a:endParaRPr>
            </a:p>
          </p:txBody>
        </p:sp>
        <p:sp>
          <p:nvSpPr>
            <p:cNvPr id="8" name="Text Box 22"/>
            <p:cNvSpPr txBox="1">
              <a:spLocks noChangeArrowheads="1"/>
            </p:cNvSpPr>
            <p:nvPr/>
          </p:nvSpPr>
          <p:spPr bwMode="gray">
            <a:xfrm>
              <a:off x="836" y="1683"/>
              <a:ext cx="45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tLang="zh-CN" b="1">
                  <a:solidFill>
                    <a:srgbClr val="FFFFFF"/>
                  </a:solidFill>
                  <a:ea typeface="宋体" charset="0"/>
                  <a:cs typeface="宋体" charset="0"/>
                </a:rPr>
                <a:t>Text</a:t>
              </a:r>
            </a:p>
          </p:txBody>
        </p:sp>
        <p:sp>
          <p:nvSpPr>
            <p:cNvPr id="9" name="Text Box 23"/>
            <p:cNvSpPr txBox="1">
              <a:spLocks noChangeArrowheads="1"/>
            </p:cNvSpPr>
            <p:nvPr/>
          </p:nvSpPr>
          <p:spPr bwMode="gray">
            <a:xfrm>
              <a:off x="836" y="2019"/>
              <a:ext cx="45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tLang="zh-CN" b="1">
                  <a:solidFill>
                    <a:srgbClr val="FFFFFF"/>
                  </a:solidFill>
                  <a:ea typeface="宋体" charset="0"/>
                  <a:cs typeface="宋体" charset="0"/>
                </a:rPr>
                <a:t>Text</a:t>
              </a:r>
            </a:p>
          </p:txBody>
        </p:sp>
        <p:sp>
          <p:nvSpPr>
            <p:cNvPr id="10" name="Text Box 24"/>
            <p:cNvSpPr txBox="1">
              <a:spLocks noChangeArrowheads="1"/>
            </p:cNvSpPr>
            <p:nvPr/>
          </p:nvSpPr>
          <p:spPr bwMode="gray">
            <a:xfrm>
              <a:off x="836" y="2355"/>
              <a:ext cx="45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tLang="zh-CN" b="1">
                  <a:solidFill>
                    <a:srgbClr val="FFFFFF"/>
                  </a:solidFill>
                  <a:ea typeface="宋体" charset="0"/>
                  <a:cs typeface="宋体" charset="0"/>
                </a:rPr>
                <a:t>Text</a:t>
              </a:r>
            </a:p>
          </p:txBody>
        </p:sp>
        <p:sp>
          <p:nvSpPr>
            <p:cNvPr id="11" name="Text Box 25"/>
            <p:cNvSpPr txBox="1">
              <a:spLocks noChangeArrowheads="1"/>
            </p:cNvSpPr>
            <p:nvPr/>
          </p:nvSpPr>
          <p:spPr bwMode="gray">
            <a:xfrm>
              <a:off x="4375" y="1683"/>
              <a:ext cx="45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tLang="zh-CN" b="1">
                  <a:solidFill>
                    <a:srgbClr val="FFFFFF"/>
                  </a:solidFill>
                  <a:ea typeface="宋体" charset="0"/>
                  <a:cs typeface="宋体" charset="0"/>
                </a:rPr>
                <a:t>Text</a:t>
              </a:r>
            </a:p>
          </p:txBody>
        </p:sp>
        <p:sp>
          <p:nvSpPr>
            <p:cNvPr id="12" name="Text Box 26"/>
            <p:cNvSpPr txBox="1">
              <a:spLocks noChangeArrowheads="1"/>
            </p:cNvSpPr>
            <p:nvPr/>
          </p:nvSpPr>
          <p:spPr bwMode="gray">
            <a:xfrm>
              <a:off x="4375" y="2019"/>
              <a:ext cx="45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tLang="zh-CN" b="1">
                  <a:solidFill>
                    <a:srgbClr val="FFFFFF"/>
                  </a:solidFill>
                  <a:ea typeface="宋体" charset="0"/>
                  <a:cs typeface="宋体" charset="0"/>
                </a:rPr>
                <a:t>Text</a:t>
              </a:r>
            </a:p>
          </p:txBody>
        </p:sp>
        <p:sp>
          <p:nvSpPr>
            <p:cNvPr id="13" name="Text Box 27"/>
            <p:cNvSpPr txBox="1">
              <a:spLocks noChangeArrowheads="1"/>
            </p:cNvSpPr>
            <p:nvPr/>
          </p:nvSpPr>
          <p:spPr bwMode="gray">
            <a:xfrm>
              <a:off x="4375" y="2355"/>
              <a:ext cx="45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tLang="zh-CN" b="1">
                  <a:solidFill>
                    <a:srgbClr val="FFFFFF"/>
                  </a:solidFill>
                  <a:ea typeface="宋体" charset="0"/>
                  <a:cs typeface="宋体" charset="0"/>
                </a:rPr>
                <a:t>Text</a:t>
              </a:r>
            </a:p>
          </p:txBody>
        </p:sp>
      </p:grpSp>
      <p:pic>
        <p:nvPicPr>
          <p:cNvPr id="23" name="图片 29" descr="learn to bike.jpg"/>
          <p:cNvPicPr>
            <a:picLocks noChangeAspect="1"/>
          </p:cNvPicPr>
          <p:nvPr/>
        </p:nvPicPr>
        <p:blipFill>
          <a:blip r:embed="rId2" cstate="print"/>
          <a:stretch>
            <a:fillRect/>
          </a:stretch>
        </p:blipFill>
        <p:spPr>
          <a:xfrm>
            <a:off x="971600" y="2185626"/>
            <a:ext cx="1580381" cy="2405536"/>
          </a:xfrm>
          <a:prstGeom prst="rect">
            <a:avLst/>
          </a:prstGeom>
          <a:effectLst>
            <a:softEdge rad="127000"/>
          </a:effectLst>
        </p:spPr>
      </p:pic>
      <p:sp>
        <p:nvSpPr>
          <p:cNvPr id="24" name="矩形 30"/>
          <p:cNvSpPr/>
          <p:nvPr/>
        </p:nvSpPr>
        <p:spPr>
          <a:xfrm>
            <a:off x="1165565" y="4705906"/>
            <a:ext cx="1218602" cy="584775"/>
          </a:xfrm>
          <a:prstGeom prst="rect">
            <a:avLst/>
          </a:prstGeom>
          <a:noFill/>
        </p:spPr>
        <p:txBody>
          <a:bodyPr wrap="none">
            <a:spAutoFit/>
          </a:bodyPr>
          <a:lstStyle/>
          <a:p>
            <a:pPr algn="ctr">
              <a:defRPr/>
            </a:pPr>
            <a:r>
              <a:rPr lang="zh-CN" altLang="en-US"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n-ea"/>
                <a:cs typeface="+mn-cs"/>
              </a:rPr>
              <a:t>单任务学习</a:t>
            </a:r>
            <a:endParaRPr lang="en-US" altLang="zh-CN"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n-ea"/>
              <a:cs typeface="+mn-cs"/>
            </a:endParaRPr>
          </a:p>
          <a:p>
            <a:pPr algn="ctr">
              <a:defRPr/>
            </a:pPr>
            <a:r>
              <a:rPr lang="zh-CN" altLang="en-US"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n-ea"/>
                <a:cs typeface="+mn-cs"/>
              </a:rPr>
              <a:t>骑自行车</a:t>
            </a:r>
          </a:p>
        </p:txBody>
      </p:sp>
      <p:pic>
        <p:nvPicPr>
          <p:cNvPr id="25" name="图片 31" descr="learning to bke moto.jpg"/>
          <p:cNvPicPr>
            <a:picLocks noChangeAspect="1"/>
          </p:cNvPicPr>
          <p:nvPr/>
        </p:nvPicPr>
        <p:blipFill>
          <a:blip r:embed="rId3" cstate="print"/>
          <a:stretch>
            <a:fillRect/>
          </a:stretch>
        </p:blipFill>
        <p:spPr>
          <a:xfrm>
            <a:off x="5652120" y="2185994"/>
            <a:ext cx="3206400" cy="2404800"/>
          </a:xfrm>
          <a:prstGeom prst="rect">
            <a:avLst/>
          </a:prstGeom>
          <a:effectLst>
            <a:softEdge rad="127000"/>
          </a:effectLst>
        </p:spPr>
      </p:pic>
      <p:sp>
        <p:nvSpPr>
          <p:cNvPr id="26" name="矩形 32"/>
          <p:cNvSpPr/>
          <p:nvPr/>
        </p:nvSpPr>
        <p:spPr>
          <a:xfrm>
            <a:off x="6732240" y="4684538"/>
            <a:ext cx="1218602" cy="584775"/>
          </a:xfrm>
          <a:prstGeom prst="rect">
            <a:avLst/>
          </a:prstGeom>
          <a:noFill/>
        </p:spPr>
        <p:txBody>
          <a:bodyPr wrap="none">
            <a:spAutoFit/>
          </a:bodyPr>
          <a:lstStyle/>
          <a:p>
            <a:pPr algn="ctr">
              <a:defRPr/>
            </a:pPr>
            <a:r>
              <a:rPr lang="zh-CN" altLang="en-US"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n-ea"/>
                <a:cs typeface="+mn-cs"/>
              </a:rPr>
              <a:t>单任务学习</a:t>
            </a:r>
            <a:endParaRPr lang="en-US" altLang="zh-CN"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n-ea"/>
              <a:cs typeface="+mn-cs"/>
            </a:endParaRPr>
          </a:p>
          <a:p>
            <a:pPr algn="ctr">
              <a:defRPr/>
            </a:pPr>
            <a:r>
              <a:rPr lang="zh-CN" altLang="en-US"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n-ea"/>
                <a:cs typeface="+mn-cs"/>
              </a:rPr>
              <a:t>骑摩托车</a:t>
            </a:r>
          </a:p>
        </p:txBody>
      </p:sp>
      <p:sp>
        <p:nvSpPr>
          <p:cNvPr id="27" name="内容占位符 2"/>
          <p:cNvSpPr>
            <a:spLocks noGrp="1"/>
          </p:cNvSpPr>
          <p:nvPr>
            <p:ph idx="1"/>
          </p:nvPr>
        </p:nvSpPr>
        <p:spPr>
          <a:xfrm>
            <a:off x="395536" y="5877272"/>
            <a:ext cx="8352928" cy="816793"/>
          </a:xfrm>
        </p:spPr>
        <p:txBody>
          <a:bodyPr>
            <a:normAutofit/>
          </a:bodyPr>
          <a:lstStyle/>
          <a:p>
            <a:pPr algn="ctr">
              <a:lnSpc>
                <a:spcPct val="150000"/>
              </a:lnSpc>
              <a:spcBef>
                <a:spcPts val="1200"/>
              </a:spcBef>
              <a:spcAft>
                <a:spcPts val="1000"/>
              </a:spcAft>
              <a:buNone/>
            </a:pPr>
            <a:r>
              <a:rPr lang="zh-CN" altLang="en-US" sz="2800" dirty="0">
                <a:solidFill>
                  <a:srgbClr val="FF0000"/>
                </a:solidFill>
                <a:latin typeface="黑体" pitchFamily="49" charset="-122"/>
                <a:ea typeface="黑体" pitchFamily="49" charset="-122"/>
              </a:rPr>
              <a:t>通过复用知识来加速新任务的学习</a:t>
            </a:r>
            <a:endParaRPr lang="zh-CN" altLang="en-US" sz="2800" b="1" dirty="0">
              <a:latin typeface="华文宋体" pitchFamily="2" charset="-122"/>
              <a:ea typeface="华文宋体" pitchFamily="2" charset="-122"/>
            </a:endParaRPr>
          </a:p>
        </p:txBody>
      </p:sp>
    </p:spTree>
    <p:extLst>
      <p:ext uri="{BB962C8B-B14F-4D97-AF65-F5344CB8AC3E}">
        <p14:creationId xmlns:p14="http://schemas.microsoft.com/office/powerpoint/2010/main" val="11717081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迁移学习</a:t>
            </a:r>
          </a:p>
        </p:txBody>
      </p:sp>
      <p:sp>
        <p:nvSpPr>
          <p:cNvPr id="85" name="AutoShape 3"/>
          <p:cNvSpPr>
            <a:spLocks noChangeArrowheads="1"/>
          </p:cNvSpPr>
          <p:nvPr/>
        </p:nvSpPr>
        <p:spPr bwMode="gray">
          <a:xfrm>
            <a:off x="3347864" y="2438400"/>
            <a:ext cx="2448272" cy="2743200"/>
          </a:xfrm>
          <a:prstGeom prst="upArrow">
            <a:avLst>
              <a:gd name="adj1" fmla="val 57824"/>
              <a:gd name="adj2" fmla="val 54398"/>
            </a:avLst>
          </a:prstGeom>
          <a:solidFill>
            <a:schemeClr val="accent6">
              <a:lumMod val="60000"/>
              <a:lumOff val="40000"/>
            </a:schemeClr>
          </a:solidFill>
          <a:ln w="9525" algn="ctr">
            <a:noFill/>
            <a:miter lim="800000"/>
            <a:headEnd/>
            <a:tailEnd/>
          </a:ln>
          <a:effectLst/>
        </p:spPr>
        <p:txBody>
          <a:bodyPr wrap="none" anchor="ctr"/>
          <a:lstStyle/>
          <a:p>
            <a:endParaRPr lang="zh-CN" altLang="en-US"/>
          </a:p>
        </p:txBody>
      </p:sp>
      <p:sp>
        <p:nvSpPr>
          <p:cNvPr id="86" name="AutoShape 4"/>
          <p:cNvSpPr>
            <a:spLocks noChangeArrowheads="1"/>
          </p:cNvSpPr>
          <p:nvPr/>
        </p:nvSpPr>
        <p:spPr bwMode="gray">
          <a:xfrm>
            <a:off x="1676400" y="1676400"/>
            <a:ext cx="5791200" cy="574675"/>
          </a:xfrm>
          <a:prstGeom prst="roundRect">
            <a:avLst>
              <a:gd name="adj" fmla="val 50000"/>
            </a:avLst>
          </a:prstGeom>
          <a:gradFill rotWithShape="1">
            <a:gsLst>
              <a:gs pos="0">
                <a:schemeClr val="hlink"/>
              </a:gs>
              <a:gs pos="50000">
                <a:srgbClr val="68AED1"/>
              </a:gs>
              <a:gs pos="100000">
                <a:schemeClr val="hlink"/>
              </a:gs>
            </a:gsLst>
            <a:lin ang="0" scaled="1"/>
          </a:gradFill>
          <a:ln w="38100">
            <a:solidFill>
              <a:srgbClr val="FFFFFF"/>
            </a:solidFill>
            <a:round/>
            <a:headEnd/>
            <a:tailEnd/>
          </a:ln>
          <a:effectLst>
            <a:outerShdw dist="63500" dir="3187806" algn="ctr" rotWithShape="0">
              <a:srgbClr val="001D3A"/>
            </a:outerShdw>
          </a:effectLst>
        </p:spPr>
        <p:txBody>
          <a:bodyPr wrap="none" anchor="ctr"/>
          <a:lstStyle/>
          <a:p>
            <a:pPr algn="ctr" eaLnBrk="0" hangingPunct="0"/>
            <a:r>
              <a:rPr lang="zh-CN" altLang="en-US" sz="2000">
                <a:solidFill>
                  <a:schemeClr val="bg1"/>
                </a:solidFill>
                <a:effectLst>
                  <a:outerShdw blurRad="38100" dist="38100" dir="2700000" algn="tl">
                    <a:srgbClr val="000000"/>
                  </a:outerShdw>
                </a:effectLst>
                <a:latin typeface="Verdana" charset="0"/>
              </a:rPr>
              <a:t>迁移学习</a:t>
            </a:r>
            <a:endParaRPr lang="en-US" altLang="zh-CN" sz="2000">
              <a:solidFill>
                <a:schemeClr val="bg1"/>
              </a:solidFill>
              <a:effectLst>
                <a:outerShdw blurRad="38100" dist="38100" dir="2700000" algn="tl">
                  <a:srgbClr val="000000"/>
                </a:outerShdw>
              </a:effectLst>
              <a:latin typeface="Verdana" charset="0"/>
            </a:endParaRPr>
          </a:p>
        </p:txBody>
      </p:sp>
      <p:sp>
        <p:nvSpPr>
          <p:cNvPr id="87" name="Text Box 5"/>
          <p:cNvSpPr txBox="1">
            <a:spLocks noChangeArrowheads="1"/>
          </p:cNvSpPr>
          <p:nvPr/>
        </p:nvSpPr>
        <p:spPr bwMode="gray">
          <a:xfrm>
            <a:off x="3954463" y="3048000"/>
            <a:ext cx="1209675" cy="708025"/>
          </a:xfrm>
          <a:prstGeom prst="rect">
            <a:avLst/>
          </a:prstGeom>
          <a:noFill/>
          <a:ln w="9525" algn="ctr">
            <a:noFill/>
            <a:miter lim="800000"/>
            <a:headEnd/>
            <a:tailEnd/>
          </a:ln>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sz="2000" b="1" dirty="0">
                <a:solidFill>
                  <a:schemeClr val="tx2"/>
                </a:solidFill>
                <a:effectLst>
                  <a:outerShdw blurRad="38100" dist="38100" dir="2700000" algn="tl">
                    <a:srgbClr val="DDDDDD"/>
                  </a:outerShdw>
                </a:effectLst>
                <a:latin typeface="黑体"/>
                <a:ea typeface="黑体"/>
                <a:cs typeface="黑体"/>
              </a:rPr>
              <a:t>知识复用</a:t>
            </a:r>
            <a:endParaRPr lang="en-US" altLang="zh-CN" sz="2000" b="1" dirty="0">
              <a:solidFill>
                <a:schemeClr val="tx2"/>
              </a:solidFill>
              <a:effectLst>
                <a:outerShdw blurRad="38100" dist="38100" dir="2700000" algn="tl">
                  <a:srgbClr val="DDDDDD"/>
                </a:outerShdw>
              </a:effectLst>
              <a:latin typeface="黑体"/>
              <a:ea typeface="黑体"/>
              <a:cs typeface="黑体"/>
            </a:endParaRPr>
          </a:p>
          <a:p>
            <a:pPr algn="ctr"/>
            <a:r>
              <a:rPr lang="zh-CN" altLang="en-US" sz="2000" b="1" dirty="0">
                <a:solidFill>
                  <a:schemeClr val="tx2"/>
                </a:solidFill>
                <a:effectLst>
                  <a:outerShdw blurRad="38100" dist="38100" dir="2700000" algn="tl">
                    <a:srgbClr val="DDDDDD"/>
                  </a:outerShdw>
                </a:effectLst>
                <a:latin typeface="黑体"/>
                <a:ea typeface="黑体"/>
                <a:cs typeface="黑体"/>
              </a:rPr>
              <a:t>加速学习</a:t>
            </a:r>
            <a:endParaRPr lang="en-US" altLang="zh-CN" sz="2000" b="1" dirty="0">
              <a:solidFill>
                <a:schemeClr val="tx2"/>
              </a:solidFill>
              <a:effectLst>
                <a:outerShdw blurRad="38100" dist="38100" dir="2700000" algn="tl">
                  <a:srgbClr val="DDDDDD"/>
                </a:outerShdw>
              </a:effectLst>
              <a:latin typeface="黑体"/>
              <a:ea typeface="黑体"/>
              <a:cs typeface="黑体"/>
            </a:endParaRPr>
          </a:p>
        </p:txBody>
      </p:sp>
      <p:grpSp>
        <p:nvGrpSpPr>
          <p:cNvPr id="88" name="Group 6"/>
          <p:cNvGrpSpPr>
            <a:grpSpLocks/>
          </p:cNvGrpSpPr>
          <p:nvPr/>
        </p:nvGrpSpPr>
        <p:grpSpPr bwMode="auto">
          <a:xfrm>
            <a:off x="914400" y="4599260"/>
            <a:ext cx="1579563" cy="2070100"/>
            <a:chOff x="576" y="2476"/>
            <a:chExt cx="995" cy="1304"/>
          </a:xfrm>
        </p:grpSpPr>
        <p:grpSp>
          <p:nvGrpSpPr>
            <p:cNvPr id="89" name="Group 7"/>
            <p:cNvGrpSpPr>
              <a:grpSpLocks/>
            </p:cNvGrpSpPr>
            <p:nvPr/>
          </p:nvGrpSpPr>
          <p:grpSpPr bwMode="auto">
            <a:xfrm>
              <a:off x="576" y="2476"/>
              <a:ext cx="936" cy="954"/>
              <a:chOff x="624" y="1584"/>
              <a:chExt cx="1248" cy="1296"/>
            </a:xfrm>
          </p:grpSpPr>
          <p:grpSp>
            <p:nvGrpSpPr>
              <p:cNvPr id="91" name="Group 8"/>
              <p:cNvGrpSpPr>
                <a:grpSpLocks/>
              </p:cNvGrpSpPr>
              <p:nvPr/>
            </p:nvGrpSpPr>
            <p:grpSpPr bwMode="auto">
              <a:xfrm>
                <a:off x="624" y="1584"/>
                <a:ext cx="1248" cy="1296"/>
                <a:chOff x="2016" y="1920"/>
                <a:chExt cx="1680" cy="1680"/>
              </a:xfrm>
            </p:grpSpPr>
            <p:sp>
              <p:nvSpPr>
                <p:cNvPr id="93" name="Oval 9"/>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w="9525">
                  <a:noFill/>
                  <a:round/>
                  <a:headEnd/>
                  <a:tailEnd/>
                </a:ln>
                <a:effectLst/>
              </p:spPr>
              <p:txBody>
                <a:bodyPr wrap="none" anchor="ctr"/>
                <a:lstStyle/>
                <a:p>
                  <a:endParaRPr lang="zh-CN" altLang="en-US"/>
                </a:p>
              </p:txBody>
            </p:sp>
            <p:sp>
              <p:nvSpPr>
                <p:cNvPr id="94" name="Freeform 10"/>
                <p:cNvSpPr>
                  <a:spLocks/>
                </p:cNvSpPr>
                <p:nvPr/>
              </p:nvSpPr>
              <p:spPr bwMode="gray">
                <a:xfrm>
                  <a:off x="2208" y="1948"/>
                  <a:ext cx="1296" cy="634"/>
                </a:xfrm>
                <a:custGeom>
                  <a:avLst/>
                  <a:gdLst>
                    <a:gd name="T0" fmla="*/ 995 w 1321"/>
                    <a:gd name="T1" fmla="*/ 79 h 712"/>
                    <a:gd name="T2" fmla="*/ 1008 w 1321"/>
                    <a:gd name="T3" fmla="*/ 87 h 712"/>
                    <a:gd name="T4" fmla="*/ 1011 w 1321"/>
                    <a:gd name="T5" fmla="*/ 94 h 712"/>
                    <a:gd name="T6" fmla="*/ 1006 w 1321"/>
                    <a:gd name="T7" fmla="*/ 102 h 712"/>
                    <a:gd name="T8" fmla="*/ 993 w 1321"/>
                    <a:gd name="T9" fmla="*/ 107 h 712"/>
                    <a:gd name="T10" fmla="*/ 973 w 1321"/>
                    <a:gd name="T11" fmla="*/ 114 h 712"/>
                    <a:gd name="T12" fmla="*/ 948 w 1321"/>
                    <a:gd name="T13" fmla="*/ 119 h 712"/>
                    <a:gd name="T14" fmla="*/ 915 w 1321"/>
                    <a:gd name="T15" fmla="*/ 124 h 712"/>
                    <a:gd name="T16" fmla="*/ 878 w 1321"/>
                    <a:gd name="T17" fmla="*/ 128 h 712"/>
                    <a:gd name="T18" fmla="*/ 836 w 1321"/>
                    <a:gd name="T19" fmla="*/ 132 h 712"/>
                    <a:gd name="T20" fmla="*/ 789 w 1321"/>
                    <a:gd name="T21" fmla="*/ 134 h 712"/>
                    <a:gd name="T22" fmla="*/ 740 w 1321"/>
                    <a:gd name="T23" fmla="*/ 135 h 712"/>
                    <a:gd name="T24" fmla="*/ 686 w 1321"/>
                    <a:gd name="T25" fmla="*/ 139 h 712"/>
                    <a:gd name="T26" fmla="*/ 631 w 1321"/>
                    <a:gd name="T27" fmla="*/ 140 h 712"/>
                    <a:gd name="T28" fmla="*/ 609 w 1321"/>
                    <a:gd name="T29" fmla="*/ 141 h 712"/>
                    <a:gd name="T30" fmla="*/ 365 w 1321"/>
                    <a:gd name="T31" fmla="*/ 141 h 712"/>
                    <a:gd name="T32" fmla="*/ 361 w 1321"/>
                    <a:gd name="T33" fmla="*/ 141 h 712"/>
                    <a:gd name="T34" fmla="*/ 313 w 1321"/>
                    <a:gd name="T35" fmla="*/ 140 h 712"/>
                    <a:gd name="T36" fmla="*/ 267 w 1321"/>
                    <a:gd name="T37" fmla="*/ 139 h 712"/>
                    <a:gd name="T38" fmla="*/ 223 w 1321"/>
                    <a:gd name="T39" fmla="*/ 137 h 712"/>
                    <a:gd name="T40" fmla="*/ 180 w 1321"/>
                    <a:gd name="T41" fmla="*/ 134 h 712"/>
                    <a:gd name="T42" fmla="*/ 143 w 1321"/>
                    <a:gd name="T43" fmla="*/ 134 h 712"/>
                    <a:gd name="T44" fmla="*/ 110 w 1321"/>
                    <a:gd name="T45" fmla="*/ 130 h 712"/>
                    <a:gd name="T46" fmla="*/ 76 w 1321"/>
                    <a:gd name="T47" fmla="*/ 127 h 712"/>
                    <a:gd name="T48" fmla="*/ 53 w 1321"/>
                    <a:gd name="T49" fmla="*/ 125 h 712"/>
                    <a:gd name="T50" fmla="*/ 26 w 1321"/>
                    <a:gd name="T51" fmla="*/ 119 h 712"/>
                    <a:gd name="T52" fmla="*/ 18 w 1321"/>
                    <a:gd name="T53" fmla="*/ 115 h 712"/>
                    <a:gd name="T54" fmla="*/ 6 w 1321"/>
                    <a:gd name="T55" fmla="*/ 110 h 712"/>
                    <a:gd name="T56" fmla="*/ 0 w 1321"/>
                    <a:gd name="T57" fmla="*/ 103 h 712"/>
                    <a:gd name="T58" fmla="*/ 0 w 1321"/>
                    <a:gd name="T59" fmla="*/ 102 h 712"/>
                    <a:gd name="T60" fmla="*/ 4 w 1321"/>
                    <a:gd name="T61" fmla="*/ 94 h 712"/>
                    <a:gd name="T62" fmla="*/ 16 w 1321"/>
                    <a:gd name="T63" fmla="*/ 88 h 712"/>
                    <a:gd name="T64" fmla="*/ 37 w 1321"/>
                    <a:gd name="T65" fmla="*/ 73 h 712"/>
                    <a:gd name="T66" fmla="*/ 72 w 1321"/>
                    <a:gd name="T67" fmla="*/ 59 h 712"/>
                    <a:gd name="T68" fmla="*/ 114 w 1321"/>
                    <a:gd name="T69" fmla="*/ 47 h 712"/>
                    <a:gd name="T70" fmla="*/ 157 w 1321"/>
                    <a:gd name="T71" fmla="*/ 34 h 712"/>
                    <a:gd name="T72" fmla="*/ 207 w 1321"/>
                    <a:gd name="T73" fmla="*/ 24 h 712"/>
                    <a:gd name="T74" fmla="*/ 262 w 1321"/>
                    <a:gd name="T75" fmla="*/ 16 h 712"/>
                    <a:gd name="T76" fmla="*/ 318 w 1321"/>
                    <a:gd name="T77" fmla="*/ 9 h 712"/>
                    <a:gd name="T78" fmla="*/ 381 w 1321"/>
                    <a:gd name="T79" fmla="*/ 4 h 712"/>
                    <a:gd name="T80" fmla="*/ 444 w 1321"/>
                    <a:gd name="T81" fmla="*/ 4 h 712"/>
                    <a:gd name="T82" fmla="*/ 511 w 1321"/>
                    <a:gd name="T83" fmla="*/ 0 h 712"/>
                    <a:gd name="T84" fmla="*/ 511 w 1321"/>
                    <a:gd name="T85" fmla="*/ 0 h 712"/>
                    <a:gd name="T86" fmla="*/ 581 w 1321"/>
                    <a:gd name="T87" fmla="*/ 4 h 712"/>
                    <a:gd name="T88" fmla="*/ 648 w 1321"/>
                    <a:gd name="T89" fmla="*/ 4 h 712"/>
                    <a:gd name="T90" fmla="*/ 713 w 1321"/>
                    <a:gd name="T91" fmla="*/ 10 h 712"/>
                    <a:gd name="T92" fmla="*/ 774 w 1321"/>
                    <a:gd name="T93" fmla="*/ 18 h 712"/>
                    <a:gd name="T94" fmla="*/ 828 w 1321"/>
                    <a:gd name="T95" fmla="*/ 27 h 712"/>
                    <a:gd name="T96" fmla="*/ 879 w 1321"/>
                    <a:gd name="T97" fmla="*/ 38 h 712"/>
                    <a:gd name="T98" fmla="*/ 924 w 1321"/>
                    <a:gd name="T99" fmla="*/ 50 h 712"/>
                    <a:gd name="T100" fmla="*/ 963 w 1321"/>
                    <a:gd name="T101" fmla="*/ 64 h 712"/>
                    <a:gd name="T102" fmla="*/ 995 w 1321"/>
                    <a:gd name="T103" fmla="*/ 79 h 712"/>
                    <a:gd name="T104" fmla="*/ 995 w 1321"/>
                    <a:gd name="T105" fmla="*/ 7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p:nvSpPr>
              <p:cNvPr id="92" name="Text Box 11"/>
              <p:cNvSpPr txBox="1">
                <a:spLocks noChangeArrowheads="1"/>
              </p:cNvSpPr>
              <p:nvPr/>
            </p:nvSpPr>
            <p:spPr bwMode="gray">
              <a:xfrm>
                <a:off x="732" y="2244"/>
                <a:ext cx="1023" cy="289"/>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sz="1600" b="1">
                    <a:solidFill>
                      <a:srgbClr val="FFFFFF"/>
                    </a:solidFill>
                    <a:effectLst>
                      <a:outerShdw blurRad="38100" dist="38100" dir="2700000" algn="tl">
                        <a:srgbClr val="DDDDDD"/>
                      </a:outerShdw>
                    </a:effectLst>
                    <a:ea typeface="宋体" charset="0"/>
                    <a:cs typeface="宋体" charset="0"/>
                  </a:rPr>
                  <a:t>能迁移吗？</a:t>
                </a:r>
                <a:endParaRPr lang="en-US" altLang="zh-CN" sz="1600" b="1">
                  <a:solidFill>
                    <a:srgbClr val="FFFFFF"/>
                  </a:solidFill>
                  <a:effectLst>
                    <a:outerShdw blurRad="38100" dist="38100" dir="2700000" algn="tl">
                      <a:srgbClr val="DDDDDD"/>
                    </a:outerShdw>
                  </a:effectLst>
                  <a:ea typeface="宋体" charset="0"/>
                  <a:cs typeface="宋体" charset="0"/>
                </a:endParaRPr>
              </a:p>
            </p:txBody>
          </p:sp>
        </p:grpSp>
        <p:sp>
          <p:nvSpPr>
            <p:cNvPr id="90" name="Oval 12"/>
            <p:cNvSpPr>
              <a:spLocks noChangeArrowheads="1"/>
            </p:cNvSpPr>
            <p:nvPr/>
          </p:nvSpPr>
          <p:spPr bwMode="gray">
            <a:xfrm>
              <a:off x="576"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p>
          </p:txBody>
        </p:sp>
      </p:grpSp>
      <p:grpSp>
        <p:nvGrpSpPr>
          <p:cNvPr id="95" name="Group 13"/>
          <p:cNvGrpSpPr>
            <a:grpSpLocks/>
          </p:cNvGrpSpPr>
          <p:nvPr/>
        </p:nvGrpSpPr>
        <p:grpSpPr bwMode="auto">
          <a:xfrm>
            <a:off x="2819400" y="4599260"/>
            <a:ext cx="1617663" cy="2070100"/>
            <a:chOff x="1776" y="2476"/>
            <a:chExt cx="1019" cy="1304"/>
          </a:xfrm>
        </p:grpSpPr>
        <p:grpSp>
          <p:nvGrpSpPr>
            <p:cNvPr id="96" name="Group 14"/>
            <p:cNvGrpSpPr>
              <a:grpSpLocks/>
            </p:cNvGrpSpPr>
            <p:nvPr/>
          </p:nvGrpSpPr>
          <p:grpSpPr bwMode="auto">
            <a:xfrm>
              <a:off x="1776" y="2476"/>
              <a:ext cx="960" cy="958"/>
              <a:chOff x="2016" y="1920"/>
              <a:chExt cx="1680" cy="1680"/>
            </a:xfrm>
          </p:grpSpPr>
          <p:sp>
            <p:nvSpPr>
              <p:cNvPr id="99" name="Oval 15"/>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w="9525">
                <a:noFill/>
                <a:round/>
                <a:headEnd/>
                <a:tailEnd/>
              </a:ln>
              <a:effectLst/>
            </p:spPr>
            <p:txBody>
              <a:bodyPr wrap="none" anchor="ctr"/>
              <a:lstStyle/>
              <a:p>
                <a:endParaRPr lang="zh-CN" altLang="en-US"/>
              </a:p>
            </p:txBody>
          </p:sp>
          <p:sp>
            <p:nvSpPr>
              <p:cNvPr id="100" name="Freeform 16"/>
              <p:cNvSpPr>
                <a:spLocks/>
              </p:cNvSpPr>
              <p:nvPr/>
            </p:nvSpPr>
            <p:spPr bwMode="gray">
              <a:xfrm>
                <a:off x="2209" y="1948"/>
                <a:ext cx="1295" cy="633"/>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w="0">
                <a:noFill/>
                <a:prstDash val="solid"/>
                <a:round/>
                <a:headEnd/>
                <a:tailEnd/>
              </a:ln>
              <a:effectLst/>
            </p:spPr>
            <p:txBody>
              <a:bodyPr/>
              <a:lstStyle/>
              <a:p>
                <a:pPr>
                  <a:defRPr/>
                </a:pPr>
                <a:endParaRPr lang="zh-CN" altLang="en-US">
                  <a:ea typeface="+mn-ea"/>
                  <a:cs typeface="+mn-cs"/>
                </a:endParaRPr>
              </a:p>
            </p:txBody>
          </p:sp>
        </p:grpSp>
        <p:sp>
          <p:nvSpPr>
            <p:cNvPr id="97" name="Text Box 17"/>
            <p:cNvSpPr txBox="1">
              <a:spLocks noChangeArrowheads="1"/>
            </p:cNvSpPr>
            <p:nvPr/>
          </p:nvSpPr>
          <p:spPr bwMode="gray">
            <a:xfrm>
              <a:off x="1824" y="2936"/>
              <a:ext cx="864" cy="213"/>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sz="1600" b="1">
                  <a:solidFill>
                    <a:srgbClr val="FFFFFF"/>
                  </a:solidFill>
                  <a:effectLst>
                    <a:outerShdw blurRad="38100" dist="38100" dir="2700000" algn="tl">
                      <a:srgbClr val="DDDDDD"/>
                    </a:outerShdw>
                  </a:effectLst>
                  <a:ea typeface="宋体" charset="0"/>
                  <a:cs typeface="宋体" charset="0"/>
                </a:rPr>
                <a:t>迁移什么？</a:t>
              </a:r>
              <a:endParaRPr lang="en-US" altLang="zh-CN" sz="1600" b="1">
                <a:solidFill>
                  <a:srgbClr val="FFFFFF"/>
                </a:solidFill>
                <a:effectLst>
                  <a:outerShdw blurRad="38100" dist="38100" dir="2700000" algn="tl">
                    <a:srgbClr val="DDDDDD"/>
                  </a:outerShdw>
                </a:effectLst>
                <a:ea typeface="宋体" charset="0"/>
                <a:cs typeface="宋体" charset="0"/>
              </a:endParaRPr>
            </a:p>
          </p:txBody>
        </p:sp>
        <p:sp>
          <p:nvSpPr>
            <p:cNvPr id="98" name="Oval 18"/>
            <p:cNvSpPr>
              <a:spLocks noChangeArrowheads="1"/>
            </p:cNvSpPr>
            <p:nvPr/>
          </p:nvSpPr>
          <p:spPr bwMode="gray">
            <a:xfrm>
              <a:off x="1800"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p>
          </p:txBody>
        </p:sp>
      </p:grpSp>
      <p:grpSp>
        <p:nvGrpSpPr>
          <p:cNvPr id="101" name="Group 19"/>
          <p:cNvGrpSpPr>
            <a:grpSpLocks/>
          </p:cNvGrpSpPr>
          <p:nvPr/>
        </p:nvGrpSpPr>
        <p:grpSpPr bwMode="auto">
          <a:xfrm>
            <a:off x="4876800" y="4554810"/>
            <a:ext cx="1631950" cy="2114550"/>
            <a:chOff x="3072" y="2448"/>
            <a:chExt cx="1028" cy="1332"/>
          </a:xfrm>
        </p:grpSpPr>
        <p:grpSp>
          <p:nvGrpSpPr>
            <p:cNvPr id="102" name="Group 20"/>
            <p:cNvGrpSpPr>
              <a:grpSpLocks/>
            </p:cNvGrpSpPr>
            <p:nvPr/>
          </p:nvGrpSpPr>
          <p:grpSpPr bwMode="auto">
            <a:xfrm>
              <a:off x="3072" y="2448"/>
              <a:ext cx="960" cy="958"/>
              <a:chOff x="2016" y="1920"/>
              <a:chExt cx="1680" cy="1680"/>
            </a:xfrm>
          </p:grpSpPr>
          <p:sp>
            <p:nvSpPr>
              <p:cNvPr id="105" name="Oval 21"/>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w="9525">
                <a:noFill/>
                <a:round/>
                <a:headEnd/>
                <a:tailEnd/>
              </a:ln>
              <a:effectLst/>
            </p:spPr>
            <p:txBody>
              <a:bodyPr wrap="none" anchor="ctr"/>
              <a:lstStyle/>
              <a:p>
                <a:endParaRPr lang="zh-CN" altLang="en-US"/>
              </a:p>
            </p:txBody>
          </p:sp>
          <p:sp>
            <p:nvSpPr>
              <p:cNvPr id="106" name="Freeform 22"/>
              <p:cNvSpPr>
                <a:spLocks/>
              </p:cNvSpPr>
              <p:nvPr/>
            </p:nvSpPr>
            <p:spPr bwMode="gray">
              <a:xfrm>
                <a:off x="2209" y="1948"/>
                <a:ext cx="1295" cy="633"/>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w="0">
                <a:noFill/>
                <a:prstDash val="solid"/>
                <a:round/>
                <a:headEnd/>
                <a:tailEnd/>
              </a:ln>
              <a:effectLst/>
            </p:spPr>
            <p:txBody>
              <a:bodyPr/>
              <a:lstStyle/>
              <a:p>
                <a:pPr>
                  <a:defRPr/>
                </a:pPr>
                <a:endParaRPr lang="zh-CN" altLang="en-US">
                  <a:ea typeface="+mn-ea"/>
                  <a:cs typeface="+mn-cs"/>
                </a:endParaRPr>
              </a:p>
            </p:txBody>
          </p:sp>
        </p:grpSp>
        <p:sp>
          <p:nvSpPr>
            <p:cNvPr id="103" name="Text Box 23"/>
            <p:cNvSpPr txBox="1">
              <a:spLocks noChangeArrowheads="1"/>
            </p:cNvSpPr>
            <p:nvPr/>
          </p:nvSpPr>
          <p:spPr bwMode="gray">
            <a:xfrm>
              <a:off x="3120" y="2908"/>
              <a:ext cx="864" cy="213"/>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sz="1600" b="1">
                  <a:solidFill>
                    <a:srgbClr val="FFFFFF"/>
                  </a:solidFill>
                  <a:effectLst>
                    <a:outerShdw blurRad="38100" dist="38100" dir="2700000" algn="tl">
                      <a:srgbClr val="DDDDDD"/>
                    </a:outerShdw>
                  </a:effectLst>
                  <a:ea typeface="宋体" charset="0"/>
                  <a:cs typeface="宋体" charset="0"/>
                </a:rPr>
                <a:t>如何迁移？</a:t>
              </a:r>
              <a:endParaRPr lang="en-US" altLang="zh-CN" sz="2000" b="1">
                <a:solidFill>
                  <a:srgbClr val="FFFFFF"/>
                </a:solidFill>
                <a:effectLst>
                  <a:outerShdw blurRad="38100" dist="38100" dir="2700000" algn="tl">
                    <a:srgbClr val="DDDDDD"/>
                  </a:outerShdw>
                </a:effectLst>
                <a:ea typeface="宋体" charset="0"/>
                <a:cs typeface="宋体" charset="0"/>
              </a:endParaRPr>
            </a:p>
          </p:txBody>
        </p:sp>
        <p:sp>
          <p:nvSpPr>
            <p:cNvPr id="104" name="Oval 24"/>
            <p:cNvSpPr>
              <a:spLocks noChangeArrowheads="1"/>
            </p:cNvSpPr>
            <p:nvPr/>
          </p:nvSpPr>
          <p:spPr bwMode="gray">
            <a:xfrm>
              <a:off x="3105"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p>
          </p:txBody>
        </p:sp>
      </p:grpSp>
      <p:grpSp>
        <p:nvGrpSpPr>
          <p:cNvPr id="107" name="Group 25"/>
          <p:cNvGrpSpPr>
            <a:grpSpLocks/>
          </p:cNvGrpSpPr>
          <p:nvPr/>
        </p:nvGrpSpPr>
        <p:grpSpPr bwMode="auto">
          <a:xfrm>
            <a:off x="6781800" y="4554810"/>
            <a:ext cx="1579563" cy="2114550"/>
            <a:chOff x="4272" y="2448"/>
            <a:chExt cx="995" cy="1332"/>
          </a:xfrm>
        </p:grpSpPr>
        <p:grpSp>
          <p:nvGrpSpPr>
            <p:cNvPr id="108" name="Group 26"/>
            <p:cNvGrpSpPr>
              <a:grpSpLocks/>
            </p:cNvGrpSpPr>
            <p:nvPr/>
          </p:nvGrpSpPr>
          <p:grpSpPr bwMode="auto">
            <a:xfrm>
              <a:off x="4275" y="2448"/>
              <a:ext cx="961" cy="965"/>
              <a:chOff x="2400" y="1488"/>
              <a:chExt cx="1152" cy="1152"/>
            </a:xfrm>
          </p:grpSpPr>
          <p:grpSp>
            <p:nvGrpSpPr>
              <p:cNvPr id="110" name="Group 27"/>
              <p:cNvGrpSpPr>
                <a:grpSpLocks/>
              </p:cNvGrpSpPr>
              <p:nvPr/>
            </p:nvGrpSpPr>
            <p:grpSpPr bwMode="auto">
              <a:xfrm>
                <a:off x="2400" y="1488"/>
                <a:ext cx="1152" cy="1152"/>
                <a:chOff x="2016" y="1920"/>
                <a:chExt cx="1680" cy="1680"/>
              </a:xfrm>
            </p:grpSpPr>
            <p:sp>
              <p:nvSpPr>
                <p:cNvPr id="112" name="Oval 28"/>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w="9525">
                  <a:noFill/>
                  <a:round/>
                  <a:headEnd/>
                  <a:tailEnd/>
                </a:ln>
                <a:effectLst/>
              </p:spPr>
              <p:txBody>
                <a:bodyPr wrap="none" anchor="ctr"/>
                <a:lstStyle/>
                <a:p>
                  <a:endParaRPr lang="zh-CN" altLang="en-US"/>
                </a:p>
              </p:txBody>
            </p:sp>
            <p:sp>
              <p:nvSpPr>
                <p:cNvPr id="113" name="Freeform 29"/>
                <p:cNvSpPr>
                  <a:spLocks/>
                </p:cNvSpPr>
                <p:nvPr/>
              </p:nvSpPr>
              <p:spPr bwMode="gray">
                <a:xfrm>
                  <a:off x="2208" y="1948"/>
                  <a:ext cx="1296" cy="634"/>
                </a:xfrm>
                <a:custGeom>
                  <a:avLst/>
                  <a:gdLst>
                    <a:gd name="T0" fmla="*/ 995 w 1321"/>
                    <a:gd name="T1" fmla="*/ 79 h 712"/>
                    <a:gd name="T2" fmla="*/ 1008 w 1321"/>
                    <a:gd name="T3" fmla="*/ 87 h 712"/>
                    <a:gd name="T4" fmla="*/ 1011 w 1321"/>
                    <a:gd name="T5" fmla="*/ 94 h 712"/>
                    <a:gd name="T6" fmla="*/ 1006 w 1321"/>
                    <a:gd name="T7" fmla="*/ 102 h 712"/>
                    <a:gd name="T8" fmla="*/ 993 w 1321"/>
                    <a:gd name="T9" fmla="*/ 107 h 712"/>
                    <a:gd name="T10" fmla="*/ 973 w 1321"/>
                    <a:gd name="T11" fmla="*/ 114 h 712"/>
                    <a:gd name="T12" fmla="*/ 948 w 1321"/>
                    <a:gd name="T13" fmla="*/ 119 h 712"/>
                    <a:gd name="T14" fmla="*/ 915 w 1321"/>
                    <a:gd name="T15" fmla="*/ 124 h 712"/>
                    <a:gd name="T16" fmla="*/ 878 w 1321"/>
                    <a:gd name="T17" fmla="*/ 128 h 712"/>
                    <a:gd name="T18" fmla="*/ 836 w 1321"/>
                    <a:gd name="T19" fmla="*/ 132 h 712"/>
                    <a:gd name="T20" fmla="*/ 789 w 1321"/>
                    <a:gd name="T21" fmla="*/ 134 h 712"/>
                    <a:gd name="T22" fmla="*/ 740 w 1321"/>
                    <a:gd name="T23" fmla="*/ 135 h 712"/>
                    <a:gd name="T24" fmla="*/ 686 w 1321"/>
                    <a:gd name="T25" fmla="*/ 139 h 712"/>
                    <a:gd name="T26" fmla="*/ 631 w 1321"/>
                    <a:gd name="T27" fmla="*/ 140 h 712"/>
                    <a:gd name="T28" fmla="*/ 609 w 1321"/>
                    <a:gd name="T29" fmla="*/ 141 h 712"/>
                    <a:gd name="T30" fmla="*/ 365 w 1321"/>
                    <a:gd name="T31" fmla="*/ 141 h 712"/>
                    <a:gd name="T32" fmla="*/ 361 w 1321"/>
                    <a:gd name="T33" fmla="*/ 141 h 712"/>
                    <a:gd name="T34" fmla="*/ 313 w 1321"/>
                    <a:gd name="T35" fmla="*/ 140 h 712"/>
                    <a:gd name="T36" fmla="*/ 267 w 1321"/>
                    <a:gd name="T37" fmla="*/ 139 h 712"/>
                    <a:gd name="T38" fmla="*/ 223 w 1321"/>
                    <a:gd name="T39" fmla="*/ 137 h 712"/>
                    <a:gd name="T40" fmla="*/ 180 w 1321"/>
                    <a:gd name="T41" fmla="*/ 134 h 712"/>
                    <a:gd name="T42" fmla="*/ 143 w 1321"/>
                    <a:gd name="T43" fmla="*/ 134 h 712"/>
                    <a:gd name="T44" fmla="*/ 110 w 1321"/>
                    <a:gd name="T45" fmla="*/ 130 h 712"/>
                    <a:gd name="T46" fmla="*/ 76 w 1321"/>
                    <a:gd name="T47" fmla="*/ 127 h 712"/>
                    <a:gd name="T48" fmla="*/ 53 w 1321"/>
                    <a:gd name="T49" fmla="*/ 125 h 712"/>
                    <a:gd name="T50" fmla="*/ 26 w 1321"/>
                    <a:gd name="T51" fmla="*/ 119 h 712"/>
                    <a:gd name="T52" fmla="*/ 18 w 1321"/>
                    <a:gd name="T53" fmla="*/ 115 h 712"/>
                    <a:gd name="T54" fmla="*/ 6 w 1321"/>
                    <a:gd name="T55" fmla="*/ 110 h 712"/>
                    <a:gd name="T56" fmla="*/ 0 w 1321"/>
                    <a:gd name="T57" fmla="*/ 103 h 712"/>
                    <a:gd name="T58" fmla="*/ 0 w 1321"/>
                    <a:gd name="T59" fmla="*/ 102 h 712"/>
                    <a:gd name="T60" fmla="*/ 4 w 1321"/>
                    <a:gd name="T61" fmla="*/ 94 h 712"/>
                    <a:gd name="T62" fmla="*/ 16 w 1321"/>
                    <a:gd name="T63" fmla="*/ 88 h 712"/>
                    <a:gd name="T64" fmla="*/ 37 w 1321"/>
                    <a:gd name="T65" fmla="*/ 73 h 712"/>
                    <a:gd name="T66" fmla="*/ 72 w 1321"/>
                    <a:gd name="T67" fmla="*/ 59 h 712"/>
                    <a:gd name="T68" fmla="*/ 114 w 1321"/>
                    <a:gd name="T69" fmla="*/ 47 h 712"/>
                    <a:gd name="T70" fmla="*/ 157 w 1321"/>
                    <a:gd name="T71" fmla="*/ 34 h 712"/>
                    <a:gd name="T72" fmla="*/ 207 w 1321"/>
                    <a:gd name="T73" fmla="*/ 24 h 712"/>
                    <a:gd name="T74" fmla="*/ 262 w 1321"/>
                    <a:gd name="T75" fmla="*/ 16 h 712"/>
                    <a:gd name="T76" fmla="*/ 318 w 1321"/>
                    <a:gd name="T77" fmla="*/ 9 h 712"/>
                    <a:gd name="T78" fmla="*/ 381 w 1321"/>
                    <a:gd name="T79" fmla="*/ 4 h 712"/>
                    <a:gd name="T80" fmla="*/ 444 w 1321"/>
                    <a:gd name="T81" fmla="*/ 4 h 712"/>
                    <a:gd name="T82" fmla="*/ 511 w 1321"/>
                    <a:gd name="T83" fmla="*/ 0 h 712"/>
                    <a:gd name="T84" fmla="*/ 511 w 1321"/>
                    <a:gd name="T85" fmla="*/ 0 h 712"/>
                    <a:gd name="T86" fmla="*/ 581 w 1321"/>
                    <a:gd name="T87" fmla="*/ 4 h 712"/>
                    <a:gd name="T88" fmla="*/ 648 w 1321"/>
                    <a:gd name="T89" fmla="*/ 4 h 712"/>
                    <a:gd name="T90" fmla="*/ 713 w 1321"/>
                    <a:gd name="T91" fmla="*/ 10 h 712"/>
                    <a:gd name="T92" fmla="*/ 774 w 1321"/>
                    <a:gd name="T93" fmla="*/ 18 h 712"/>
                    <a:gd name="T94" fmla="*/ 828 w 1321"/>
                    <a:gd name="T95" fmla="*/ 27 h 712"/>
                    <a:gd name="T96" fmla="*/ 879 w 1321"/>
                    <a:gd name="T97" fmla="*/ 38 h 712"/>
                    <a:gd name="T98" fmla="*/ 924 w 1321"/>
                    <a:gd name="T99" fmla="*/ 50 h 712"/>
                    <a:gd name="T100" fmla="*/ 963 w 1321"/>
                    <a:gd name="T101" fmla="*/ 64 h 712"/>
                    <a:gd name="T102" fmla="*/ 995 w 1321"/>
                    <a:gd name="T103" fmla="*/ 79 h 712"/>
                    <a:gd name="T104" fmla="*/ 995 w 1321"/>
                    <a:gd name="T105" fmla="*/ 7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p:nvSpPr>
              <p:cNvPr id="111" name="Text Box 30"/>
              <p:cNvSpPr txBox="1">
                <a:spLocks noChangeArrowheads="1"/>
              </p:cNvSpPr>
              <p:nvPr/>
            </p:nvSpPr>
            <p:spPr bwMode="gray">
              <a:xfrm>
                <a:off x="2575" y="2025"/>
                <a:ext cx="764" cy="439"/>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sz="1600" b="1" dirty="0">
                    <a:solidFill>
                      <a:srgbClr val="FFFFFF"/>
                    </a:solidFill>
                    <a:effectLst>
                      <a:outerShdw blurRad="38100" dist="38100" dir="2700000" algn="tl">
                        <a:srgbClr val="DDDDDD"/>
                      </a:outerShdw>
                    </a:effectLst>
                    <a:ea typeface="宋体" charset="0"/>
                    <a:cs typeface="宋体" charset="0"/>
                  </a:rPr>
                  <a:t>如何评价</a:t>
                </a:r>
                <a:endParaRPr lang="en-US" altLang="zh-CN" sz="1600" b="1" dirty="0">
                  <a:solidFill>
                    <a:srgbClr val="FFFFFF"/>
                  </a:solidFill>
                  <a:effectLst>
                    <a:outerShdw blurRad="38100" dist="38100" dir="2700000" algn="tl">
                      <a:srgbClr val="DDDDDD"/>
                    </a:outerShdw>
                  </a:effectLst>
                  <a:ea typeface="宋体" charset="0"/>
                  <a:cs typeface="宋体" charset="0"/>
                </a:endParaRPr>
              </a:p>
              <a:p>
                <a:pPr algn="ctr"/>
                <a:r>
                  <a:rPr lang="zh-CN" altLang="en-US" sz="1600" b="1" dirty="0">
                    <a:solidFill>
                      <a:srgbClr val="FFFFFF"/>
                    </a:solidFill>
                    <a:effectLst>
                      <a:outerShdw blurRad="38100" dist="38100" dir="2700000" algn="tl">
                        <a:srgbClr val="DDDDDD"/>
                      </a:outerShdw>
                    </a:effectLst>
                    <a:ea typeface="宋体" charset="0"/>
                    <a:cs typeface="宋体" charset="0"/>
                  </a:rPr>
                  <a:t>迁移？</a:t>
                </a:r>
                <a:endParaRPr lang="en-US" altLang="zh-CN" sz="1600" b="1" dirty="0">
                  <a:solidFill>
                    <a:srgbClr val="FFFFFF"/>
                  </a:solidFill>
                  <a:effectLst>
                    <a:outerShdw blurRad="38100" dist="38100" dir="2700000" algn="tl">
                      <a:srgbClr val="DDDDDD"/>
                    </a:outerShdw>
                  </a:effectLst>
                  <a:ea typeface="宋体" charset="0"/>
                  <a:cs typeface="宋体" charset="0"/>
                </a:endParaRPr>
              </a:p>
            </p:txBody>
          </p:sp>
        </p:grpSp>
        <p:sp>
          <p:nvSpPr>
            <p:cNvPr id="109" name="Oval 31"/>
            <p:cNvSpPr>
              <a:spLocks noChangeArrowheads="1"/>
            </p:cNvSpPr>
            <p:nvPr/>
          </p:nvSpPr>
          <p:spPr bwMode="gray">
            <a:xfrm>
              <a:off x="4272"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p>
          </p:txBody>
        </p:sp>
      </p:grpSp>
    </p:spTree>
    <p:extLst>
      <p:ext uri="{BB962C8B-B14F-4D97-AF65-F5344CB8AC3E}">
        <p14:creationId xmlns:p14="http://schemas.microsoft.com/office/powerpoint/2010/main" val="3367923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主动学习</a:t>
            </a:r>
          </a:p>
        </p:txBody>
      </p:sp>
      <p:pic>
        <p:nvPicPr>
          <p:cNvPr id="3" name="图片 2"/>
          <p:cNvPicPr>
            <a:picLocks noChangeAspect="1"/>
          </p:cNvPicPr>
          <p:nvPr/>
        </p:nvPicPr>
        <p:blipFill rotWithShape="1">
          <a:blip r:embed="rId2"/>
          <a:srcRect l="2145" t="2545"/>
          <a:stretch/>
        </p:blipFill>
        <p:spPr>
          <a:xfrm>
            <a:off x="1188590" y="1628800"/>
            <a:ext cx="6766820" cy="3778014"/>
          </a:xfrm>
          <a:prstGeom prst="rect">
            <a:avLst/>
          </a:prstGeom>
        </p:spPr>
      </p:pic>
      <p:pic>
        <p:nvPicPr>
          <p:cNvPr id="4" name="图片 29" descr="learn to bike.jpg"/>
          <p:cNvPicPr>
            <a:picLocks noChangeAspect="1"/>
          </p:cNvPicPr>
          <p:nvPr/>
        </p:nvPicPr>
        <p:blipFill>
          <a:blip r:embed="rId3" cstate="print"/>
          <a:stretch>
            <a:fillRect/>
          </a:stretch>
        </p:blipFill>
        <p:spPr>
          <a:xfrm>
            <a:off x="5940152" y="1409383"/>
            <a:ext cx="430530" cy="655320"/>
          </a:xfrm>
          <a:prstGeom prst="rect">
            <a:avLst/>
          </a:prstGeom>
          <a:effectLst>
            <a:softEdge rad="127000"/>
          </a:effectLst>
        </p:spPr>
      </p:pic>
      <p:pic>
        <p:nvPicPr>
          <p:cNvPr id="5" name="图片 31" descr="learning to bke moto.jpg"/>
          <p:cNvPicPr>
            <a:picLocks noChangeAspect="1"/>
          </p:cNvPicPr>
          <p:nvPr/>
        </p:nvPicPr>
        <p:blipFill>
          <a:blip r:embed="rId4" cstate="print"/>
          <a:stretch>
            <a:fillRect/>
          </a:stretch>
        </p:blipFill>
        <p:spPr>
          <a:xfrm>
            <a:off x="6588224" y="1818190"/>
            <a:ext cx="640911" cy="481307"/>
          </a:xfrm>
          <a:prstGeom prst="rect">
            <a:avLst/>
          </a:prstGeom>
          <a:effectLst>
            <a:softEdge rad="127000"/>
          </a:effectLst>
        </p:spPr>
      </p:pic>
      <p:sp>
        <p:nvSpPr>
          <p:cNvPr id="6" name="内容占位符 2"/>
          <p:cNvSpPr>
            <a:spLocks noGrp="1"/>
          </p:cNvSpPr>
          <p:nvPr>
            <p:ph idx="1"/>
          </p:nvPr>
        </p:nvSpPr>
        <p:spPr>
          <a:xfrm>
            <a:off x="395536" y="5733256"/>
            <a:ext cx="8352928" cy="816793"/>
          </a:xfrm>
        </p:spPr>
        <p:txBody>
          <a:bodyPr>
            <a:normAutofit fontScale="92500"/>
          </a:bodyPr>
          <a:lstStyle/>
          <a:p>
            <a:pPr algn="ctr">
              <a:lnSpc>
                <a:spcPct val="150000"/>
              </a:lnSpc>
              <a:spcBef>
                <a:spcPts val="1200"/>
              </a:spcBef>
              <a:spcAft>
                <a:spcPts val="1000"/>
              </a:spcAft>
              <a:buNone/>
            </a:pPr>
            <a:r>
              <a:rPr lang="zh-CN" altLang="en-US" sz="2800" dirty="0">
                <a:solidFill>
                  <a:srgbClr val="FF0000"/>
                </a:solidFill>
                <a:latin typeface="黑体" pitchFamily="49" charset="-122"/>
                <a:ea typeface="黑体" pitchFamily="49" charset="-122"/>
              </a:rPr>
              <a:t>通过选择困难的任务，请</a:t>
            </a:r>
            <a:r>
              <a:rPr lang="en-US" altLang="zh-CN" sz="2800" dirty="0">
                <a:solidFill>
                  <a:srgbClr val="FF0000"/>
                </a:solidFill>
                <a:latin typeface="Times New Roman" panose="02020603050405020304" pitchFamily="18" charset="0"/>
                <a:ea typeface="黑体" pitchFamily="49" charset="-122"/>
                <a:cs typeface="Times New Roman" panose="02020603050405020304" pitchFamily="18" charset="0"/>
              </a:rPr>
              <a:t>ORACLE</a:t>
            </a:r>
            <a:r>
              <a:rPr lang="zh-CN" altLang="en-US" sz="2800" dirty="0">
                <a:solidFill>
                  <a:srgbClr val="FF0000"/>
                </a:solidFill>
                <a:latin typeface="黑体" pitchFamily="49" charset="-122"/>
                <a:ea typeface="黑体" pitchFamily="49" charset="-122"/>
              </a:rPr>
              <a:t>解答，来完善学习</a:t>
            </a:r>
            <a:endParaRPr lang="zh-CN" altLang="en-US" sz="2800" b="1" dirty="0">
              <a:latin typeface="华文宋体" pitchFamily="2" charset="-122"/>
              <a:ea typeface="华文宋体" pitchFamily="2" charset="-122"/>
            </a:endParaRPr>
          </a:p>
        </p:txBody>
      </p:sp>
    </p:spTree>
    <p:extLst>
      <p:ext uri="{BB962C8B-B14F-4D97-AF65-F5344CB8AC3E}">
        <p14:creationId xmlns:p14="http://schemas.microsoft.com/office/powerpoint/2010/main" val="2765755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588" y="260350"/>
            <a:ext cx="91424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b"/>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algn="ctr" eaLnBrk="1" hangingPunct="1">
              <a:lnSpc>
                <a:spcPct val="130000"/>
              </a:lnSpc>
            </a:pPr>
            <a:r>
              <a:rPr lang="zh-CN" altLang="en-US" sz="4400" b="0" dirty="0">
                <a:solidFill>
                  <a:schemeClr val="tx1"/>
                </a:solidFill>
                <a:latin typeface="黑体" panose="02010609060101010101" pitchFamily="49" charset="-122"/>
                <a:ea typeface="黑体" panose="02010609060101010101" pitchFamily="49" charset="-122"/>
                <a:cs typeface="Heiti SC Light"/>
              </a:rPr>
              <a:t>在线推荐系统</a:t>
            </a:r>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269000"/>
            <a:ext cx="4138626" cy="21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8944" y="2631579"/>
            <a:ext cx="4207699" cy="21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0834" y="4293096"/>
            <a:ext cx="4278414" cy="21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流程图: 联系 2"/>
          <p:cNvSpPr/>
          <p:nvPr/>
        </p:nvSpPr>
        <p:spPr bwMode="auto">
          <a:xfrm>
            <a:off x="408348" y="3699189"/>
            <a:ext cx="360040" cy="36004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002060"/>
              </a:solidFill>
              <a:effectLst/>
              <a:latin typeface="Times New Roman" pitchFamily="18" charset="0"/>
              <a:ea typeface="宋体" pitchFamily="2" charset="-122"/>
            </a:endParaRPr>
          </a:p>
        </p:txBody>
      </p:sp>
      <p:sp>
        <p:nvSpPr>
          <p:cNvPr id="7" name="流程图: 联系 6"/>
          <p:cNvSpPr/>
          <p:nvPr/>
        </p:nvSpPr>
        <p:spPr bwMode="auto">
          <a:xfrm>
            <a:off x="1403648" y="5073381"/>
            <a:ext cx="360040" cy="36004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002060"/>
              </a:solidFill>
              <a:effectLst/>
              <a:latin typeface="Times New Roman" pitchFamily="18" charset="0"/>
              <a:ea typeface="宋体" pitchFamily="2" charset="-122"/>
            </a:endParaRPr>
          </a:p>
        </p:txBody>
      </p:sp>
      <p:sp>
        <p:nvSpPr>
          <p:cNvPr id="8" name="流程图: 联系 7"/>
          <p:cNvSpPr/>
          <p:nvPr/>
        </p:nvSpPr>
        <p:spPr bwMode="auto">
          <a:xfrm>
            <a:off x="2468944" y="6273076"/>
            <a:ext cx="360040" cy="36004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002060"/>
              </a:solidFill>
              <a:effectLst/>
              <a:latin typeface="Times New Roman" pitchFamily="18" charset="0"/>
              <a:ea typeface="宋体" pitchFamily="2" charset="-122"/>
            </a:endParaRPr>
          </a:p>
        </p:txBody>
      </p:sp>
      <p:sp>
        <p:nvSpPr>
          <p:cNvPr id="4" name="下箭头 3"/>
          <p:cNvSpPr/>
          <p:nvPr/>
        </p:nvSpPr>
        <p:spPr bwMode="auto">
          <a:xfrm rot="19542136">
            <a:off x="929269" y="4178062"/>
            <a:ext cx="347228" cy="881719"/>
          </a:xfrm>
          <a:prstGeom prst="downArrow">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002060"/>
              </a:solidFill>
              <a:effectLst/>
              <a:latin typeface="Times New Roman" pitchFamily="18" charset="0"/>
              <a:ea typeface="宋体" pitchFamily="2" charset="-122"/>
            </a:endParaRPr>
          </a:p>
        </p:txBody>
      </p:sp>
      <p:sp>
        <p:nvSpPr>
          <p:cNvPr id="10" name="下箭头 9"/>
          <p:cNvSpPr/>
          <p:nvPr/>
        </p:nvSpPr>
        <p:spPr bwMode="auto">
          <a:xfrm rot="19325047">
            <a:off x="1946163" y="5492940"/>
            <a:ext cx="347228" cy="861389"/>
          </a:xfrm>
          <a:prstGeom prst="downArrow">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002060"/>
              </a:solidFill>
              <a:effectLst/>
              <a:latin typeface="Times New Roman" pitchFamily="18" charset="0"/>
              <a:ea typeface="宋体" pitchFamily="2" charset="-122"/>
            </a:endParaRPr>
          </a:p>
        </p:txBody>
      </p:sp>
      <p:sp>
        <p:nvSpPr>
          <p:cNvPr id="11" name="TextBox 15"/>
          <p:cNvSpPr txBox="1">
            <a:spLocks noChangeArrowheads="1"/>
          </p:cNvSpPr>
          <p:nvPr/>
        </p:nvSpPr>
        <p:spPr bwMode="auto">
          <a:xfrm>
            <a:off x="889422" y="3659119"/>
            <a:ext cx="1657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algn="l" eaLnBrk="1" hangingPunct="1"/>
            <a:r>
              <a:rPr lang="zh-CN" altLang="en-US" sz="2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第一次推荐</a:t>
            </a:r>
          </a:p>
        </p:txBody>
      </p:sp>
      <p:sp>
        <p:nvSpPr>
          <p:cNvPr id="12" name="TextBox 15"/>
          <p:cNvSpPr txBox="1">
            <a:spLocks noChangeArrowheads="1"/>
          </p:cNvSpPr>
          <p:nvPr/>
        </p:nvSpPr>
        <p:spPr bwMode="auto">
          <a:xfrm>
            <a:off x="2119777" y="5033311"/>
            <a:ext cx="1657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algn="l" eaLnBrk="1" hangingPunct="1"/>
            <a:r>
              <a:rPr lang="zh-CN" altLang="en-US" sz="2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第二次推荐</a:t>
            </a:r>
          </a:p>
        </p:txBody>
      </p:sp>
      <p:sp>
        <p:nvSpPr>
          <p:cNvPr id="13" name="TextBox 15"/>
          <p:cNvSpPr txBox="1">
            <a:spLocks noChangeArrowheads="1"/>
          </p:cNvSpPr>
          <p:nvPr/>
        </p:nvSpPr>
        <p:spPr bwMode="auto">
          <a:xfrm>
            <a:off x="2948502" y="6352631"/>
            <a:ext cx="1657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algn="l" eaLnBrk="1" hangingPunct="1"/>
            <a:r>
              <a:rPr lang="zh-CN" altLang="en-US" sz="2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第三次推荐</a:t>
            </a:r>
          </a:p>
        </p:txBody>
      </p:sp>
    </p:spTree>
    <p:extLst>
      <p:ext uri="{BB962C8B-B14F-4D97-AF65-F5344CB8AC3E}">
        <p14:creationId xmlns:p14="http://schemas.microsoft.com/office/powerpoint/2010/main" val="448793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2132856"/>
            <a:ext cx="8352928" cy="1152128"/>
          </a:xfrm>
        </p:spPr>
        <p:txBody>
          <a:bodyPr>
            <a:normAutofit/>
          </a:bodyPr>
          <a:lstStyle/>
          <a:p>
            <a:pPr algn="ctr">
              <a:lnSpc>
                <a:spcPct val="150000"/>
              </a:lnSpc>
              <a:spcAft>
                <a:spcPts val="1000"/>
              </a:spcAft>
              <a:buNone/>
            </a:pPr>
            <a:r>
              <a:rPr lang="en-US" altLang="zh-CN" sz="4000" dirty="0">
                <a:solidFill>
                  <a:srgbClr val="0070C0"/>
                </a:solidFill>
                <a:latin typeface="Times New Roman" panose="02020603050405020304" pitchFamily="18" charset="0"/>
                <a:ea typeface="黑体" pitchFamily="49" charset="-122"/>
                <a:cs typeface="Times New Roman" panose="02020603050405020304" pitchFamily="18" charset="0"/>
              </a:rPr>
              <a:t>AI</a:t>
            </a:r>
            <a:r>
              <a:rPr lang="zh-CN" altLang="en-US" sz="4000" dirty="0">
                <a:solidFill>
                  <a:srgbClr val="0070C0"/>
                </a:solidFill>
                <a:latin typeface="黑体" pitchFamily="49" charset="-122"/>
                <a:ea typeface="黑体" pitchFamily="49" charset="-122"/>
              </a:rPr>
              <a:t>的第三次高潮</a:t>
            </a:r>
            <a:endParaRPr lang="en-US" altLang="zh-CN" sz="4000" dirty="0">
              <a:solidFill>
                <a:srgbClr val="0070C0"/>
              </a:solidFill>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
        <p:nvSpPr>
          <p:cNvPr id="3" name="内容占位符 2"/>
          <p:cNvSpPr txBox="1">
            <a:spLocks/>
          </p:cNvSpPr>
          <p:nvPr/>
        </p:nvSpPr>
        <p:spPr>
          <a:xfrm>
            <a:off x="395536" y="3284984"/>
            <a:ext cx="8352928"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1000"/>
              </a:spcAft>
              <a:buFont typeface="Arial" pitchFamily="34" charset="0"/>
              <a:buNone/>
            </a:pPr>
            <a:r>
              <a:rPr lang="zh-CN" altLang="en-US" sz="4000" dirty="0">
                <a:latin typeface="黑体" pitchFamily="49" charset="-122"/>
                <a:ea typeface="黑体" pitchFamily="49" charset="-122"/>
              </a:rPr>
              <a:t>机器学习的成功</a:t>
            </a:r>
            <a:endParaRPr lang="en-US" altLang="zh-CN" sz="4000" dirty="0">
              <a:latin typeface="黑体" pitchFamily="49" charset="-122"/>
              <a:ea typeface="黑体" pitchFamily="49" charset="-122"/>
            </a:endParaRPr>
          </a:p>
          <a:p>
            <a:pPr algn="ctr">
              <a:buFont typeface="Arial" pitchFamily="34" charset="0"/>
              <a:buNone/>
            </a:pPr>
            <a:endParaRPr lang="en-US" altLang="zh-CN" sz="4000" b="1" dirty="0">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1673628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itchFamily="49" charset="-122"/>
                <a:ea typeface="黑体" pitchFamily="49" charset="-122"/>
              </a:rPr>
              <a:t>如何设计一个完美的智能系统</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4288" y="4797152"/>
            <a:ext cx="1790700" cy="1901190"/>
          </a:xfrm>
          <a:prstGeom prst="rect">
            <a:avLst/>
          </a:prstGeom>
        </p:spPr>
      </p:pic>
      <p:sp>
        <p:nvSpPr>
          <p:cNvPr id="7" name="内容占位符 2"/>
          <p:cNvSpPr>
            <a:spLocks noGrp="1"/>
          </p:cNvSpPr>
          <p:nvPr>
            <p:ph idx="1"/>
          </p:nvPr>
        </p:nvSpPr>
        <p:spPr>
          <a:xfrm>
            <a:off x="395536" y="1484784"/>
            <a:ext cx="8352928" cy="5184576"/>
          </a:xfrm>
        </p:spPr>
        <p:txBody>
          <a:bodyPr>
            <a:normAutofit fontScale="92500" lnSpcReduction="10000"/>
          </a:bodyPr>
          <a:lstStyle/>
          <a:p>
            <a:pPr marL="0" lvl="2" indent="0">
              <a:lnSpc>
                <a:spcPct val="150000"/>
              </a:lnSpc>
              <a:buNone/>
            </a:pPr>
            <a:endParaRPr lang="en-US" altLang="zh-CN" sz="2500" dirty="0">
              <a:solidFill>
                <a:srgbClr val="800000"/>
              </a:solidFill>
              <a:latin typeface="黑体" pitchFamily="49" charset="-122"/>
              <a:ea typeface="黑体" pitchFamily="49" charset="-122"/>
            </a:endParaRPr>
          </a:p>
          <a:p>
            <a:pPr marL="0" lvl="2" indent="0">
              <a:lnSpc>
                <a:spcPct val="150000"/>
              </a:lnSpc>
              <a:buNone/>
            </a:pPr>
            <a:endParaRPr lang="en-US" altLang="zh-CN" sz="2500" dirty="0">
              <a:solidFill>
                <a:srgbClr val="800000"/>
              </a:solidFill>
              <a:latin typeface="黑体" pitchFamily="49" charset="-122"/>
              <a:ea typeface="黑体" pitchFamily="49" charset="-122"/>
            </a:endParaRPr>
          </a:p>
          <a:p>
            <a:pPr marL="0" lvl="2" indent="0">
              <a:lnSpc>
                <a:spcPct val="150000"/>
              </a:lnSpc>
              <a:buNone/>
            </a:pPr>
            <a:endParaRPr lang="en-US" altLang="zh-CN" sz="2500" dirty="0">
              <a:solidFill>
                <a:srgbClr val="800000"/>
              </a:solidFill>
              <a:latin typeface="黑体" pitchFamily="49" charset="-122"/>
              <a:ea typeface="黑体" pitchFamily="49" charset="-122"/>
            </a:endParaRPr>
          </a:p>
          <a:p>
            <a:pPr marL="0" lvl="2" indent="0">
              <a:lnSpc>
                <a:spcPct val="150000"/>
              </a:lnSpc>
              <a:buNone/>
            </a:pPr>
            <a:endParaRPr lang="en-US" altLang="zh-CN" sz="2500" dirty="0">
              <a:solidFill>
                <a:srgbClr val="800000"/>
              </a:solidFill>
              <a:latin typeface="黑体" pitchFamily="49" charset="-122"/>
              <a:ea typeface="黑体" pitchFamily="49" charset="-122"/>
            </a:endParaRPr>
          </a:p>
          <a:p>
            <a:pPr marL="0" lvl="2" indent="0">
              <a:lnSpc>
                <a:spcPct val="150000"/>
              </a:lnSpc>
              <a:buNone/>
            </a:pPr>
            <a:endParaRPr lang="en-US" altLang="zh-CN" sz="2500" dirty="0">
              <a:solidFill>
                <a:srgbClr val="800000"/>
              </a:solidFill>
              <a:latin typeface="黑体" pitchFamily="49" charset="-122"/>
              <a:ea typeface="黑体" pitchFamily="49" charset="-122"/>
            </a:endParaRPr>
          </a:p>
          <a:p>
            <a:pPr marL="0" lvl="2" indent="0">
              <a:lnSpc>
                <a:spcPct val="150000"/>
              </a:lnSpc>
              <a:buNone/>
            </a:pPr>
            <a:endParaRPr lang="en-US" altLang="zh-CN" sz="2500" dirty="0">
              <a:solidFill>
                <a:srgbClr val="800000"/>
              </a:solidFill>
              <a:latin typeface="黑体" pitchFamily="49" charset="-122"/>
              <a:ea typeface="黑体" pitchFamily="49" charset="-122"/>
            </a:endParaRPr>
          </a:p>
          <a:p>
            <a:pPr>
              <a:lnSpc>
                <a:spcPct val="150000"/>
              </a:lnSpc>
              <a:buNone/>
            </a:pPr>
            <a:r>
              <a:rPr lang="zh-CN" altLang="en-US" sz="2600" dirty="0">
                <a:solidFill>
                  <a:schemeClr val="accent6">
                    <a:lumMod val="50000"/>
                  </a:schemeClr>
                </a:solidFill>
                <a:latin typeface="黑体" pitchFamily="49" charset="-122"/>
                <a:ea typeface="黑体" pitchFamily="49" charset="-122"/>
              </a:rPr>
              <a:t>强大的推理能力？</a:t>
            </a:r>
            <a:endParaRPr lang="en-US" altLang="zh-CN" sz="2600" dirty="0">
              <a:solidFill>
                <a:schemeClr val="accent6">
                  <a:lumMod val="50000"/>
                </a:schemeClr>
              </a:solidFill>
              <a:latin typeface="黑体" pitchFamily="49" charset="-122"/>
              <a:ea typeface="黑体" pitchFamily="49" charset="-122"/>
            </a:endParaRPr>
          </a:p>
          <a:p>
            <a:pPr>
              <a:lnSpc>
                <a:spcPct val="150000"/>
              </a:lnSpc>
              <a:buNone/>
            </a:pPr>
            <a:r>
              <a:rPr lang="zh-CN" altLang="en-US" sz="2600" dirty="0">
                <a:solidFill>
                  <a:schemeClr val="accent6">
                    <a:lumMod val="50000"/>
                  </a:schemeClr>
                </a:solidFill>
                <a:latin typeface="黑体" pitchFamily="49" charset="-122"/>
                <a:ea typeface="黑体" pitchFamily="49" charset="-122"/>
              </a:rPr>
              <a:t>强大的知识表示？</a:t>
            </a:r>
            <a:endParaRPr lang="en-US" altLang="zh-CN" sz="2600" dirty="0">
              <a:solidFill>
                <a:schemeClr val="accent6">
                  <a:lumMod val="50000"/>
                </a:schemeClr>
              </a:solidFill>
              <a:latin typeface="黑体" pitchFamily="49" charset="-122"/>
              <a:ea typeface="黑体" pitchFamily="49" charset="-122"/>
            </a:endParaRPr>
          </a:p>
          <a:p>
            <a:pPr>
              <a:lnSpc>
                <a:spcPct val="150000"/>
              </a:lnSpc>
              <a:buNone/>
            </a:pPr>
            <a:r>
              <a:rPr lang="zh-CN" altLang="en-US" sz="2600" dirty="0">
                <a:solidFill>
                  <a:schemeClr val="accent6">
                    <a:lumMod val="50000"/>
                  </a:schemeClr>
                </a:solidFill>
                <a:latin typeface="黑体" pitchFamily="49" charset="-122"/>
                <a:ea typeface="黑体" pitchFamily="49" charset="-122"/>
              </a:rPr>
              <a:t>强大的学习能力？</a:t>
            </a:r>
            <a:endParaRPr lang="en-US" altLang="zh-CN" sz="2600" dirty="0">
              <a:solidFill>
                <a:schemeClr val="accent6">
                  <a:lumMod val="50000"/>
                </a:schemeClr>
              </a:solidFill>
              <a:latin typeface="黑体" pitchFamily="49" charset="-122"/>
              <a:ea typeface="黑体" pitchFamily="49" charset="-122"/>
            </a:endParaRPr>
          </a:p>
          <a:p>
            <a:pPr>
              <a:lnSpc>
                <a:spcPct val="150000"/>
              </a:lnSpc>
              <a:buNone/>
            </a:pPr>
            <a:endParaRPr lang="en-US" altLang="zh-CN" sz="4000" dirty="0">
              <a:latin typeface="黑体" pitchFamily="49" charset="-122"/>
              <a:ea typeface="黑体" pitchFamily="49" charset="-122"/>
            </a:endParaRPr>
          </a:p>
          <a:p>
            <a:pPr>
              <a:buNone/>
            </a:pPr>
            <a:endParaRPr lang="en-US" altLang="zh-CN" sz="4000" b="1" dirty="0">
              <a:latin typeface="华文宋体" pitchFamily="2" charset="-122"/>
              <a:ea typeface="华文宋体" pitchFamily="2" charset="-122"/>
            </a:endParaRPr>
          </a:p>
          <a:p>
            <a:pPr>
              <a:buNone/>
            </a:pPr>
            <a:endParaRPr lang="zh-CN" altLang="en-US" sz="4000" b="1" dirty="0">
              <a:latin typeface="华文宋体" pitchFamily="2" charset="-122"/>
              <a:ea typeface="华文宋体" pitchFamily="2" charset="-122"/>
            </a:endParaRPr>
          </a:p>
        </p:txBody>
      </p:sp>
      <p:sp>
        <p:nvSpPr>
          <p:cNvPr id="5" name="内容占位符 2"/>
          <p:cNvSpPr txBox="1">
            <a:spLocks/>
          </p:cNvSpPr>
          <p:nvPr/>
        </p:nvSpPr>
        <p:spPr>
          <a:xfrm rot="883181">
            <a:off x="4594102" y="1440767"/>
            <a:ext cx="4392488" cy="15841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Aft>
                <a:spcPts val="1000"/>
              </a:spcAft>
              <a:buFont typeface="Arial" pitchFamily="34" charset="0"/>
              <a:buNone/>
            </a:pPr>
            <a:r>
              <a:rPr lang="zh-CN" altLang="en-US" sz="3000" dirty="0">
                <a:solidFill>
                  <a:srgbClr val="FF0000"/>
                </a:solidFill>
                <a:latin typeface="黑体" pitchFamily="49" charset="-122"/>
                <a:ea typeface="黑体" pitchFamily="49" charset="-122"/>
              </a:rPr>
              <a:t>小贴士：</a:t>
            </a:r>
            <a:r>
              <a:rPr lang="zh-CN" altLang="en-US" sz="2200" dirty="0">
                <a:solidFill>
                  <a:srgbClr val="0000FF"/>
                </a:solidFill>
                <a:latin typeface="黑体" pitchFamily="49" charset="-122"/>
                <a:ea typeface="黑体" pitchFamily="49" charset="-122"/>
              </a:rPr>
              <a:t>知识表示是个好东西，可以帮助我们串联知识点！</a:t>
            </a:r>
            <a:endParaRPr lang="en-US" altLang="zh-CN" sz="4000" b="1" dirty="0">
              <a:solidFill>
                <a:srgbClr val="0000FF"/>
              </a:solidFill>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
        <p:nvSpPr>
          <p:cNvPr id="8" name="内容占位符 2"/>
          <p:cNvSpPr txBox="1">
            <a:spLocks/>
          </p:cNvSpPr>
          <p:nvPr/>
        </p:nvSpPr>
        <p:spPr>
          <a:xfrm rot="20720874">
            <a:off x="380455" y="1427608"/>
            <a:ext cx="4392488" cy="158417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Aft>
                <a:spcPts val="1000"/>
              </a:spcAft>
              <a:buFont typeface="Arial" pitchFamily="34" charset="0"/>
              <a:buNone/>
            </a:pPr>
            <a:r>
              <a:rPr lang="zh-CN" altLang="en-US" dirty="0">
                <a:solidFill>
                  <a:srgbClr val="FF0000"/>
                </a:solidFill>
                <a:latin typeface="黑体" pitchFamily="49" charset="-122"/>
                <a:ea typeface="黑体" pitchFamily="49" charset="-122"/>
              </a:rPr>
              <a:t>小贴士：</a:t>
            </a:r>
            <a:r>
              <a:rPr lang="zh-CN" altLang="en-US" sz="2600" dirty="0">
                <a:solidFill>
                  <a:srgbClr val="0000FF"/>
                </a:solidFill>
                <a:latin typeface="黑体" pitchFamily="49" charset="-122"/>
                <a:ea typeface="黑体" pitchFamily="49" charset="-122"/>
              </a:rPr>
              <a:t>搜索也是个好东西，可以帮助我们找到问题的解！</a:t>
            </a:r>
            <a:endParaRPr lang="en-US" altLang="zh-CN" sz="4000" b="1" dirty="0">
              <a:solidFill>
                <a:srgbClr val="0000FF"/>
              </a:solidFill>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
        <p:nvSpPr>
          <p:cNvPr id="9" name="内容占位符 2"/>
          <p:cNvSpPr txBox="1">
            <a:spLocks/>
          </p:cNvSpPr>
          <p:nvPr/>
        </p:nvSpPr>
        <p:spPr>
          <a:xfrm rot="21376991">
            <a:off x="4523477" y="2851209"/>
            <a:ext cx="4445995" cy="172819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Aft>
                <a:spcPts val="1000"/>
              </a:spcAft>
              <a:buFont typeface="Arial" pitchFamily="34" charset="0"/>
              <a:buNone/>
            </a:pPr>
            <a:r>
              <a:rPr lang="zh-CN" altLang="en-US" dirty="0">
                <a:solidFill>
                  <a:srgbClr val="FF0000"/>
                </a:solidFill>
                <a:latin typeface="黑体" pitchFamily="49" charset="-122"/>
                <a:ea typeface="黑体" pitchFamily="49" charset="-122"/>
              </a:rPr>
              <a:t>小贴士：</a:t>
            </a:r>
            <a:r>
              <a:rPr lang="zh-CN" altLang="en-US" sz="2600" dirty="0">
                <a:solidFill>
                  <a:srgbClr val="0000FF"/>
                </a:solidFill>
                <a:latin typeface="黑体" pitchFamily="49" charset="-122"/>
                <a:ea typeface="黑体" pitchFamily="49" charset="-122"/>
              </a:rPr>
              <a:t>搜索和自动推理结合，可以帮助我们回答问题！</a:t>
            </a:r>
            <a:endParaRPr lang="en-US" altLang="zh-CN" sz="4000" b="1" dirty="0">
              <a:solidFill>
                <a:srgbClr val="0000FF"/>
              </a:solidFill>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
        <p:nvSpPr>
          <p:cNvPr id="10" name="内容占位符 2"/>
          <p:cNvSpPr txBox="1">
            <a:spLocks/>
          </p:cNvSpPr>
          <p:nvPr/>
        </p:nvSpPr>
        <p:spPr>
          <a:xfrm rot="509057">
            <a:off x="347107" y="3120222"/>
            <a:ext cx="3888432" cy="15841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Aft>
                <a:spcPts val="1000"/>
              </a:spcAft>
              <a:buFont typeface="Arial" pitchFamily="34" charset="0"/>
              <a:buNone/>
            </a:pPr>
            <a:r>
              <a:rPr lang="zh-CN" altLang="en-US" sz="2800" dirty="0">
                <a:solidFill>
                  <a:srgbClr val="FF0000"/>
                </a:solidFill>
                <a:latin typeface="黑体" pitchFamily="49" charset="-122"/>
                <a:ea typeface="黑体" pitchFamily="49" charset="-122"/>
              </a:rPr>
              <a:t>小贴士：</a:t>
            </a:r>
            <a:r>
              <a:rPr lang="zh-CN" altLang="en-US" sz="2400" dirty="0">
                <a:solidFill>
                  <a:srgbClr val="0000FF"/>
                </a:solidFill>
                <a:latin typeface="黑体" pitchFamily="49" charset="-122"/>
                <a:ea typeface="黑体" pitchFamily="49" charset="-122"/>
              </a:rPr>
              <a:t>离开了知识，推理将无所适从！</a:t>
            </a:r>
            <a:endParaRPr lang="en-US" altLang="zh-CN" sz="3600" b="1" dirty="0">
              <a:solidFill>
                <a:srgbClr val="0000FF"/>
              </a:solidFill>
              <a:latin typeface="华文宋体" pitchFamily="2" charset="-122"/>
              <a:ea typeface="华文宋体" pitchFamily="2" charset="-122"/>
            </a:endParaRPr>
          </a:p>
        </p:txBody>
      </p:sp>
      <p:sp>
        <p:nvSpPr>
          <p:cNvPr id="11" name="内容占位符 2"/>
          <p:cNvSpPr txBox="1">
            <a:spLocks/>
          </p:cNvSpPr>
          <p:nvPr/>
        </p:nvSpPr>
        <p:spPr>
          <a:xfrm rot="20789494">
            <a:off x="2957664" y="4509306"/>
            <a:ext cx="3888432" cy="15841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Aft>
                <a:spcPts val="1000"/>
              </a:spcAft>
              <a:buFont typeface="Arial" pitchFamily="34" charset="0"/>
              <a:buNone/>
            </a:pPr>
            <a:r>
              <a:rPr lang="zh-CN" altLang="en-US" sz="2800" dirty="0">
                <a:solidFill>
                  <a:srgbClr val="FF0000"/>
                </a:solidFill>
                <a:latin typeface="黑体" pitchFamily="49" charset="-122"/>
                <a:ea typeface="黑体" pitchFamily="49" charset="-122"/>
              </a:rPr>
              <a:t>小贴士：</a:t>
            </a:r>
            <a:r>
              <a:rPr lang="zh-CN" altLang="en-US" sz="2400" dirty="0">
                <a:solidFill>
                  <a:srgbClr val="0000FF"/>
                </a:solidFill>
                <a:latin typeface="黑体" pitchFamily="49" charset="-122"/>
                <a:ea typeface="黑体" pitchFamily="49" charset="-122"/>
              </a:rPr>
              <a:t>大量的学习机制，可以指导我们更好的学习！</a:t>
            </a:r>
            <a:endParaRPr lang="en-US" altLang="zh-CN" sz="3600" b="1" dirty="0">
              <a:solidFill>
                <a:srgbClr val="0000FF"/>
              </a:solidFill>
              <a:latin typeface="华文宋体" pitchFamily="2" charset="-122"/>
              <a:ea typeface="华文宋体" pitchFamily="2" charset="-122"/>
            </a:endParaRPr>
          </a:p>
        </p:txBody>
      </p:sp>
    </p:spTree>
    <p:extLst>
      <p:ext uri="{BB962C8B-B14F-4D97-AF65-F5344CB8AC3E}">
        <p14:creationId xmlns:p14="http://schemas.microsoft.com/office/powerpoint/2010/main" val="3874015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2132856"/>
            <a:ext cx="8352928" cy="1152128"/>
          </a:xfrm>
        </p:spPr>
        <p:txBody>
          <a:bodyPr>
            <a:normAutofit/>
          </a:bodyPr>
          <a:lstStyle/>
          <a:p>
            <a:pPr algn="ctr">
              <a:lnSpc>
                <a:spcPct val="150000"/>
              </a:lnSpc>
              <a:spcAft>
                <a:spcPts val="1000"/>
              </a:spcAft>
              <a:buNone/>
            </a:pPr>
            <a:r>
              <a:rPr lang="en-US" altLang="zh-CN" sz="4000" dirty="0">
                <a:solidFill>
                  <a:srgbClr val="00B0F0"/>
                </a:solidFill>
                <a:latin typeface="Times New Roman" panose="02020603050405020304" pitchFamily="18" charset="0"/>
                <a:ea typeface="黑体" pitchFamily="49" charset="-122"/>
                <a:cs typeface="Times New Roman" panose="02020603050405020304" pitchFamily="18" charset="0"/>
              </a:rPr>
              <a:t>AI</a:t>
            </a:r>
            <a:r>
              <a:rPr lang="zh-CN" altLang="en-US" sz="4000" dirty="0">
                <a:solidFill>
                  <a:srgbClr val="00B0F0"/>
                </a:solidFill>
                <a:latin typeface="黑体" pitchFamily="49" charset="-122"/>
                <a:ea typeface="黑体" pitchFamily="49" charset="-122"/>
              </a:rPr>
              <a:t>的第一次冬天</a:t>
            </a:r>
            <a:endParaRPr lang="en-US" altLang="zh-CN" sz="4000" dirty="0">
              <a:solidFill>
                <a:srgbClr val="00B0F0"/>
              </a:solidFill>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
        <p:nvSpPr>
          <p:cNvPr id="3" name="内容占位符 2"/>
          <p:cNvSpPr txBox="1">
            <a:spLocks/>
          </p:cNvSpPr>
          <p:nvPr/>
        </p:nvSpPr>
        <p:spPr>
          <a:xfrm>
            <a:off x="395536" y="3284984"/>
            <a:ext cx="8352928"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1000"/>
              </a:spcAft>
              <a:buFont typeface="Arial" pitchFamily="34" charset="0"/>
              <a:buNone/>
            </a:pPr>
            <a:r>
              <a:rPr lang="zh-CN" altLang="en-US" sz="4000" dirty="0">
                <a:latin typeface="黑体" pitchFamily="49" charset="-122"/>
                <a:ea typeface="黑体" pitchFamily="49" charset="-122"/>
              </a:rPr>
              <a:t>持久的流派之争</a:t>
            </a:r>
            <a:endParaRPr lang="en-US" altLang="zh-CN" sz="4000" dirty="0">
              <a:latin typeface="黑体" pitchFamily="49" charset="-122"/>
              <a:ea typeface="黑体" pitchFamily="49" charset="-122"/>
            </a:endParaRPr>
          </a:p>
          <a:p>
            <a:pPr algn="ctr">
              <a:buFont typeface="Arial" pitchFamily="34" charset="0"/>
              <a:buNone/>
            </a:pPr>
            <a:endParaRPr lang="en-US" altLang="zh-CN" sz="4000" b="1" dirty="0">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302237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latin typeface="Times New Roman" pitchFamily="18" charset="0"/>
                <a:ea typeface="黑体" pitchFamily="49" charset="-122"/>
                <a:cs typeface="Times New Roman" pitchFamily="18" charset="0"/>
              </a:rPr>
              <a:t>20</a:t>
            </a:r>
            <a:r>
              <a:rPr lang="zh-CN" altLang="en-US" sz="4000" dirty="0">
                <a:latin typeface="黑体" pitchFamily="49" charset="-122"/>
                <a:ea typeface="黑体" pitchFamily="49" charset="-122"/>
              </a:rPr>
              <a:t>年前的人机大战 </a:t>
            </a:r>
          </a:p>
        </p:txBody>
      </p:sp>
      <p:sp>
        <p:nvSpPr>
          <p:cNvPr id="5" name="TextBox 4"/>
          <p:cNvSpPr txBox="1"/>
          <p:nvPr/>
        </p:nvSpPr>
        <p:spPr>
          <a:xfrm>
            <a:off x="568427" y="5061301"/>
            <a:ext cx="7992888" cy="1431161"/>
          </a:xfrm>
          <a:prstGeom prst="rect">
            <a:avLst/>
          </a:prstGeom>
          <a:noFill/>
        </p:spPr>
        <p:txBody>
          <a:bodyPr wrap="square" rtlCol="0">
            <a:spAutoFit/>
          </a:bodyPr>
          <a:lstStyle/>
          <a:p>
            <a:pPr marL="342900" indent="-342900">
              <a:spcBef>
                <a:spcPts val="600"/>
              </a:spcBef>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1996, Deep Blue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VS</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Kasparov, 2 - 4        </a:t>
            </a:r>
          </a:p>
          <a:p>
            <a:pPr marL="342900" indent="-342900">
              <a:spcBef>
                <a:spcPts val="600"/>
              </a:spcBef>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1997, Deeper Blue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VS</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Kasparov, 3.5 - 2.5</a:t>
            </a:r>
          </a:p>
          <a:p>
            <a:pPr marL="342900" indent="-342900">
              <a:spcBef>
                <a:spcPts val="1200"/>
              </a:spcBef>
              <a:buFont typeface="Wingdings" panose="05000000000000000000" pitchFamily="2" charset="2"/>
              <a:buChar char="n"/>
            </a:pP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第</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局，第</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19</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步就投子认输</a:t>
            </a:r>
            <a:endPar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940" y="1484784"/>
            <a:ext cx="4770120" cy="3352800"/>
          </a:xfrm>
          <a:prstGeom prst="rect">
            <a:avLst/>
          </a:prstGeom>
        </p:spPr>
      </p:pic>
    </p:spTree>
    <p:extLst>
      <p:ext uri="{BB962C8B-B14F-4D97-AF65-F5344CB8AC3E}">
        <p14:creationId xmlns:p14="http://schemas.microsoft.com/office/powerpoint/2010/main" val="1589353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人的智能层次</a:t>
            </a:r>
          </a:p>
        </p:txBody>
      </p:sp>
      <p:sp>
        <p:nvSpPr>
          <p:cNvPr id="3" name="TextBox 2"/>
          <p:cNvSpPr txBox="1"/>
          <p:nvPr/>
        </p:nvSpPr>
        <p:spPr>
          <a:xfrm>
            <a:off x="0" y="1268760"/>
            <a:ext cx="9144000" cy="714747"/>
          </a:xfrm>
          <a:prstGeom prst="rect">
            <a:avLst/>
          </a:prstGeom>
          <a:noFill/>
        </p:spPr>
        <p:txBody>
          <a:bodyPr wrap="square" rtlCol="0">
            <a:spAutoFit/>
          </a:bodyPr>
          <a:lstStyle/>
          <a:p>
            <a:pPr algn="ctr">
              <a:lnSpc>
                <a:spcPct val="200000"/>
              </a:lnSpc>
            </a:pP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感知、认知</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理解、决策</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、学习、协作、创造</a:t>
            </a: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TextBox 4"/>
          <p:cNvSpPr txBox="1">
            <a:spLocks noChangeArrowheads="1"/>
          </p:cNvSpPr>
          <p:nvPr/>
        </p:nvSpPr>
        <p:spPr bwMode="auto">
          <a:xfrm>
            <a:off x="2051299" y="6021785"/>
            <a:ext cx="5040312" cy="369887"/>
          </a:xfrm>
          <a:prstGeom prst="rect">
            <a:avLst/>
          </a:prstGeom>
          <a:gradFill rotWithShape="0">
            <a:gsLst>
              <a:gs pos="0">
                <a:srgbClr val="8488C4"/>
              </a:gs>
              <a:gs pos="53000">
                <a:srgbClr val="D4DEFF"/>
              </a:gs>
              <a:gs pos="83000">
                <a:srgbClr val="D4DEFF"/>
              </a:gs>
              <a:gs pos="100000">
                <a:srgbClr val="96AB94"/>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Font typeface="Wingdings" pitchFamily="2" charset="2"/>
              <a:buChar char="£"/>
              <a:defRPr sz="3200" b="1">
                <a:solidFill>
                  <a:schemeClr val="accent1"/>
                </a:solidFill>
                <a:latin typeface="Arial" charset="0"/>
                <a:ea typeface="ＭＳ Ｐゴシック" pitchFamily="34" charset="-128"/>
              </a:defRPr>
            </a:lvl1pPr>
            <a:lvl2pPr marL="742950" indent="-285750">
              <a:spcBef>
                <a:spcPct val="20000"/>
              </a:spcBef>
              <a:buClr>
                <a:schemeClr val="hlink"/>
              </a:buClr>
              <a:buSzPct val="105000"/>
              <a:buChar char="•"/>
              <a:defRPr sz="2800">
                <a:solidFill>
                  <a:schemeClr val="tx2"/>
                </a:solidFill>
                <a:latin typeface="Arial" charset="0"/>
                <a:ea typeface="ＭＳ Ｐゴシック" pitchFamily="34" charset="-128"/>
              </a:defRPr>
            </a:lvl2pPr>
            <a:lvl3pPr marL="1143000" indent="-228600">
              <a:spcBef>
                <a:spcPct val="20000"/>
              </a:spcBef>
              <a:buClr>
                <a:schemeClr val="folHlink"/>
              </a:buClr>
              <a:buChar char="•"/>
              <a:defRPr sz="2400">
                <a:solidFill>
                  <a:schemeClr val="tx2"/>
                </a:solidFill>
                <a:latin typeface="Arial" charset="0"/>
                <a:ea typeface="ＭＳ Ｐゴシック" pitchFamily="34" charset="-128"/>
              </a:defRPr>
            </a:lvl3pPr>
            <a:lvl4pPr marL="1600200" indent="-228600">
              <a:spcBef>
                <a:spcPct val="20000"/>
              </a:spcBef>
              <a:buClr>
                <a:schemeClr val="tx2"/>
              </a:buClr>
              <a:buSzPct val="85000"/>
              <a:buChar char="•"/>
              <a:defRPr sz="2000">
                <a:solidFill>
                  <a:schemeClr val="tx2"/>
                </a:solidFill>
                <a:latin typeface="Arial" charset="0"/>
                <a:ea typeface="ＭＳ Ｐゴシック" pitchFamily="34" charset="-128"/>
              </a:defRPr>
            </a:lvl4pPr>
            <a:lvl5pPr marL="2057400" indent="-228600">
              <a:spcBef>
                <a:spcPct val="20000"/>
              </a:spcBef>
              <a:buClr>
                <a:schemeClr val="accent1"/>
              </a:buClr>
              <a:buSzPct val="85000"/>
              <a:buChar char="•"/>
              <a:defRPr sz="2000">
                <a:solidFill>
                  <a:schemeClr val="tx2"/>
                </a:solidFill>
                <a:latin typeface="Arial" charset="0"/>
                <a:ea typeface="ＭＳ Ｐゴシック" pitchFamily="34" charset="-128"/>
              </a:defRPr>
            </a:lvl5pPr>
            <a:lvl6pPr marL="25146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6pPr>
            <a:lvl7pPr marL="29718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7pPr>
            <a:lvl8pPr marL="34290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8pPr>
            <a:lvl9pPr marL="38862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9pPr>
          </a:lstStyle>
          <a:p>
            <a:pPr algn="ctr">
              <a:spcBef>
                <a:spcPct val="0"/>
              </a:spcBef>
              <a:buSzTx/>
              <a:buFontTx/>
              <a:buNone/>
            </a:pPr>
            <a:r>
              <a:rPr lang="zh-CN" altLang="en-US" sz="1800">
                <a:solidFill>
                  <a:schemeClr val="tx1"/>
                </a:solidFill>
                <a:latin typeface="仿宋" pitchFamily="49" charset="-122"/>
                <a:ea typeface="仿宋" pitchFamily="49" charset="-122"/>
              </a:rPr>
              <a:t>数据</a:t>
            </a:r>
            <a:r>
              <a:rPr lang="en-US" altLang="zh-CN" sz="1800">
                <a:solidFill>
                  <a:schemeClr val="tx1"/>
                </a:solidFill>
                <a:latin typeface="仿宋" pitchFamily="49" charset="-122"/>
                <a:ea typeface="仿宋" pitchFamily="49" charset="-122"/>
              </a:rPr>
              <a:t>/</a:t>
            </a:r>
            <a:r>
              <a:rPr lang="zh-CN" altLang="en-US" sz="1800">
                <a:solidFill>
                  <a:schemeClr val="tx1"/>
                </a:solidFill>
                <a:latin typeface="仿宋" pitchFamily="49" charset="-122"/>
                <a:ea typeface="仿宋" pitchFamily="49" charset="-122"/>
              </a:rPr>
              <a:t>大数据</a:t>
            </a:r>
          </a:p>
        </p:txBody>
      </p:sp>
      <p:sp>
        <p:nvSpPr>
          <p:cNvPr id="7" name="TextBox 5"/>
          <p:cNvSpPr txBox="1">
            <a:spLocks noChangeArrowheads="1"/>
          </p:cNvSpPr>
          <p:nvPr/>
        </p:nvSpPr>
        <p:spPr bwMode="auto">
          <a:xfrm>
            <a:off x="2051299" y="5743972"/>
            <a:ext cx="5040312" cy="276225"/>
          </a:xfrm>
          <a:prstGeom prst="rect">
            <a:avLst/>
          </a:prstGeom>
          <a:gradFill rotWithShape="0">
            <a:gsLst>
              <a:gs pos="0">
                <a:srgbClr val="8488C4"/>
              </a:gs>
              <a:gs pos="53000">
                <a:srgbClr val="D4DEFF"/>
              </a:gs>
              <a:gs pos="83000">
                <a:srgbClr val="D4DEFF"/>
              </a:gs>
              <a:gs pos="100000">
                <a:srgbClr val="96AB94"/>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Font typeface="Wingdings" pitchFamily="2" charset="2"/>
              <a:buChar char="£"/>
              <a:defRPr sz="3200" b="1">
                <a:solidFill>
                  <a:schemeClr val="accent1"/>
                </a:solidFill>
                <a:latin typeface="Arial" charset="0"/>
                <a:ea typeface="ＭＳ Ｐゴシック" pitchFamily="34" charset="-128"/>
              </a:defRPr>
            </a:lvl1pPr>
            <a:lvl2pPr marL="742950" indent="-285750">
              <a:spcBef>
                <a:spcPct val="20000"/>
              </a:spcBef>
              <a:buClr>
                <a:schemeClr val="hlink"/>
              </a:buClr>
              <a:buSzPct val="105000"/>
              <a:buChar char="•"/>
              <a:defRPr sz="2800">
                <a:solidFill>
                  <a:schemeClr val="tx2"/>
                </a:solidFill>
                <a:latin typeface="Arial" charset="0"/>
                <a:ea typeface="ＭＳ Ｐゴシック" pitchFamily="34" charset="-128"/>
              </a:defRPr>
            </a:lvl2pPr>
            <a:lvl3pPr marL="1143000" indent="-228600">
              <a:spcBef>
                <a:spcPct val="20000"/>
              </a:spcBef>
              <a:buClr>
                <a:schemeClr val="folHlink"/>
              </a:buClr>
              <a:buChar char="•"/>
              <a:defRPr sz="2400">
                <a:solidFill>
                  <a:schemeClr val="tx2"/>
                </a:solidFill>
                <a:latin typeface="Arial" charset="0"/>
                <a:ea typeface="ＭＳ Ｐゴシック" pitchFamily="34" charset="-128"/>
              </a:defRPr>
            </a:lvl3pPr>
            <a:lvl4pPr marL="1600200" indent="-228600">
              <a:spcBef>
                <a:spcPct val="20000"/>
              </a:spcBef>
              <a:buClr>
                <a:schemeClr val="tx2"/>
              </a:buClr>
              <a:buSzPct val="85000"/>
              <a:buChar char="•"/>
              <a:defRPr sz="2000">
                <a:solidFill>
                  <a:schemeClr val="tx2"/>
                </a:solidFill>
                <a:latin typeface="Arial" charset="0"/>
                <a:ea typeface="ＭＳ Ｐゴシック" pitchFamily="34" charset="-128"/>
              </a:defRPr>
            </a:lvl4pPr>
            <a:lvl5pPr marL="2057400" indent="-228600">
              <a:spcBef>
                <a:spcPct val="20000"/>
              </a:spcBef>
              <a:buClr>
                <a:schemeClr val="accent1"/>
              </a:buClr>
              <a:buSzPct val="85000"/>
              <a:buChar char="•"/>
              <a:defRPr sz="2000">
                <a:solidFill>
                  <a:schemeClr val="tx2"/>
                </a:solidFill>
                <a:latin typeface="Arial" charset="0"/>
                <a:ea typeface="ＭＳ Ｐゴシック" pitchFamily="34" charset="-128"/>
              </a:defRPr>
            </a:lvl5pPr>
            <a:lvl6pPr marL="25146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6pPr>
            <a:lvl7pPr marL="29718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7pPr>
            <a:lvl8pPr marL="34290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8pPr>
            <a:lvl9pPr marL="38862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9pPr>
          </a:lstStyle>
          <a:p>
            <a:pPr algn="ctr">
              <a:spcBef>
                <a:spcPct val="0"/>
              </a:spcBef>
              <a:buSzTx/>
              <a:buFontTx/>
              <a:buNone/>
            </a:pPr>
            <a:r>
              <a:rPr lang="zh-CN" altLang="en-US" sz="1200">
                <a:solidFill>
                  <a:schemeClr val="tx1"/>
                </a:solidFill>
                <a:latin typeface="仿宋" pitchFamily="49" charset="-122"/>
                <a:ea typeface="仿宋" pitchFamily="49" charset="-122"/>
              </a:rPr>
              <a:t>多源异构数据、分布式数据、高维数据、流数据、交互数据、关系数据</a:t>
            </a:r>
          </a:p>
        </p:txBody>
      </p:sp>
      <p:sp>
        <p:nvSpPr>
          <p:cNvPr id="8" name="TextBox 6"/>
          <p:cNvSpPr txBox="1">
            <a:spLocks noChangeArrowheads="1"/>
          </p:cNvSpPr>
          <p:nvPr/>
        </p:nvSpPr>
        <p:spPr bwMode="auto">
          <a:xfrm>
            <a:off x="2051299" y="4858147"/>
            <a:ext cx="5040312" cy="369888"/>
          </a:xfrm>
          <a:prstGeom prst="rect">
            <a:avLst/>
          </a:prstGeom>
          <a:gradFill rotWithShape="0">
            <a:gsLst>
              <a:gs pos="0">
                <a:srgbClr val="8488C4"/>
              </a:gs>
              <a:gs pos="53000">
                <a:srgbClr val="D4DEFF"/>
              </a:gs>
              <a:gs pos="83000">
                <a:srgbClr val="D4DEFF"/>
              </a:gs>
              <a:gs pos="100000">
                <a:srgbClr val="96AB94"/>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Font typeface="Wingdings" pitchFamily="2" charset="2"/>
              <a:buChar char="£"/>
              <a:defRPr sz="3200" b="1">
                <a:solidFill>
                  <a:schemeClr val="accent1"/>
                </a:solidFill>
                <a:latin typeface="Arial" charset="0"/>
                <a:ea typeface="ＭＳ Ｐゴシック" pitchFamily="34" charset="-128"/>
              </a:defRPr>
            </a:lvl1pPr>
            <a:lvl2pPr marL="742950" indent="-285750">
              <a:spcBef>
                <a:spcPct val="20000"/>
              </a:spcBef>
              <a:buClr>
                <a:schemeClr val="hlink"/>
              </a:buClr>
              <a:buSzPct val="105000"/>
              <a:buChar char="•"/>
              <a:defRPr sz="2800">
                <a:solidFill>
                  <a:schemeClr val="tx2"/>
                </a:solidFill>
                <a:latin typeface="Arial" charset="0"/>
                <a:ea typeface="ＭＳ Ｐゴシック" pitchFamily="34" charset="-128"/>
              </a:defRPr>
            </a:lvl2pPr>
            <a:lvl3pPr marL="1143000" indent="-228600">
              <a:spcBef>
                <a:spcPct val="20000"/>
              </a:spcBef>
              <a:buClr>
                <a:schemeClr val="folHlink"/>
              </a:buClr>
              <a:buChar char="•"/>
              <a:defRPr sz="2400">
                <a:solidFill>
                  <a:schemeClr val="tx2"/>
                </a:solidFill>
                <a:latin typeface="Arial" charset="0"/>
                <a:ea typeface="ＭＳ Ｐゴシック" pitchFamily="34" charset="-128"/>
              </a:defRPr>
            </a:lvl3pPr>
            <a:lvl4pPr marL="1600200" indent="-228600">
              <a:spcBef>
                <a:spcPct val="20000"/>
              </a:spcBef>
              <a:buClr>
                <a:schemeClr val="tx2"/>
              </a:buClr>
              <a:buSzPct val="85000"/>
              <a:buChar char="•"/>
              <a:defRPr sz="2000">
                <a:solidFill>
                  <a:schemeClr val="tx2"/>
                </a:solidFill>
                <a:latin typeface="Arial" charset="0"/>
                <a:ea typeface="ＭＳ Ｐゴシック" pitchFamily="34" charset="-128"/>
              </a:defRPr>
            </a:lvl4pPr>
            <a:lvl5pPr marL="2057400" indent="-228600">
              <a:spcBef>
                <a:spcPct val="20000"/>
              </a:spcBef>
              <a:buClr>
                <a:schemeClr val="accent1"/>
              </a:buClr>
              <a:buSzPct val="85000"/>
              <a:buChar char="•"/>
              <a:defRPr sz="2000">
                <a:solidFill>
                  <a:schemeClr val="tx2"/>
                </a:solidFill>
                <a:latin typeface="Arial" charset="0"/>
                <a:ea typeface="ＭＳ Ｐゴシック" pitchFamily="34" charset="-128"/>
              </a:defRPr>
            </a:lvl5pPr>
            <a:lvl6pPr marL="25146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6pPr>
            <a:lvl7pPr marL="29718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7pPr>
            <a:lvl8pPr marL="34290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8pPr>
            <a:lvl9pPr marL="38862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9pPr>
          </a:lstStyle>
          <a:p>
            <a:pPr algn="ctr">
              <a:spcBef>
                <a:spcPct val="0"/>
              </a:spcBef>
              <a:buSzTx/>
              <a:buFontTx/>
              <a:buNone/>
            </a:pPr>
            <a:r>
              <a:rPr lang="zh-CN" altLang="en-US" sz="1800">
                <a:solidFill>
                  <a:schemeClr val="tx1"/>
                </a:solidFill>
                <a:latin typeface="仿宋" pitchFamily="49" charset="-122"/>
                <a:ea typeface="仿宋" pitchFamily="49" charset="-122"/>
              </a:rPr>
              <a:t>计算</a:t>
            </a:r>
            <a:r>
              <a:rPr lang="en-US" altLang="zh-CN" sz="1800">
                <a:solidFill>
                  <a:schemeClr val="tx1"/>
                </a:solidFill>
                <a:latin typeface="仿宋" pitchFamily="49" charset="-122"/>
                <a:ea typeface="仿宋" pitchFamily="49" charset="-122"/>
              </a:rPr>
              <a:t>/</a:t>
            </a:r>
            <a:r>
              <a:rPr lang="zh-CN" altLang="en-US" sz="1800">
                <a:solidFill>
                  <a:schemeClr val="tx1"/>
                </a:solidFill>
                <a:latin typeface="仿宋" pitchFamily="49" charset="-122"/>
                <a:ea typeface="仿宋" pitchFamily="49" charset="-122"/>
              </a:rPr>
              <a:t>人工智能</a:t>
            </a:r>
          </a:p>
        </p:txBody>
      </p:sp>
      <p:sp>
        <p:nvSpPr>
          <p:cNvPr id="9" name="TextBox 7"/>
          <p:cNvSpPr txBox="1">
            <a:spLocks noChangeArrowheads="1"/>
          </p:cNvSpPr>
          <p:nvPr/>
        </p:nvSpPr>
        <p:spPr bwMode="auto">
          <a:xfrm>
            <a:off x="2051299" y="4581922"/>
            <a:ext cx="5040312" cy="276225"/>
          </a:xfrm>
          <a:prstGeom prst="rect">
            <a:avLst/>
          </a:prstGeom>
          <a:gradFill rotWithShape="0">
            <a:gsLst>
              <a:gs pos="0">
                <a:srgbClr val="8488C4"/>
              </a:gs>
              <a:gs pos="53000">
                <a:srgbClr val="D4DEFF"/>
              </a:gs>
              <a:gs pos="83000">
                <a:srgbClr val="D4DEFF"/>
              </a:gs>
              <a:gs pos="100000">
                <a:srgbClr val="96AB94"/>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Font typeface="Wingdings" pitchFamily="2" charset="2"/>
              <a:buChar char="£"/>
              <a:defRPr sz="3200" b="1">
                <a:solidFill>
                  <a:schemeClr val="accent1"/>
                </a:solidFill>
                <a:latin typeface="Arial" charset="0"/>
                <a:ea typeface="ＭＳ Ｐゴシック" pitchFamily="34" charset="-128"/>
              </a:defRPr>
            </a:lvl1pPr>
            <a:lvl2pPr marL="742950" indent="-285750">
              <a:spcBef>
                <a:spcPct val="20000"/>
              </a:spcBef>
              <a:buClr>
                <a:schemeClr val="hlink"/>
              </a:buClr>
              <a:buSzPct val="105000"/>
              <a:buChar char="•"/>
              <a:defRPr sz="2800">
                <a:solidFill>
                  <a:schemeClr val="tx2"/>
                </a:solidFill>
                <a:latin typeface="Arial" charset="0"/>
                <a:ea typeface="ＭＳ Ｐゴシック" pitchFamily="34" charset="-128"/>
              </a:defRPr>
            </a:lvl2pPr>
            <a:lvl3pPr marL="1143000" indent="-228600">
              <a:spcBef>
                <a:spcPct val="20000"/>
              </a:spcBef>
              <a:buClr>
                <a:schemeClr val="folHlink"/>
              </a:buClr>
              <a:buChar char="•"/>
              <a:defRPr sz="2400">
                <a:solidFill>
                  <a:schemeClr val="tx2"/>
                </a:solidFill>
                <a:latin typeface="Arial" charset="0"/>
                <a:ea typeface="ＭＳ Ｐゴシック" pitchFamily="34" charset="-128"/>
              </a:defRPr>
            </a:lvl3pPr>
            <a:lvl4pPr marL="1600200" indent="-228600">
              <a:spcBef>
                <a:spcPct val="20000"/>
              </a:spcBef>
              <a:buClr>
                <a:schemeClr val="tx2"/>
              </a:buClr>
              <a:buSzPct val="85000"/>
              <a:buChar char="•"/>
              <a:defRPr sz="2000">
                <a:solidFill>
                  <a:schemeClr val="tx2"/>
                </a:solidFill>
                <a:latin typeface="Arial" charset="0"/>
                <a:ea typeface="ＭＳ Ｐゴシック" pitchFamily="34" charset="-128"/>
              </a:defRPr>
            </a:lvl4pPr>
            <a:lvl5pPr marL="2057400" indent="-228600">
              <a:spcBef>
                <a:spcPct val="20000"/>
              </a:spcBef>
              <a:buClr>
                <a:schemeClr val="accent1"/>
              </a:buClr>
              <a:buSzPct val="85000"/>
              <a:buChar char="•"/>
              <a:defRPr sz="2000">
                <a:solidFill>
                  <a:schemeClr val="tx2"/>
                </a:solidFill>
                <a:latin typeface="Arial" charset="0"/>
                <a:ea typeface="ＭＳ Ｐゴシック" pitchFamily="34" charset="-128"/>
              </a:defRPr>
            </a:lvl5pPr>
            <a:lvl6pPr marL="25146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6pPr>
            <a:lvl7pPr marL="29718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7pPr>
            <a:lvl8pPr marL="34290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8pPr>
            <a:lvl9pPr marL="38862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9pPr>
          </a:lstStyle>
          <a:p>
            <a:pPr algn="ctr">
              <a:spcBef>
                <a:spcPct val="0"/>
              </a:spcBef>
              <a:buSzTx/>
              <a:buFontTx/>
              <a:buNone/>
            </a:pPr>
            <a:r>
              <a:rPr lang="zh-CN" altLang="en-US" sz="1200">
                <a:solidFill>
                  <a:schemeClr val="tx1"/>
                </a:solidFill>
                <a:latin typeface="仿宋" pitchFamily="49" charset="-122"/>
                <a:ea typeface="仿宋" pitchFamily="49" charset="-122"/>
              </a:rPr>
              <a:t>计算模型、学习模型、语言模型、认知模型、推理模型、知识模型</a:t>
            </a:r>
          </a:p>
        </p:txBody>
      </p:sp>
      <p:sp>
        <p:nvSpPr>
          <p:cNvPr id="10" name="TextBox 8"/>
          <p:cNvSpPr txBox="1">
            <a:spLocks noChangeArrowheads="1"/>
          </p:cNvSpPr>
          <p:nvPr/>
        </p:nvSpPr>
        <p:spPr bwMode="auto">
          <a:xfrm>
            <a:off x="2051299" y="3705622"/>
            <a:ext cx="5040312" cy="369888"/>
          </a:xfrm>
          <a:prstGeom prst="rect">
            <a:avLst/>
          </a:prstGeom>
          <a:gradFill rotWithShape="0">
            <a:gsLst>
              <a:gs pos="0">
                <a:srgbClr val="8488C4"/>
              </a:gs>
              <a:gs pos="53000">
                <a:srgbClr val="D4DEFF"/>
              </a:gs>
              <a:gs pos="83000">
                <a:srgbClr val="D4DEFF"/>
              </a:gs>
              <a:gs pos="100000">
                <a:srgbClr val="96AB94"/>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Font typeface="Wingdings" pitchFamily="2" charset="2"/>
              <a:buChar char="£"/>
              <a:defRPr sz="3200" b="1">
                <a:solidFill>
                  <a:schemeClr val="accent1"/>
                </a:solidFill>
                <a:latin typeface="Arial" charset="0"/>
                <a:ea typeface="ＭＳ Ｐゴシック" pitchFamily="34" charset="-128"/>
              </a:defRPr>
            </a:lvl1pPr>
            <a:lvl2pPr marL="742950" indent="-285750">
              <a:spcBef>
                <a:spcPct val="20000"/>
              </a:spcBef>
              <a:buClr>
                <a:schemeClr val="hlink"/>
              </a:buClr>
              <a:buSzPct val="105000"/>
              <a:buChar char="•"/>
              <a:defRPr sz="2800">
                <a:solidFill>
                  <a:schemeClr val="tx2"/>
                </a:solidFill>
                <a:latin typeface="Arial" charset="0"/>
                <a:ea typeface="ＭＳ Ｐゴシック" pitchFamily="34" charset="-128"/>
              </a:defRPr>
            </a:lvl2pPr>
            <a:lvl3pPr marL="1143000" indent="-228600">
              <a:spcBef>
                <a:spcPct val="20000"/>
              </a:spcBef>
              <a:buClr>
                <a:schemeClr val="folHlink"/>
              </a:buClr>
              <a:buChar char="•"/>
              <a:defRPr sz="2400">
                <a:solidFill>
                  <a:schemeClr val="tx2"/>
                </a:solidFill>
                <a:latin typeface="Arial" charset="0"/>
                <a:ea typeface="ＭＳ Ｐゴシック" pitchFamily="34" charset="-128"/>
              </a:defRPr>
            </a:lvl3pPr>
            <a:lvl4pPr marL="1600200" indent="-228600">
              <a:spcBef>
                <a:spcPct val="20000"/>
              </a:spcBef>
              <a:buClr>
                <a:schemeClr val="tx2"/>
              </a:buClr>
              <a:buSzPct val="85000"/>
              <a:buChar char="•"/>
              <a:defRPr sz="2000">
                <a:solidFill>
                  <a:schemeClr val="tx2"/>
                </a:solidFill>
                <a:latin typeface="Arial" charset="0"/>
                <a:ea typeface="ＭＳ Ｐゴシック" pitchFamily="34" charset="-128"/>
              </a:defRPr>
            </a:lvl4pPr>
            <a:lvl5pPr marL="2057400" indent="-228600">
              <a:spcBef>
                <a:spcPct val="20000"/>
              </a:spcBef>
              <a:buClr>
                <a:schemeClr val="accent1"/>
              </a:buClr>
              <a:buSzPct val="85000"/>
              <a:buChar char="•"/>
              <a:defRPr sz="2000">
                <a:solidFill>
                  <a:schemeClr val="tx2"/>
                </a:solidFill>
                <a:latin typeface="Arial" charset="0"/>
                <a:ea typeface="ＭＳ Ｐゴシック" pitchFamily="34" charset="-128"/>
              </a:defRPr>
            </a:lvl5pPr>
            <a:lvl6pPr marL="25146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6pPr>
            <a:lvl7pPr marL="29718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7pPr>
            <a:lvl8pPr marL="34290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8pPr>
            <a:lvl9pPr marL="38862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9pPr>
          </a:lstStyle>
          <a:p>
            <a:pPr algn="ctr">
              <a:spcBef>
                <a:spcPct val="0"/>
              </a:spcBef>
              <a:buSzTx/>
              <a:buFontTx/>
              <a:buNone/>
            </a:pPr>
            <a:r>
              <a:rPr lang="zh-CN" altLang="en-US" sz="1800">
                <a:solidFill>
                  <a:schemeClr val="tx1"/>
                </a:solidFill>
                <a:latin typeface="仿宋" pitchFamily="49" charset="-122"/>
                <a:ea typeface="仿宋" pitchFamily="49" charset="-122"/>
              </a:rPr>
              <a:t>感知</a:t>
            </a:r>
          </a:p>
        </p:txBody>
      </p:sp>
      <p:sp>
        <p:nvSpPr>
          <p:cNvPr id="11" name="TextBox 9"/>
          <p:cNvSpPr txBox="1">
            <a:spLocks noChangeArrowheads="1"/>
          </p:cNvSpPr>
          <p:nvPr/>
        </p:nvSpPr>
        <p:spPr bwMode="auto">
          <a:xfrm>
            <a:off x="2051299" y="3429397"/>
            <a:ext cx="5040312" cy="307975"/>
          </a:xfrm>
          <a:prstGeom prst="rect">
            <a:avLst/>
          </a:prstGeom>
          <a:gradFill rotWithShape="0">
            <a:gsLst>
              <a:gs pos="0">
                <a:srgbClr val="8488C4"/>
              </a:gs>
              <a:gs pos="53000">
                <a:srgbClr val="D4DEFF"/>
              </a:gs>
              <a:gs pos="83000">
                <a:srgbClr val="D4DEFF"/>
              </a:gs>
              <a:gs pos="100000">
                <a:srgbClr val="96AB94"/>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Font typeface="Wingdings" pitchFamily="2" charset="2"/>
              <a:buChar char="£"/>
              <a:defRPr sz="3200" b="1">
                <a:solidFill>
                  <a:schemeClr val="accent1"/>
                </a:solidFill>
                <a:latin typeface="Arial" charset="0"/>
                <a:ea typeface="ＭＳ Ｐゴシック" pitchFamily="34" charset="-128"/>
              </a:defRPr>
            </a:lvl1pPr>
            <a:lvl2pPr marL="742950" indent="-285750">
              <a:spcBef>
                <a:spcPct val="20000"/>
              </a:spcBef>
              <a:buClr>
                <a:schemeClr val="hlink"/>
              </a:buClr>
              <a:buSzPct val="105000"/>
              <a:buChar char="•"/>
              <a:defRPr sz="2800">
                <a:solidFill>
                  <a:schemeClr val="tx2"/>
                </a:solidFill>
                <a:latin typeface="Arial" charset="0"/>
                <a:ea typeface="ＭＳ Ｐゴシック" pitchFamily="34" charset="-128"/>
              </a:defRPr>
            </a:lvl2pPr>
            <a:lvl3pPr marL="1143000" indent="-228600">
              <a:spcBef>
                <a:spcPct val="20000"/>
              </a:spcBef>
              <a:buClr>
                <a:schemeClr val="folHlink"/>
              </a:buClr>
              <a:buChar char="•"/>
              <a:defRPr sz="2400">
                <a:solidFill>
                  <a:schemeClr val="tx2"/>
                </a:solidFill>
                <a:latin typeface="Arial" charset="0"/>
                <a:ea typeface="ＭＳ Ｐゴシック" pitchFamily="34" charset="-128"/>
              </a:defRPr>
            </a:lvl3pPr>
            <a:lvl4pPr marL="1600200" indent="-228600">
              <a:spcBef>
                <a:spcPct val="20000"/>
              </a:spcBef>
              <a:buClr>
                <a:schemeClr val="tx2"/>
              </a:buClr>
              <a:buSzPct val="85000"/>
              <a:buChar char="•"/>
              <a:defRPr sz="2000">
                <a:solidFill>
                  <a:schemeClr val="tx2"/>
                </a:solidFill>
                <a:latin typeface="Arial" charset="0"/>
                <a:ea typeface="ＭＳ Ｐゴシック" pitchFamily="34" charset="-128"/>
              </a:defRPr>
            </a:lvl4pPr>
            <a:lvl5pPr marL="2057400" indent="-228600">
              <a:spcBef>
                <a:spcPct val="20000"/>
              </a:spcBef>
              <a:buClr>
                <a:schemeClr val="accent1"/>
              </a:buClr>
              <a:buSzPct val="85000"/>
              <a:buChar char="•"/>
              <a:defRPr sz="2000">
                <a:solidFill>
                  <a:schemeClr val="tx2"/>
                </a:solidFill>
                <a:latin typeface="Arial" charset="0"/>
                <a:ea typeface="ＭＳ Ｐゴシック" pitchFamily="34" charset="-128"/>
              </a:defRPr>
            </a:lvl5pPr>
            <a:lvl6pPr marL="25146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6pPr>
            <a:lvl7pPr marL="29718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7pPr>
            <a:lvl8pPr marL="34290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8pPr>
            <a:lvl9pPr marL="38862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9pPr>
          </a:lstStyle>
          <a:p>
            <a:pPr algn="ctr">
              <a:spcBef>
                <a:spcPct val="0"/>
              </a:spcBef>
              <a:buSzTx/>
              <a:buFontTx/>
              <a:buNone/>
            </a:pPr>
            <a:r>
              <a:rPr lang="zh-CN" altLang="en-US" sz="1400">
                <a:solidFill>
                  <a:schemeClr val="tx1"/>
                </a:solidFill>
                <a:latin typeface="仿宋" pitchFamily="49" charset="-122"/>
                <a:ea typeface="仿宋" pitchFamily="49" charset="-122"/>
              </a:rPr>
              <a:t>目标检测、目标跟踪、目标识别</a:t>
            </a:r>
            <a:r>
              <a:rPr lang="en-US" altLang="zh-CN" sz="1400">
                <a:solidFill>
                  <a:schemeClr val="tx1"/>
                </a:solidFill>
                <a:latin typeface="仿宋" pitchFamily="49" charset="-122"/>
                <a:ea typeface="仿宋" pitchFamily="49" charset="-122"/>
              </a:rPr>
              <a:t>……</a:t>
            </a:r>
            <a:endParaRPr lang="zh-CN" altLang="en-US" sz="1400">
              <a:solidFill>
                <a:schemeClr val="tx1"/>
              </a:solidFill>
              <a:latin typeface="仿宋" pitchFamily="49" charset="-122"/>
              <a:ea typeface="仿宋" pitchFamily="49" charset="-122"/>
            </a:endParaRPr>
          </a:p>
        </p:txBody>
      </p:sp>
      <p:sp>
        <p:nvSpPr>
          <p:cNvPr id="12" name="TextBox 10"/>
          <p:cNvSpPr txBox="1">
            <a:spLocks noChangeArrowheads="1"/>
          </p:cNvSpPr>
          <p:nvPr/>
        </p:nvSpPr>
        <p:spPr bwMode="auto">
          <a:xfrm>
            <a:off x="2051299" y="2554685"/>
            <a:ext cx="5040312" cy="369887"/>
          </a:xfrm>
          <a:prstGeom prst="rect">
            <a:avLst/>
          </a:prstGeom>
          <a:gradFill rotWithShape="0">
            <a:gsLst>
              <a:gs pos="0">
                <a:srgbClr val="8488C4"/>
              </a:gs>
              <a:gs pos="53000">
                <a:srgbClr val="D4DEFF"/>
              </a:gs>
              <a:gs pos="83000">
                <a:srgbClr val="D4DEFF"/>
              </a:gs>
              <a:gs pos="100000">
                <a:srgbClr val="96AB94"/>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Font typeface="Wingdings" pitchFamily="2" charset="2"/>
              <a:buChar char="£"/>
              <a:defRPr sz="3200" b="1">
                <a:solidFill>
                  <a:schemeClr val="accent1"/>
                </a:solidFill>
                <a:latin typeface="Arial" charset="0"/>
                <a:ea typeface="ＭＳ Ｐゴシック" pitchFamily="34" charset="-128"/>
              </a:defRPr>
            </a:lvl1pPr>
            <a:lvl2pPr marL="742950" indent="-285750">
              <a:spcBef>
                <a:spcPct val="20000"/>
              </a:spcBef>
              <a:buClr>
                <a:schemeClr val="hlink"/>
              </a:buClr>
              <a:buSzPct val="105000"/>
              <a:buChar char="•"/>
              <a:defRPr sz="2800">
                <a:solidFill>
                  <a:schemeClr val="tx2"/>
                </a:solidFill>
                <a:latin typeface="Arial" charset="0"/>
                <a:ea typeface="ＭＳ Ｐゴシック" pitchFamily="34" charset="-128"/>
              </a:defRPr>
            </a:lvl2pPr>
            <a:lvl3pPr marL="1143000" indent="-228600">
              <a:spcBef>
                <a:spcPct val="20000"/>
              </a:spcBef>
              <a:buClr>
                <a:schemeClr val="folHlink"/>
              </a:buClr>
              <a:buChar char="•"/>
              <a:defRPr sz="2400">
                <a:solidFill>
                  <a:schemeClr val="tx2"/>
                </a:solidFill>
                <a:latin typeface="Arial" charset="0"/>
                <a:ea typeface="ＭＳ Ｐゴシック" pitchFamily="34" charset="-128"/>
              </a:defRPr>
            </a:lvl3pPr>
            <a:lvl4pPr marL="1600200" indent="-228600">
              <a:spcBef>
                <a:spcPct val="20000"/>
              </a:spcBef>
              <a:buClr>
                <a:schemeClr val="tx2"/>
              </a:buClr>
              <a:buSzPct val="85000"/>
              <a:buChar char="•"/>
              <a:defRPr sz="2000">
                <a:solidFill>
                  <a:schemeClr val="tx2"/>
                </a:solidFill>
                <a:latin typeface="Arial" charset="0"/>
                <a:ea typeface="ＭＳ Ｐゴシック" pitchFamily="34" charset="-128"/>
              </a:defRPr>
            </a:lvl4pPr>
            <a:lvl5pPr marL="2057400" indent="-228600">
              <a:spcBef>
                <a:spcPct val="20000"/>
              </a:spcBef>
              <a:buClr>
                <a:schemeClr val="accent1"/>
              </a:buClr>
              <a:buSzPct val="85000"/>
              <a:buChar char="•"/>
              <a:defRPr sz="2000">
                <a:solidFill>
                  <a:schemeClr val="tx2"/>
                </a:solidFill>
                <a:latin typeface="Arial" charset="0"/>
                <a:ea typeface="ＭＳ Ｐゴシック" pitchFamily="34" charset="-128"/>
              </a:defRPr>
            </a:lvl5pPr>
            <a:lvl6pPr marL="25146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6pPr>
            <a:lvl7pPr marL="29718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7pPr>
            <a:lvl8pPr marL="34290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8pPr>
            <a:lvl9pPr marL="38862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9pPr>
          </a:lstStyle>
          <a:p>
            <a:pPr algn="ctr">
              <a:spcBef>
                <a:spcPct val="0"/>
              </a:spcBef>
              <a:buSzTx/>
              <a:buFontTx/>
              <a:buNone/>
            </a:pPr>
            <a:r>
              <a:rPr lang="zh-CN" altLang="en-US" sz="1800">
                <a:solidFill>
                  <a:schemeClr val="tx1"/>
                </a:solidFill>
                <a:latin typeface="仿宋" pitchFamily="49" charset="-122"/>
                <a:ea typeface="仿宋" pitchFamily="49" charset="-122"/>
              </a:rPr>
              <a:t>认知</a:t>
            </a:r>
          </a:p>
        </p:txBody>
      </p:sp>
      <p:sp>
        <p:nvSpPr>
          <p:cNvPr id="13" name="TextBox 11"/>
          <p:cNvSpPr txBox="1">
            <a:spLocks noChangeArrowheads="1"/>
          </p:cNvSpPr>
          <p:nvPr/>
        </p:nvSpPr>
        <p:spPr bwMode="auto">
          <a:xfrm>
            <a:off x="2051299" y="2276872"/>
            <a:ext cx="5040312" cy="307975"/>
          </a:xfrm>
          <a:prstGeom prst="rect">
            <a:avLst/>
          </a:prstGeom>
          <a:gradFill rotWithShape="0">
            <a:gsLst>
              <a:gs pos="0">
                <a:srgbClr val="8488C4"/>
              </a:gs>
              <a:gs pos="53000">
                <a:srgbClr val="D4DEFF"/>
              </a:gs>
              <a:gs pos="83000">
                <a:srgbClr val="D4DEFF"/>
              </a:gs>
              <a:gs pos="100000">
                <a:srgbClr val="96AB94"/>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Font typeface="Wingdings" pitchFamily="2" charset="2"/>
              <a:buChar char="£"/>
              <a:defRPr sz="3200" b="1">
                <a:solidFill>
                  <a:schemeClr val="accent1"/>
                </a:solidFill>
                <a:latin typeface="Arial" charset="0"/>
                <a:ea typeface="ＭＳ Ｐゴシック" pitchFamily="34" charset="-128"/>
              </a:defRPr>
            </a:lvl1pPr>
            <a:lvl2pPr marL="742950" indent="-285750">
              <a:spcBef>
                <a:spcPct val="20000"/>
              </a:spcBef>
              <a:buClr>
                <a:schemeClr val="hlink"/>
              </a:buClr>
              <a:buSzPct val="105000"/>
              <a:buChar char="•"/>
              <a:defRPr sz="2800">
                <a:solidFill>
                  <a:schemeClr val="tx2"/>
                </a:solidFill>
                <a:latin typeface="Arial" charset="0"/>
                <a:ea typeface="ＭＳ Ｐゴシック" pitchFamily="34" charset="-128"/>
              </a:defRPr>
            </a:lvl2pPr>
            <a:lvl3pPr marL="1143000" indent="-228600">
              <a:spcBef>
                <a:spcPct val="20000"/>
              </a:spcBef>
              <a:buClr>
                <a:schemeClr val="folHlink"/>
              </a:buClr>
              <a:buChar char="•"/>
              <a:defRPr sz="2400">
                <a:solidFill>
                  <a:schemeClr val="tx2"/>
                </a:solidFill>
                <a:latin typeface="Arial" charset="0"/>
                <a:ea typeface="ＭＳ Ｐゴシック" pitchFamily="34" charset="-128"/>
              </a:defRPr>
            </a:lvl3pPr>
            <a:lvl4pPr marL="1600200" indent="-228600">
              <a:spcBef>
                <a:spcPct val="20000"/>
              </a:spcBef>
              <a:buClr>
                <a:schemeClr val="tx2"/>
              </a:buClr>
              <a:buSzPct val="85000"/>
              <a:buChar char="•"/>
              <a:defRPr sz="2000">
                <a:solidFill>
                  <a:schemeClr val="tx2"/>
                </a:solidFill>
                <a:latin typeface="Arial" charset="0"/>
                <a:ea typeface="ＭＳ Ｐゴシック" pitchFamily="34" charset="-128"/>
              </a:defRPr>
            </a:lvl4pPr>
            <a:lvl5pPr marL="2057400" indent="-228600">
              <a:spcBef>
                <a:spcPct val="20000"/>
              </a:spcBef>
              <a:buClr>
                <a:schemeClr val="accent1"/>
              </a:buClr>
              <a:buSzPct val="85000"/>
              <a:buChar char="•"/>
              <a:defRPr sz="2000">
                <a:solidFill>
                  <a:schemeClr val="tx2"/>
                </a:solidFill>
                <a:latin typeface="Arial" charset="0"/>
                <a:ea typeface="ＭＳ Ｐゴシック" pitchFamily="34" charset="-128"/>
              </a:defRPr>
            </a:lvl5pPr>
            <a:lvl6pPr marL="25146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6pPr>
            <a:lvl7pPr marL="29718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7pPr>
            <a:lvl8pPr marL="34290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8pPr>
            <a:lvl9pPr marL="38862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9pPr>
          </a:lstStyle>
          <a:p>
            <a:pPr algn="ctr">
              <a:spcBef>
                <a:spcPct val="0"/>
              </a:spcBef>
              <a:buSzTx/>
              <a:buFontTx/>
              <a:buNone/>
            </a:pPr>
            <a:r>
              <a:rPr lang="zh-CN" altLang="en-US" sz="1400">
                <a:solidFill>
                  <a:schemeClr val="tx1"/>
                </a:solidFill>
                <a:latin typeface="仿宋" pitchFamily="49" charset="-122"/>
                <a:ea typeface="仿宋" pitchFamily="49" charset="-122"/>
              </a:rPr>
              <a:t>语言、理解、决策、协作</a:t>
            </a:r>
          </a:p>
        </p:txBody>
      </p:sp>
      <p:sp>
        <p:nvSpPr>
          <p:cNvPr id="14" name="右箭头 13"/>
          <p:cNvSpPr/>
          <p:nvPr/>
        </p:nvSpPr>
        <p:spPr>
          <a:xfrm rot="16200000">
            <a:off x="4354761" y="5329635"/>
            <a:ext cx="433387" cy="287338"/>
          </a:xfrm>
          <a:prstGeom prst="rightArrow">
            <a:avLst/>
          </a:prstGeom>
          <a:gradFill>
            <a:gsLst>
              <a:gs pos="0">
                <a:srgbClr val="8488C4"/>
              </a:gs>
              <a:gs pos="53000">
                <a:srgbClr val="D4DEFF"/>
              </a:gs>
              <a:gs pos="83000">
                <a:srgbClr val="D4DEFF"/>
              </a:gs>
              <a:gs pos="100000">
                <a:srgbClr val="96AB94"/>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Arial" pitchFamily="34" charset="0"/>
                <a:ea typeface="ＭＳ Ｐゴシック" pitchFamily="34" charset="-128"/>
              </a:defRPr>
            </a:lvl1pPr>
            <a:lvl2pPr marL="742950" indent="-285750">
              <a:defRPr sz="2400" b="1">
                <a:solidFill>
                  <a:schemeClr val="tx1"/>
                </a:solidFill>
                <a:latin typeface="Arial" pitchFamily="34" charset="0"/>
                <a:ea typeface="ＭＳ Ｐゴシック" pitchFamily="34" charset="-128"/>
              </a:defRPr>
            </a:lvl2pPr>
            <a:lvl3pPr marL="1143000" indent="-228600">
              <a:defRPr sz="2400" b="1">
                <a:solidFill>
                  <a:schemeClr val="tx1"/>
                </a:solidFill>
                <a:latin typeface="Arial" pitchFamily="34" charset="0"/>
                <a:ea typeface="ＭＳ Ｐゴシック" pitchFamily="34" charset="-128"/>
              </a:defRPr>
            </a:lvl3pPr>
            <a:lvl4pPr marL="1600200" indent="-228600">
              <a:defRPr sz="2400" b="1">
                <a:solidFill>
                  <a:schemeClr val="tx1"/>
                </a:solidFill>
                <a:latin typeface="Arial" pitchFamily="34" charset="0"/>
                <a:ea typeface="ＭＳ Ｐゴシック" pitchFamily="34" charset="-128"/>
              </a:defRPr>
            </a:lvl4pPr>
            <a:lvl5pPr marL="2057400" indent="-22860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algn="ctr">
              <a:defRPr/>
            </a:pPr>
            <a:endParaRPr lang="zh-CN" altLang="en-US" sz="1800"/>
          </a:p>
        </p:txBody>
      </p:sp>
      <p:sp>
        <p:nvSpPr>
          <p:cNvPr id="15" name="右箭头 14"/>
          <p:cNvSpPr/>
          <p:nvPr/>
        </p:nvSpPr>
        <p:spPr>
          <a:xfrm rot="16200000">
            <a:off x="4355555" y="4193778"/>
            <a:ext cx="431800" cy="287338"/>
          </a:xfrm>
          <a:prstGeom prst="rightArrow">
            <a:avLst/>
          </a:prstGeom>
          <a:gradFill>
            <a:gsLst>
              <a:gs pos="0">
                <a:srgbClr val="8488C4"/>
              </a:gs>
              <a:gs pos="53000">
                <a:srgbClr val="D4DEFF"/>
              </a:gs>
              <a:gs pos="83000">
                <a:srgbClr val="D4DEFF"/>
              </a:gs>
              <a:gs pos="100000">
                <a:srgbClr val="96AB94"/>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Arial" pitchFamily="34" charset="0"/>
                <a:ea typeface="ＭＳ Ｐゴシック" pitchFamily="34" charset="-128"/>
              </a:defRPr>
            </a:lvl1pPr>
            <a:lvl2pPr marL="742950" indent="-285750">
              <a:defRPr sz="2400" b="1">
                <a:solidFill>
                  <a:schemeClr val="tx1"/>
                </a:solidFill>
                <a:latin typeface="Arial" pitchFamily="34" charset="0"/>
                <a:ea typeface="ＭＳ Ｐゴシック" pitchFamily="34" charset="-128"/>
              </a:defRPr>
            </a:lvl2pPr>
            <a:lvl3pPr marL="1143000" indent="-228600">
              <a:defRPr sz="2400" b="1">
                <a:solidFill>
                  <a:schemeClr val="tx1"/>
                </a:solidFill>
                <a:latin typeface="Arial" pitchFamily="34" charset="0"/>
                <a:ea typeface="ＭＳ Ｐゴシック" pitchFamily="34" charset="-128"/>
              </a:defRPr>
            </a:lvl3pPr>
            <a:lvl4pPr marL="1600200" indent="-228600">
              <a:defRPr sz="2400" b="1">
                <a:solidFill>
                  <a:schemeClr val="tx1"/>
                </a:solidFill>
                <a:latin typeface="Arial" pitchFamily="34" charset="0"/>
                <a:ea typeface="ＭＳ Ｐゴシック" pitchFamily="34" charset="-128"/>
              </a:defRPr>
            </a:lvl4pPr>
            <a:lvl5pPr marL="2057400" indent="-22860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algn="ctr">
              <a:defRPr/>
            </a:pPr>
            <a:endParaRPr lang="zh-CN" altLang="en-US" sz="1800"/>
          </a:p>
        </p:txBody>
      </p:sp>
      <p:sp>
        <p:nvSpPr>
          <p:cNvPr id="16" name="右箭头 15"/>
          <p:cNvSpPr/>
          <p:nvPr/>
        </p:nvSpPr>
        <p:spPr>
          <a:xfrm rot="16200000">
            <a:off x="4332536" y="3018235"/>
            <a:ext cx="477837" cy="287338"/>
          </a:xfrm>
          <a:prstGeom prst="rightArrow">
            <a:avLst/>
          </a:prstGeom>
          <a:gradFill>
            <a:gsLst>
              <a:gs pos="0">
                <a:srgbClr val="8488C4"/>
              </a:gs>
              <a:gs pos="53000">
                <a:srgbClr val="D4DEFF"/>
              </a:gs>
              <a:gs pos="83000">
                <a:srgbClr val="D4DEFF"/>
              </a:gs>
              <a:gs pos="100000">
                <a:srgbClr val="96AB94"/>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Arial" pitchFamily="34" charset="0"/>
                <a:ea typeface="ＭＳ Ｐゴシック" pitchFamily="34" charset="-128"/>
              </a:defRPr>
            </a:lvl1pPr>
            <a:lvl2pPr marL="742950" indent="-285750">
              <a:defRPr sz="2400" b="1">
                <a:solidFill>
                  <a:schemeClr val="tx1"/>
                </a:solidFill>
                <a:latin typeface="Arial" pitchFamily="34" charset="0"/>
                <a:ea typeface="ＭＳ Ｐゴシック" pitchFamily="34" charset="-128"/>
              </a:defRPr>
            </a:lvl2pPr>
            <a:lvl3pPr marL="1143000" indent="-228600">
              <a:defRPr sz="2400" b="1">
                <a:solidFill>
                  <a:schemeClr val="tx1"/>
                </a:solidFill>
                <a:latin typeface="Arial" pitchFamily="34" charset="0"/>
                <a:ea typeface="ＭＳ Ｐゴシック" pitchFamily="34" charset="-128"/>
              </a:defRPr>
            </a:lvl3pPr>
            <a:lvl4pPr marL="1600200" indent="-228600">
              <a:defRPr sz="2400" b="1">
                <a:solidFill>
                  <a:schemeClr val="tx1"/>
                </a:solidFill>
                <a:latin typeface="Arial" pitchFamily="34" charset="0"/>
                <a:ea typeface="ＭＳ Ｐゴシック" pitchFamily="34" charset="-128"/>
              </a:defRPr>
            </a:lvl4pPr>
            <a:lvl5pPr marL="2057400" indent="-22860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algn="ctr">
              <a:defRPr/>
            </a:pPr>
            <a:endParaRPr lang="zh-CN" altLang="en-US" sz="1800"/>
          </a:p>
        </p:txBody>
      </p:sp>
      <p:cxnSp>
        <p:nvCxnSpPr>
          <p:cNvPr id="17" name="直接连接符 16"/>
          <p:cNvCxnSpPr/>
          <p:nvPr/>
        </p:nvCxnSpPr>
        <p:spPr>
          <a:xfrm>
            <a:off x="7236074" y="2554685"/>
            <a:ext cx="719137" cy="0"/>
          </a:xfrm>
          <a:prstGeom prst="line">
            <a:avLst/>
          </a:prstGeom>
          <a:ln w="127000" cmpd="sng">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36074" y="3705622"/>
            <a:ext cx="719137" cy="0"/>
          </a:xfrm>
          <a:prstGeom prst="line">
            <a:avLst/>
          </a:prstGeom>
          <a:ln w="127000" cmpd="sng">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36074" y="4940697"/>
            <a:ext cx="719137" cy="0"/>
          </a:xfrm>
          <a:prstGeom prst="line">
            <a:avLst/>
          </a:prstGeom>
          <a:ln w="127000" cmpd="sng">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936161" y="2507060"/>
            <a:ext cx="0" cy="2489200"/>
          </a:xfrm>
          <a:prstGeom prst="line">
            <a:avLst/>
          </a:prstGeom>
          <a:ln w="1270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Box 29"/>
          <p:cNvSpPr txBox="1">
            <a:spLocks noChangeArrowheads="1"/>
          </p:cNvSpPr>
          <p:nvPr/>
        </p:nvSpPr>
        <p:spPr bwMode="auto">
          <a:xfrm>
            <a:off x="8099674" y="2640410"/>
            <a:ext cx="5048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Font typeface="Wingdings" pitchFamily="2" charset="2"/>
              <a:buChar char="£"/>
              <a:defRPr sz="3200" b="1">
                <a:solidFill>
                  <a:schemeClr val="accent1"/>
                </a:solidFill>
                <a:latin typeface="Arial" charset="0"/>
                <a:ea typeface="ＭＳ Ｐゴシック" pitchFamily="34" charset="-128"/>
              </a:defRPr>
            </a:lvl1pPr>
            <a:lvl2pPr marL="742950" indent="-285750">
              <a:spcBef>
                <a:spcPct val="20000"/>
              </a:spcBef>
              <a:buClr>
                <a:schemeClr val="hlink"/>
              </a:buClr>
              <a:buSzPct val="105000"/>
              <a:buChar char="•"/>
              <a:defRPr sz="2800">
                <a:solidFill>
                  <a:schemeClr val="tx2"/>
                </a:solidFill>
                <a:latin typeface="Arial" charset="0"/>
                <a:ea typeface="ＭＳ Ｐゴシック" pitchFamily="34" charset="-128"/>
              </a:defRPr>
            </a:lvl2pPr>
            <a:lvl3pPr marL="1143000" indent="-228600">
              <a:spcBef>
                <a:spcPct val="20000"/>
              </a:spcBef>
              <a:buClr>
                <a:schemeClr val="folHlink"/>
              </a:buClr>
              <a:buChar char="•"/>
              <a:defRPr sz="2400">
                <a:solidFill>
                  <a:schemeClr val="tx2"/>
                </a:solidFill>
                <a:latin typeface="Arial" charset="0"/>
                <a:ea typeface="ＭＳ Ｐゴシック" pitchFamily="34" charset="-128"/>
              </a:defRPr>
            </a:lvl3pPr>
            <a:lvl4pPr marL="1600200" indent="-228600">
              <a:spcBef>
                <a:spcPct val="20000"/>
              </a:spcBef>
              <a:buClr>
                <a:schemeClr val="tx2"/>
              </a:buClr>
              <a:buSzPct val="85000"/>
              <a:buChar char="•"/>
              <a:defRPr sz="2000">
                <a:solidFill>
                  <a:schemeClr val="tx2"/>
                </a:solidFill>
                <a:latin typeface="Arial" charset="0"/>
                <a:ea typeface="ＭＳ Ｐゴシック" pitchFamily="34" charset="-128"/>
              </a:defRPr>
            </a:lvl4pPr>
            <a:lvl5pPr marL="2057400" indent="-228600">
              <a:spcBef>
                <a:spcPct val="20000"/>
              </a:spcBef>
              <a:buClr>
                <a:schemeClr val="accent1"/>
              </a:buClr>
              <a:buSzPct val="85000"/>
              <a:buChar char="•"/>
              <a:defRPr sz="2000">
                <a:solidFill>
                  <a:schemeClr val="tx2"/>
                </a:solidFill>
                <a:latin typeface="Arial" charset="0"/>
                <a:ea typeface="ＭＳ Ｐゴシック" pitchFamily="34" charset="-128"/>
              </a:defRPr>
            </a:lvl5pPr>
            <a:lvl6pPr marL="25146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6pPr>
            <a:lvl7pPr marL="29718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7pPr>
            <a:lvl8pPr marL="34290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8pPr>
            <a:lvl9pPr marL="38862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9pPr>
          </a:lstStyle>
          <a:p>
            <a:pPr>
              <a:spcBef>
                <a:spcPct val="0"/>
              </a:spcBef>
              <a:buSzTx/>
              <a:buFontTx/>
              <a:buNone/>
            </a:pPr>
            <a:r>
              <a:rPr lang="zh-CN" altLang="en-US" sz="1800" b="0">
                <a:solidFill>
                  <a:schemeClr val="tx1"/>
                </a:solidFill>
                <a:latin typeface="黑体" pitchFamily="49" charset="-122"/>
                <a:ea typeface="黑体" pitchFamily="49" charset="-122"/>
              </a:rPr>
              <a:t>脑启发的智能模型</a:t>
            </a:r>
          </a:p>
        </p:txBody>
      </p:sp>
      <p:cxnSp>
        <p:nvCxnSpPr>
          <p:cNvPr id="22" name="直接连接符 21"/>
          <p:cNvCxnSpPr/>
          <p:nvPr/>
        </p:nvCxnSpPr>
        <p:spPr>
          <a:xfrm>
            <a:off x="1187699" y="2603897"/>
            <a:ext cx="719137" cy="0"/>
          </a:xfrm>
          <a:prstGeom prst="line">
            <a:avLst/>
          </a:prstGeom>
          <a:ln w="127000" cmpd="sng">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87699" y="3756422"/>
            <a:ext cx="719137" cy="0"/>
          </a:xfrm>
          <a:prstGeom prst="line">
            <a:avLst/>
          </a:prstGeom>
          <a:ln w="127000" cmpd="sng">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87699" y="6021785"/>
            <a:ext cx="719137" cy="0"/>
          </a:xfrm>
          <a:prstGeom prst="line">
            <a:avLst/>
          </a:prstGeom>
          <a:ln w="127000" cmpd="sng">
            <a:solidFill>
              <a:schemeClr val="accent6"/>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76586" y="2554685"/>
            <a:ext cx="0" cy="3522662"/>
          </a:xfrm>
          <a:prstGeom prst="line">
            <a:avLst/>
          </a:prstGeom>
          <a:ln w="1270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Box 37"/>
          <p:cNvSpPr txBox="1">
            <a:spLocks noChangeArrowheads="1"/>
          </p:cNvSpPr>
          <p:nvPr/>
        </p:nvSpPr>
        <p:spPr bwMode="auto">
          <a:xfrm>
            <a:off x="395536" y="2870597"/>
            <a:ext cx="503238"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Font typeface="Wingdings" pitchFamily="2" charset="2"/>
              <a:buChar char="£"/>
              <a:defRPr sz="3200" b="1">
                <a:solidFill>
                  <a:schemeClr val="accent1"/>
                </a:solidFill>
                <a:latin typeface="Arial" charset="0"/>
                <a:ea typeface="ＭＳ Ｐゴシック" pitchFamily="34" charset="-128"/>
              </a:defRPr>
            </a:lvl1pPr>
            <a:lvl2pPr marL="742950" indent="-285750">
              <a:spcBef>
                <a:spcPct val="20000"/>
              </a:spcBef>
              <a:buClr>
                <a:schemeClr val="hlink"/>
              </a:buClr>
              <a:buSzPct val="105000"/>
              <a:buChar char="•"/>
              <a:defRPr sz="2800">
                <a:solidFill>
                  <a:schemeClr val="tx2"/>
                </a:solidFill>
                <a:latin typeface="Arial" charset="0"/>
                <a:ea typeface="ＭＳ Ｐゴシック" pitchFamily="34" charset="-128"/>
              </a:defRPr>
            </a:lvl2pPr>
            <a:lvl3pPr marL="1143000" indent="-228600">
              <a:spcBef>
                <a:spcPct val="20000"/>
              </a:spcBef>
              <a:buClr>
                <a:schemeClr val="folHlink"/>
              </a:buClr>
              <a:buChar char="•"/>
              <a:defRPr sz="2400">
                <a:solidFill>
                  <a:schemeClr val="tx2"/>
                </a:solidFill>
                <a:latin typeface="Arial" charset="0"/>
                <a:ea typeface="ＭＳ Ｐゴシック" pitchFamily="34" charset="-128"/>
              </a:defRPr>
            </a:lvl3pPr>
            <a:lvl4pPr marL="1600200" indent="-228600">
              <a:spcBef>
                <a:spcPct val="20000"/>
              </a:spcBef>
              <a:buClr>
                <a:schemeClr val="tx2"/>
              </a:buClr>
              <a:buSzPct val="85000"/>
              <a:buChar char="•"/>
              <a:defRPr sz="2000">
                <a:solidFill>
                  <a:schemeClr val="tx2"/>
                </a:solidFill>
                <a:latin typeface="Arial" charset="0"/>
                <a:ea typeface="ＭＳ Ｐゴシック" pitchFamily="34" charset="-128"/>
              </a:defRPr>
            </a:lvl4pPr>
            <a:lvl5pPr marL="2057400" indent="-228600">
              <a:spcBef>
                <a:spcPct val="20000"/>
              </a:spcBef>
              <a:buClr>
                <a:schemeClr val="accent1"/>
              </a:buClr>
              <a:buSzPct val="85000"/>
              <a:buChar char="•"/>
              <a:defRPr sz="2000">
                <a:solidFill>
                  <a:schemeClr val="tx2"/>
                </a:solidFill>
                <a:latin typeface="Arial" charset="0"/>
                <a:ea typeface="ＭＳ Ｐゴシック" pitchFamily="34" charset="-128"/>
              </a:defRPr>
            </a:lvl5pPr>
            <a:lvl6pPr marL="25146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6pPr>
            <a:lvl7pPr marL="29718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7pPr>
            <a:lvl8pPr marL="34290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8pPr>
            <a:lvl9pPr marL="3886200" indent="-228600" eaLnBrk="0" fontAlgn="base" hangingPunct="0">
              <a:spcBef>
                <a:spcPct val="20000"/>
              </a:spcBef>
              <a:spcAft>
                <a:spcPct val="0"/>
              </a:spcAft>
              <a:buClr>
                <a:schemeClr val="accent1"/>
              </a:buClr>
              <a:buSzPct val="85000"/>
              <a:buChar char="•"/>
              <a:defRPr sz="2000">
                <a:solidFill>
                  <a:schemeClr val="tx2"/>
                </a:solidFill>
                <a:latin typeface="Arial" charset="0"/>
                <a:ea typeface="ＭＳ Ｐゴシック" pitchFamily="34" charset="-128"/>
              </a:defRPr>
            </a:lvl9pPr>
          </a:lstStyle>
          <a:p>
            <a:pPr>
              <a:spcBef>
                <a:spcPct val="0"/>
              </a:spcBef>
              <a:buSzTx/>
              <a:buFontTx/>
              <a:buNone/>
            </a:pPr>
            <a:r>
              <a:rPr lang="zh-CN" altLang="en-US" sz="1800" b="0">
                <a:solidFill>
                  <a:schemeClr val="tx1"/>
                </a:solidFill>
                <a:latin typeface="黑体" pitchFamily="49" charset="-122"/>
                <a:ea typeface="黑体" pitchFamily="49" charset="-122"/>
              </a:rPr>
              <a:t>智能任务中的数据供给</a:t>
            </a:r>
          </a:p>
        </p:txBody>
      </p:sp>
      <p:sp>
        <p:nvSpPr>
          <p:cNvPr id="4" name="TextBox 3"/>
          <p:cNvSpPr txBox="1"/>
          <p:nvPr/>
        </p:nvSpPr>
        <p:spPr>
          <a:xfrm>
            <a:off x="7289029" y="5228035"/>
            <a:ext cx="1368152"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三大流派</a:t>
            </a:r>
          </a:p>
        </p:txBody>
      </p:sp>
    </p:spTree>
    <p:extLst>
      <p:ext uri="{BB962C8B-B14F-4D97-AF65-F5344CB8AC3E}">
        <p14:creationId xmlns:p14="http://schemas.microsoft.com/office/powerpoint/2010/main" val="26028263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三大流派</a:t>
            </a:r>
          </a:p>
        </p:txBody>
      </p:sp>
      <p:sp>
        <p:nvSpPr>
          <p:cNvPr id="3" name="TextBox 2"/>
          <p:cNvSpPr txBox="1"/>
          <p:nvPr/>
        </p:nvSpPr>
        <p:spPr>
          <a:xfrm>
            <a:off x="323528" y="1483377"/>
            <a:ext cx="8496944" cy="4678204"/>
          </a:xfrm>
          <a:prstGeom prst="rect">
            <a:avLst/>
          </a:prstGeom>
          <a:noFill/>
        </p:spPr>
        <p:txBody>
          <a:bodyPr wrap="square" rtlCol="0">
            <a:spAutoFit/>
          </a:bodyPr>
          <a:lstStyle/>
          <a:p>
            <a:pPr>
              <a:lnSpc>
                <a:spcPct val="150000"/>
              </a:lnSpc>
              <a:spcBef>
                <a:spcPts val="600"/>
              </a:spcBef>
            </a:pP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符号学派</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逻辑</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a:p>
            <a:pPr marL="914400" lvl="1" indent="-457200">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人的思维基本单元是</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符号</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，认知过程就是</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符号计算</a:t>
            </a:r>
            <a:endPar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人和计算机都是物理符号系统</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ts val="600"/>
              </a:spcBef>
            </a:pP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连接学派</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仿生</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a:p>
            <a:pPr marL="914400" lvl="1" indent="-457200">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人的认知活动是</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大脑神经元</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整体的动态活动</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以计算机模型在结构和功能上</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模拟大脑神经网络</a:t>
            </a:r>
            <a:endPar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ts val="600"/>
              </a:spcBef>
            </a:pP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行为学派</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控制</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a:p>
            <a:pPr marL="914400" lvl="1" indent="-457200">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智能行为产生于</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智能体与环境交互过程</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中</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以计算机模型来模拟这种简单的交互行为</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01004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83568" y="476672"/>
            <a:ext cx="7772400" cy="108012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a:ln>
                  <a:noFill/>
                </a:ln>
                <a:effectLst/>
                <a:uLnTx/>
                <a:uFillTx/>
                <a:ea typeface="黑体" pitchFamily="49" charset="-122"/>
                <a:cs typeface="+mj-cs"/>
              </a:rPr>
              <a:t>神经网络和深度学习</a:t>
            </a:r>
          </a:p>
        </p:txBody>
      </p:sp>
      <p:pic>
        <p:nvPicPr>
          <p:cNvPr id="10" name="图片 9" descr="brain nn1.jpg"/>
          <p:cNvPicPr>
            <a:picLocks noChangeAspect="1"/>
          </p:cNvPicPr>
          <p:nvPr/>
        </p:nvPicPr>
        <p:blipFill>
          <a:blip r:embed="rId2" cstate="print"/>
          <a:stretch>
            <a:fillRect/>
          </a:stretch>
        </p:blipFill>
        <p:spPr>
          <a:xfrm>
            <a:off x="4932040" y="1844824"/>
            <a:ext cx="3333750" cy="1609725"/>
          </a:xfrm>
          <a:prstGeom prst="rect">
            <a:avLst/>
          </a:prstGeom>
        </p:spPr>
      </p:pic>
      <p:pic>
        <p:nvPicPr>
          <p:cNvPr id="11" name="图片 10" descr="BARIN NN.jpg"/>
          <p:cNvPicPr>
            <a:picLocks noChangeAspect="1"/>
          </p:cNvPicPr>
          <p:nvPr/>
        </p:nvPicPr>
        <p:blipFill>
          <a:blip r:embed="rId3" cstate="print"/>
          <a:stretch>
            <a:fillRect/>
          </a:stretch>
        </p:blipFill>
        <p:spPr>
          <a:xfrm>
            <a:off x="1692791" y="1772816"/>
            <a:ext cx="1619250" cy="1619250"/>
          </a:xfrm>
          <a:prstGeom prst="rect">
            <a:avLst/>
          </a:prstGeom>
        </p:spPr>
      </p:pic>
      <p:pic>
        <p:nvPicPr>
          <p:cNvPr id="12" name="图片 11" descr="Ncell.bmp"/>
          <p:cNvPicPr>
            <a:picLocks noChangeAspect="1"/>
          </p:cNvPicPr>
          <p:nvPr/>
        </p:nvPicPr>
        <p:blipFill>
          <a:blip r:embed="rId4" cstate="print"/>
          <a:stretch>
            <a:fillRect/>
          </a:stretch>
        </p:blipFill>
        <p:spPr>
          <a:xfrm>
            <a:off x="1404759" y="4238625"/>
            <a:ext cx="2303145" cy="1405890"/>
          </a:xfrm>
          <a:prstGeom prst="rect">
            <a:avLst/>
          </a:prstGeom>
        </p:spPr>
      </p:pic>
      <p:sp>
        <p:nvSpPr>
          <p:cNvPr id="13" name="右箭头 12"/>
          <p:cNvSpPr/>
          <p:nvPr/>
        </p:nvSpPr>
        <p:spPr>
          <a:xfrm rot="5400000">
            <a:off x="2087724" y="3914589"/>
            <a:ext cx="64807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FFFF00"/>
              </a:solidFill>
            </a:endParaRPr>
          </a:p>
        </p:txBody>
      </p:sp>
      <p:pic>
        <p:nvPicPr>
          <p:cNvPr id="1026" name="Picture 2"/>
          <p:cNvPicPr>
            <a:picLocks noChangeAspect="1" noChangeArrowheads="1"/>
          </p:cNvPicPr>
          <p:nvPr/>
        </p:nvPicPr>
        <p:blipFill>
          <a:blip r:embed="rId5" cstate="print"/>
          <a:srcRect/>
          <a:stretch>
            <a:fillRect/>
          </a:stretch>
        </p:blipFill>
        <p:spPr bwMode="auto">
          <a:xfrm>
            <a:off x="4775398" y="3882534"/>
            <a:ext cx="3829050" cy="1819275"/>
          </a:xfrm>
          <a:prstGeom prst="rect">
            <a:avLst/>
          </a:prstGeom>
          <a:noFill/>
          <a:ln w="9525">
            <a:noFill/>
            <a:miter lim="800000"/>
            <a:headEnd/>
            <a:tailEnd/>
          </a:ln>
        </p:spPr>
      </p:pic>
      <p:sp>
        <p:nvSpPr>
          <p:cNvPr id="15" name="TextBox 14"/>
          <p:cNvSpPr txBox="1"/>
          <p:nvPr/>
        </p:nvSpPr>
        <p:spPr>
          <a:xfrm>
            <a:off x="4716016" y="6021288"/>
            <a:ext cx="3960440" cy="461665"/>
          </a:xfrm>
          <a:prstGeom prst="rect">
            <a:avLst/>
          </a:prstGeom>
          <a:noFill/>
        </p:spPr>
        <p:txBody>
          <a:bodyPr wrap="square" rtlCol="0">
            <a:spAutoFit/>
          </a:bodyPr>
          <a:lstStyle/>
          <a:p>
            <a:pPr algn="ctr"/>
            <a:r>
              <a:rPr lang="en-US" altLang="zh-CN" sz="2400" dirty="0">
                <a:solidFill>
                  <a:srgbClr val="FF0000"/>
                </a:solidFill>
                <a:latin typeface="Times New Roman" pitchFamily="18" charset="0"/>
                <a:ea typeface="黑体" pitchFamily="49" charset="-122"/>
                <a:cs typeface="Times New Roman" pitchFamily="18" charset="0"/>
              </a:rPr>
              <a:t>AI Winter (</a:t>
            </a:r>
            <a:r>
              <a:rPr lang="zh-CN" altLang="en-US" sz="2400" dirty="0">
                <a:solidFill>
                  <a:srgbClr val="FF0000"/>
                </a:solidFill>
                <a:latin typeface="Times New Roman" pitchFamily="18" charset="0"/>
                <a:ea typeface="黑体" pitchFamily="49" charset="-122"/>
                <a:cs typeface="Times New Roman" pitchFamily="18" charset="0"/>
              </a:rPr>
              <a:t>人工智能冬天</a:t>
            </a:r>
            <a:r>
              <a:rPr lang="en-US" altLang="zh-CN" sz="2400" dirty="0">
                <a:solidFill>
                  <a:srgbClr val="FF0000"/>
                </a:solidFill>
                <a:latin typeface="Times New Roman" pitchFamily="18" charset="0"/>
                <a:ea typeface="黑体" pitchFamily="49" charset="-122"/>
                <a:cs typeface="Times New Roman" pitchFamily="18" charset="0"/>
              </a:rPr>
              <a:t>)</a:t>
            </a:r>
            <a:endParaRPr lang="zh-CN" altLang="en-US" sz="3200" dirty="0">
              <a:solidFill>
                <a:srgbClr val="FF0000"/>
              </a:solidFill>
              <a:latin typeface="Times New Roman" pitchFamily="18" charset="0"/>
              <a:ea typeface="黑体" pitchFamily="49" charset="-122"/>
              <a:cs typeface="Times New Roman" pitchFamily="18" charset="0"/>
            </a:endParaRPr>
          </a:p>
        </p:txBody>
      </p:sp>
      <p:sp>
        <p:nvSpPr>
          <p:cNvPr id="16" name="标题 1"/>
          <p:cNvSpPr txBox="1">
            <a:spLocks/>
          </p:cNvSpPr>
          <p:nvPr/>
        </p:nvSpPr>
        <p:spPr>
          <a:xfrm>
            <a:off x="539552" y="5589240"/>
            <a:ext cx="3960440" cy="1143000"/>
          </a:xfrm>
          <a:prstGeom prst="rect">
            <a:avLst/>
          </a:prstGeom>
        </p:spPr>
        <p:txBody>
          <a:bodyPr vert="horz" lIns="91440" tIns="45720" rIns="91440" bIns="45720" rtlCol="0" anchor="ctr">
            <a:normAutofit fontScale="62500" lnSpcReduction="20000"/>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lang="zh-CN" altLang="en-US" sz="4400" dirty="0">
                <a:latin typeface="黑体" pitchFamily="49" charset="-122"/>
                <a:ea typeface="黑体" pitchFamily="49" charset="-122"/>
                <a:cs typeface="+mj-cs"/>
              </a:rPr>
              <a:t>从维纳的控制论</a:t>
            </a:r>
            <a:endParaRPr lang="en-US" altLang="zh-CN" sz="4400" dirty="0">
              <a:latin typeface="黑体" pitchFamily="49" charset="-122"/>
              <a:ea typeface="黑体" pitchFamily="49" charset="-122"/>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lang="zh-CN" altLang="en-US" sz="4400" dirty="0">
                <a:latin typeface="黑体" pitchFamily="49" charset="-122"/>
                <a:ea typeface="黑体" pitchFamily="49" charset="-122"/>
                <a:cs typeface="+mj-cs"/>
              </a:rPr>
              <a:t>到塞弗里奇的模式识别</a:t>
            </a:r>
            <a:endParaRPr kumimoji="0" lang="zh-CN" altLang="en-US" sz="4400" b="0" i="0" u="none" strike="noStrike" kern="1200" cap="none" spc="0" normalizeH="0" baseline="0" noProof="0" dirty="0">
              <a:ln>
                <a:noFill/>
              </a:ln>
              <a:solidFill>
                <a:schemeClr val="tx1"/>
              </a:solidFill>
              <a:effectLst/>
              <a:uLnTx/>
              <a:uFillTx/>
              <a:latin typeface="黑体" pitchFamily="49" charset="-122"/>
              <a:ea typeface="黑体" pitchFamily="49" charset="-122"/>
              <a:cs typeface="+mj-cs"/>
            </a:endParaRPr>
          </a:p>
        </p:txBody>
      </p:sp>
      <p:sp>
        <p:nvSpPr>
          <p:cNvPr id="17" name="TextBox 16"/>
          <p:cNvSpPr txBox="1"/>
          <p:nvPr/>
        </p:nvSpPr>
        <p:spPr>
          <a:xfrm>
            <a:off x="31689" y="1556792"/>
            <a:ext cx="3960440" cy="584776"/>
          </a:xfrm>
          <a:prstGeom prst="rect">
            <a:avLst/>
          </a:prstGeom>
          <a:noFill/>
        </p:spPr>
        <p:txBody>
          <a:bodyPr wrap="square" rtlCol="0">
            <a:spAutoFit/>
          </a:bodyPr>
          <a:lstStyle/>
          <a:p>
            <a:r>
              <a:rPr lang="zh-CN" altLang="en-US" sz="3200" dirty="0">
                <a:solidFill>
                  <a:srgbClr val="FF0000"/>
                </a:solidFill>
                <a:latin typeface="Times New Roman" pitchFamily="18" charset="0"/>
                <a:ea typeface="黑体" pitchFamily="49" charset="-122"/>
                <a:cs typeface="Times New Roman" pitchFamily="18" charset="0"/>
              </a:rPr>
              <a:t>连接学派</a:t>
            </a:r>
          </a:p>
        </p:txBody>
      </p:sp>
      <p:sp>
        <p:nvSpPr>
          <p:cNvPr id="2" name="文本框 1"/>
          <p:cNvSpPr txBox="1"/>
          <p:nvPr/>
        </p:nvSpPr>
        <p:spPr>
          <a:xfrm>
            <a:off x="31689" y="4382641"/>
            <a:ext cx="1227943" cy="92333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单神经元即是线性加权函数</a:t>
            </a:r>
          </a:p>
        </p:txBody>
      </p:sp>
    </p:spTree>
    <p:extLst>
      <p:ext uri="{BB962C8B-B14F-4D97-AF65-F5344CB8AC3E}">
        <p14:creationId xmlns:p14="http://schemas.microsoft.com/office/powerpoint/2010/main" val="36312519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83568" y="476672"/>
            <a:ext cx="7772400" cy="108012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a:ln>
                  <a:noFill/>
                </a:ln>
                <a:effectLst/>
                <a:uLnTx/>
                <a:uFillTx/>
                <a:latin typeface="Times New Roman" panose="02020603050405020304" pitchFamily="18" charset="0"/>
                <a:ea typeface="黑体" pitchFamily="49" charset="-122"/>
                <a:cs typeface="Times New Roman" panose="02020603050405020304" pitchFamily="18" charset="0"/>
              </a:rPr>
              <a:t>明斯基</a:t>
            </a:r>
            <a:r>
              <a:rPr kumimoji="0" lang="zh-CN" altLang="en-US" sz="4400" b="0" i="0" u="none" strike="noStrike" kern="1200" cap="none" spc="0" normalizeH="0" baseline="0" noProof="0" dirty="0">
                <a:ln>
                  <a:noFill/>
                </a:ln>
                <a:effectLst/>
                <a:uLnTx/>
                <a:uFillTx/>
                <a:ea typeface="黑体" pitchFamily="49" charset="-122"/>
                <a:cs typeface="+mj-cs"/>
              </a:rPr>
              <a:t>的论断</a:t>
            </a:r>
          </a:p>
        </p:txBody>
      </p:sp>
      <p:sp>
        <p:nvSpPr>
          <p:cNvPr id="5" name="内容占位符 2"/>
          <p:cNvSpPr>
            <a:spLocks noGrp="1"/>
          </p:cNvSpPr>
          <p:nvPr>
            <p:ph idx="1"/>
          </p:nvPr>
        </p:nvSpPr>
        <p:spPr>
          <a:xfrm>
            <a:off x="277896" y="1484784"/>
            <a:ext cx="8568952" cy="4373563"/>
          </a:xfrm>
        </p:spPr>
        <p:txBody>
          <a:bodyPr>
            <a:normAutofit/>
          </a:bodyPr>
          <a:lstStyle/>
          <a:p>
            <a:pPr>
              <a:lnSpc>
                <a:spcPct val="150000"/>
              </a:lnSpc>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感知机模型属于单层神经网络，它不能解决一类非线性可分的问题。</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典型的例子就是</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异或问题</a:t>
            </a:r>
            <a:endPar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圆角矩形 7"/>
          <p:cNvSpPr/>
          <p:nvPr/>
        </p:nvSpPr>
        <p:spPr>
          <a:xfrm>
            <a:off x="6532811" y="1556792"/>
            <a:ext cx="2143646" cy="5354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418" y="3661221"/>
            <a:ext cx="341947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3789808"/>
            <a:ext cx="25908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连接符 2"/>
          <p:cNvCxnSpPr/>
          <p:nvPr/>
        </p:nvCxnSpPr>
        <p:spPr>
          <a:xfrm flipV="1">
            <a:off x="5004048" y="3789808"/>
            <a:ext cx="1728192" cy="2015456"/>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5156448" y="4428728"/>
            <a:ext cx="1664568" cy="1376536"/>
          </a:xfrm>
          <a:prstGeom prst="line">
            <a:avLst/>
          </a:prstGeom>
          <a:ln w="63500">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深度学习</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表示学习</a:t>
            </a:r>
          </a:p>
        </p:txBody>
      </p:sp>
      <p:pic>
        <p:nvPicPr>
          <p:cNvPr id="16" name="图片 15" descr="MLP.bmp"/>
          <p:cNvPicPr>
            <a:picLocks noChangeAspect="1"/>
          </p:cNvPicPr>
          <p:nvPr/>
        </p:nvPicPr>
        <p:blipFill>
          <a:blip r:embed="rId2" cstate="print"/>
          <a:stretch>
            <a:fillRect/>
          </a:stretch>
        </p:blipFill>
        <p:spPr>
          <a:xfrm>
            <a:off x="395536" y="1628800"/>
            <a:ext cx="2524125" cy="1924050"/>
          </a:xfrm>
          <a:prstGeom prst="rect">
            <a:avLst/>
          </a:prstGeom>
        </p:spPr>
      </p:pic>
      <p:pic>
        <p:nvPicPr>
          <p:cNvPr id="17" name="图片 16" descr="deep learning.bmp"/>
          <p:cNvPicPr>
            <a:picLocks noChangeAspect="1"/>
          </p:cNvPicPr>
          <p:nvPr/>
        </p:nvPicPr>
        <p:blipFill>
          <a:blip r:embed="rId3" cstate="print"/>
          <a:stretch>
            <a:fillRect/>
          </a:stretch>
        </p:blipFill>
        <p:spPr>
          <a:xfrm>
            <a:off x="4211960" y="1481137"/>
            <a:ext cx="4733925" cy="3895725"/>
          </a:xfrm>
          <a:prstGeom prst="rect">
            <a:avLst/>
          </a:prstGeom>
        </p:spPr>
      </p:pic>
      <p:pic>
        <p:nvPicPr>
          <p:cNvPr id="18" name="图片 17" descr="frank rosenblatt.jpg"/>
          <p:cNvPicPr>
            <a:picLocks noChangeAspect="1"/>
          </p:cNvPicPr>
          <p:nvPr/>
        </p:nvPicPr>
        <p:blipFill>
          <a:blip r:embed="rId4" cstate="print"/>
          <a:stretch>
            <a:fillRect/>
          </a:stretch>
        </p:blipFill>
        <p:spPr>
          <a:xfrm>
            <a:off x="3988767" y="5701601"/>
            <a:ext cx="571500" cy="571500"/>
          </a:xfrm>
          <a:prstGeom prst="rect">
            <a:avLst/>
          </a:prstGeom>
          <a:ln>
            <a:noFill/>
          </a:ln>
          <a:effectLst>
            <a:softEdge rad="112500"/>
          </a:effectLst>
        </p:spPr>
      </p:pic>
      <p:sp>
        <p:nvSpPr>
          <p:cNvPr id="19" name="TextBox 18"/>
          <p:cNvSpPr txBox="1"/>
          <p:nvPr/>
        </p:nvSpPr>
        <p:spPr>
          <a:xfrm>
            <a:off x="3851920" y="5661248"/>
            <a:ext cx="5112568" cy="923330"/>
          </a:xfrm>
          <a:prstGeom prst="rect">
            <a:avLst/>
          </a:prstGeom>
          <a:noFill/>
          <a:ln w="12700">
            <a:solidFill>
              <a:schemeClr val="tx1"/>
            </a:solidFill>
          </a:ln>
        </p:spPr>
        <p:txBody>
          <a:bodyPr wrap="square" rtlCol="0">
            <a:spAutoFit/>
          </a:bodyPr>
          <a:lstStyle/>
          <a:p>
            <a:pPr algn="r">
              <a:lnSpc>
                <a:spcPct val="150000"/>
              </a:lnSpc>
            </a:pPr>
            <a:r>
              <a:rPr lang="en-US" altLang="zh-CN" dirty="0">
                <a:latin typeface="Times New Roman" panose="02020603050405020304" pitchFamily="18" charset="0"/>
                <a:ea typeface="仿宋" pitchFamily="49" charset="-122"/>
                <a:cs typeface="Times New Roman" panose="02020603050405020304" pitchFamily="18" charset="0"/>
              </a:rPr>
              <a:t>Frank  Rosenblatt (1928 - 1971):</a:t>
            </a:r>
          </a:p>
          <a:p>
            <a:pPr algn="r">
              <a:lnSpc>
                <a:spcPct val="150000"/>
              </a:lnSpc>
            </a:pPr>
            <a:r>
              <a:rPr lang="en-US" altLang="zh-CN" dirty="0">
                <a:solidFill>
                  <a:srgbClr val="FF0000"/>
                </a:solidFill>
                <a:latin typeface="Times New Roman" panose="02020603050405020304" pitchFamily="18" charset="0"/>
                <a:ea typeface="Arial Unicode MS" pitchFamily="34" charset="-122"/>
                <a:cs typeface="Times New Roman" panose="02020603050405020304" pitchFamily="18" charset="0"/>
              </a:rPr>
              <a:t>2004</a:t>
            </a:r>
            <a:r>
              <a:rPr lang="zh-CN" altLang="en-US" dirty="0">
                <a:solidFill>
                  <a:srgbClr val="FF0000"/>
                </a:solidFill>
                <a:latin typeface="Times New Roman" panose="02020603050405020304" pitchFamily="18" charset="0"/>
                <a:ea typeface="Arial Unicode MS" pitchFamily="34" charset="-122"/>
                <a:cs typeface="Times New Roman" panose="02020603050405020304" pitchFamily="18" charset="0"/>
              </a:rPr>
              <a:t>年，</a:t>
            </a:r>
            <a:r>
              <a:rPr lang="en-US" altLang="zh-CN" dirty="0">
                <a:solidFill>
                  <a:srgbClr val="FF0000"/>
                </a:solidFill>
                <a:latin typeface="Times New Roman" panose="02020603050405020304" pitchFamily="18" charset="0"/>
                <a:ea typeface="Arial Unicode MS" pitchFamily="34" charset="-122"/>
                <a:cs typeface="Times New Roman" panose="02020603050405020304" pitchFamily="18" charset="0"/>
              </a:rPr>
              <a:t>IEEE</a:t>
            </a:r>
            <a:r>
              <a:rPr lang="zh-CN" altLang="en-US" dirty="0">
                <a:solidFill>
                  <a:srgbClr val="FF0000"/>
                </a:solidFill>
                <a:latin typeface="Times New Roman" panose="02020603050405020304" pitchFamily="18" charset="0"/>
                <a:ea typeface="Arial Unicode MS" pitchFamily="34" charset="-122"/>
                <a:cs typeface="Times New Roman" panose="02020603050405020304" pitchFamily="18" charset="0"/>
              </a:rPr>
              <a:t>设立</a:t>
            </a:r>
            <a:r>
              <a:rPr lang="en-US" altLang="zh-CN" dirty="0">
                <a:solidFill>
                  <a:srgbClr val="FF0000"/>
                </a:solidFill>
                <a:latin typeface="Times New Roman" panose="02020603050405020304" pitchFamily="18" charset="0"/>
                <a:ea typeface="Arial Unicode MS" pitchFamily="34" charset="-122"/>
                <a:cs typeface="Times New Roman" panose="02020603050405020304" pitchFamily="18" charset="0"/>
              </a:rPr>
              <a:t>Frank Rosenblatt Award.</a:t>
            </a:r>
          </a:p>
        </p:txBody>
      </p:sp>
      <p:sp>
        <p:nvSpPr>
          <p:cNvPr id="3" name="矩形 2"/>
          <p:cNvSpPr/>
          <p:nvPr/>
        </p:nvSpPr>
        <p:spPr>
          <a:xfrm>
            <a:off x="37418" y="3933056"/>
            <a:ext cx="324036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多层感知机可解决非线性问题</a:t>
            </a:r>
          </a:p>
        </p:txBody>
      </p:sp>
      <p:sp>
        <p:nvSpPr>
          <p:cNvPr id="9" name="矩形 8"/>
          <p:cNvSpPr/>
          <p:nvPr/>
        </p:nvSpPr>
        <p:spPr>
          <a:xfrm>
            <a:off x="37418" y="4941168"/>
            <a:ext cx="324036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万能逼近原理</a:t>
            </a:r>
          </a:p>
        </p:txBody>
      </p:sp>
      <p:sp>
        <p:nvSpPr>
          <p:cNvPr id="10" name="矩形 9"/>
          <p:cNvSpPr/>
          <p:nvPr/>
        </p:nvSpPr>
        <p:spPr>
          <a:xfrm>
            <a:off x="65292" y="5966362"/>
            <a:ext cx="324036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反向传播学习算法的提出</a:t>
            </a:r>
          </a:p>
        </p:txBody>
      </p:sp>
      <p:sp>
        <p:nvSpPr>
          <p:cNvPr id="4" name="下箭头 3"/>
          <p:cNvSpPr/>
          <p:nvPr/>
        </p:nvSpPr>
        <p:spPr>
          <a:xfrm>
            <a:off x="1547664" y="4509120"/>
            <a:ext cx="288032" cy="363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a:off x="1513582" y="5519758"/>
            <a:ext cx="288032" cy="363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7871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latin typeface="黑体" panose="02010609060101010101" pitchFamily="49" charset="-122"/>
                <a:ea typeface="黑体" panose="02010609060101010101" pitchFamily="49" charset="-122"/>
              </a:rPr>
              <a:t>杰弗里·辛顿</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179512" y="1484784"/>
            <a:ext cx="8517632" cy="2448272"/>
          </a:xfrm>
          <a:ln w="12700">
            <a:solidFill>
              <a:schemeClr val="tx1"/>
            </a:solidFill>
          </a:ln>
        </p:spPr>
        <p:txBody>
          <a:bodyPr>
            <a:normAutofit/>
          </a:bodyPr>
          <a:lstStyle/>
          <a:p>
            <a:pPr marL="0" indent="0" algn="just">
              <a:lnSpc>
                <a:spcPct val="120000"/>
              </a:lnSpc>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杰弗里</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辛顿</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1947</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12</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日－），</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20000"/>
              </a:lnSpc>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英国出生的加拿大计算机学家和心理学家，多伦多大学教授。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2018</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年图灵奖得主，</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1998</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年当选皇家学会会士，</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2005</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IJCAI</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杰出学者奖终生成就奖，同时也是</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2011</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年赫茨伯格加拿大科学和工程金奖获得者。</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20000"/>
              </a:lnSpc>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以其在类神经网络方面的贡献闻名。辛顿是</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反向传播算法</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对比散度算法</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发明人之一</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，也是深度学习的积极推动者，被誉为“</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深度学习之父</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4" name="Picture 4" descr="d:\Users\Administrator\Desktop\高老师报告\QQ截图20190610123729.png"/>
          <p:cNvPicPr>
            <a:picLocks noChangeAspect="1" noChangeArrowheads="1"/>
          </p:cNvPicPr>
          <p:nvPr/>
        </p:nvPicPr>
        <p:blipFill>
          <a:blip r:embed="rId2" cstate="print"/>
          <a:srcRect/>
          <a:stretch>
            <a:fillRect/>
          </a:stretch>
        </p:blipFill>
        <p:spPr bwMode="auto">
          <a:xfrm>
            <a:off x="6509708" y="0"/>
            <a:ext cx="2376264" cy="1944216"/>
          </a:xfrm>
          <a:prstGeom prst="ellipse">
            <a:avLst/>
          </a:prstGeom>
          <a:ln>
            <a:noFill/>
          </a:ln>
          <a:effectLst>
            <a:softEdge rad="112500"/>
          </a:effectLst>
        </p:spPr>
      </p:pic>
      <p:sp>
        <p:nvSpPr>
          <p:cNvPr id="5" name="矩形 4"/>
          <p:cNvSpPr/>
          <p:nvPr/>
        </p:nvSpPr>
        <p:spPr>
          <a:xfrm>
            <a:off x="84558" y="4420273"/>
            <a:ext cx="4320480" cy="2117246"/>
          </a:xfrm>
          <a:prstGeom prst="rect">
            <a:avLst/>
          </a:prstGeom>
        </p:spPr>
        <p:txBody>
          <a:bodyPr wrap="square">
            <a:spAutoFit/>
          </a:bodyPr>
          <a:lstStyle/>
          <a:p>
            <a:pPr algn="just">
              <a:lnSpc>
                <a:spcPct val="1500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rPr>
              <a:t>2013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月，谷歌收购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Hinton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的公司 </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DNNResearch</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后，他便随即加入谷歌，直至目前一直在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Google Brain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中担任要职。在他的带领下，谷歌的图像识别和安卓系统音频识别的性能得到大幅度提升。</a:t>
            </a:r>
          </a:p>
        </p:txBody>
      </p:sp>
      <p:pic>
        <p:nvPicPr>
          <p:cNvPr id="2050" name="Picture 2" descr="C:\Users\Admin\Desktop\高老师报告2\QQ截图201906102135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3743" y="4216425"/>
            <a:ext cx="4742753" cy="252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981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16632"/>
            <a:ext cx="8928992" cy="1143000"/>
          </a:xfrm>
        </p:spPr>
        <p:txBody>
          <a:bodyPr>
            <a:normAutofit/>
          </a:bodyPr>
          <a:lstStyle/>
          <a:p>
            <a:r>
              <a:rPr lang="zh-CN" altLang="zh-CN" dirty="0">
                <a:latin typeface="黑体" panose="02010609060101010101" pitchFamily="49" charset="-122"/>
                <a:ea typeface="黑体" panose="02010609060101010101" pitchFamily="49" charset="-122"/>
              </a:rPr>
              <a:t>杨立昆</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107504" y="1340768"/>
            <a:ext cx="8928992" cy="3024336"/>
          </a:xfrm>
          <a:ln w="12700">
            <a:solidFill>
              <a:schemeClr val="tx1"/>
            </a:solidFill>
          </a:ln>
        </p:spPr>
        <p:txBody>
          <a:bodyPr>
            <a:noAutofit/>
          </a:bodyPr>
          <a:lstStyle/>
          <a:p>
            <a:pPr marL="0" indent="0" algn="just">
              <a:lnSpc>
                <a:spcPct val="170000"/>
              </a:lnSpc>
              <a:buNone/>
            </a:pP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杨立昆</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(1960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日－），</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2018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年图灵奖得主，法国裔美国计算机科学家，最著名的工作是在光学字符识别和计算机视觉上使用卷积神经网络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(CNN)</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，被称为“</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卷积网络之父</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70000"/>
              </a:lnSpc>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1983</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年在巴黎高等电子工程师学校获得了工程学位，</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1987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年从巴黎第六大学获得了计算机科学博士学位。博士在学期间，提出了神经网络的</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反向传播算法学习算法的原型</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。随后到多伦多大学在</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杰弗里</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辛顿</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的指导下完成了</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博士后</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工作。</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70000"/>
              </a:lnSpc>
              <a:buNone/>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1988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年，加入了贝尔实验室的自适应系统研究部门，在此，开发了很多新的机器学习方法，比如图像识别的模型称为“</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卷积神经网络”</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并将其应用到</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手写识别</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OCR</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中。</a:t>
            </a:r>
          </a:p>
        </p:txBody>
      </p:sp>
      <p:pic>
        <p:nvPicPr>
          <p:cNvPr id="4" name="Picture 2" descr="d:\Users\Administrator\Desktop\高老师报告\QQ截图20190610123738.png"/>
          <p:cNvPicPr>
            <a:picLocks noChangeAspect="1" noChangeArrowheads="1"/>
          </p:cNvPicPr>
          <p:nvPr/>
        </p:nvPicPr>
        <p:blipFill>
          <a:blip r:embed="rId2" cstate="print"/>
          <a:srcRect/>
          <a:stretch>
            <a:fillRect/>
          </a:stretch>
        </p:blipFill>
        <p:spPr bwMode="auto">
          <a:xfrm>
            <a:off x="6732240" y="1"/>
            <a:ext cx="2232248" cy="1628800"/>
          </a:xfrm>
          <a:prstGeom prst="ellipse">
            <a:avLst/>
          </a:prstGeom>
          <a:ln>
            <a:noFill/>
          </a:ln>
          <a:effectLst>
            <a:softEdge rad="112500"/>
          </a:effectLst>
        </p:spPr>
      </p:pic>
      <p:pic>
        <p:nvPicPr>
          <p:cNvPr id="3074" name="Picture 2" descr="C:\Users\Admin\Desktop\高老师报告2\QQ截图201906102201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505902"/>
            <a:ext cx="7776864" cy="2307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438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723" y="188640"/>
            <a:ext cx="8916773" cy="1143000"/>
          </a:xfrm>
        </p:spPr>
        <p:txBody>
          <a:bodyPr/>
          <a:lstStyle/>
          <a:p>
            <a:r>
              <a:rPr lang="zh-CN" altLang="en-US" dirty="0">
                <a:latin typeface="黑体" panose="02010609060101010101" pitchFamily="49" charset="-122"/>
                <a:ea typeface="黑体" panose="02010609060101010101" pitchFamily="49" charset="-122"/>
              </a:rPr>
              <a:t>本杰明</a:t>
            </a:r>
          </a:p>
        </p:txBody>
      </p:sp>
      <p:sp>
        <p:nvSpPr>
          <p:cNvPr id="3" name="内容占位符 2"/>
          <p:cNvSpPr>
            <a:spLocks noGrp="1"/>
          </p:cNvSpPr>
          <p:nvPr>
            <p:ph idx="1"/>
          </p:nvPr>
        </p:nvSpPr>
        <p:spPr>
          <a:xfrm>
            <a:off x="107504" y="1340767"/>
            <a:ext cx="8928992" cy="1718953"/>
          </a:xfrm>
          <a:ln w="12700">
            <a:solidFill>
              <a:schemeClr val="tx1"/>
            </a:solidFill>
          </a:ln>
        </p:spPr>
        <p:txBody>
          <a:bodyPr>
            <a:noAutofit/>
          </a:bodyPr>
          <a:lstStyle/>
          <a:p>
            <a:pPr marL="0" indent="0" algn="just">
              <a:lnSpc>
                <a:spcPct val="150000"/>
              </a:lnSpc>
              <a:buNone/>
            </a:pPr>
            <a:r>
              <a:rPr lang="zh-CN" altLang="en-US" sz="1800" b="1" dirty="0">
                <a:latin typeface="Times New Roman" panose="02020603050405020304" pitchFamily="18" charset="0"/>
                <a:ea typeface="黑体" panose="02010609060101010101" pitchFamily="49" charset="-122"/>
                <a:cs typeface="Times New Roman" panose="02020603050405020304" pitchFamily="18" charset="0"/>
              </a:rPr>
              <a:t>本杰明</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1964</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2018</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年图灵奖得主，生于法国巴黎，是加拿大的计算机科学家，最引人注目的工作为</a:t>
            </a:r>
            <a:r>
              <a:rPr lang="zh-CN" altLang="en-US"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人工神经网络</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深度学习</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。因其深度学习工作而成为</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2018</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ACM </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图灵奖的共同获奖者。他同时是蒙特利尔大学计算机科学与运筹学系教授，蒙特利尔学习算法研究所（</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MILA</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）科学主任。</a:t>
            </a:r>
          </a:p>
        </p:txBody>
      </p:sp>
      <p:pic>
        <p:nvPicPr>
          <p:cNvPr id="4" name="Picture 3" descr="d:\Users\Administrator\Desktop\高老师报告\QQ截图20190610123704.png"/>
          <p:cNvPicPr>
            <a:picLocks noChangeAspect="1" noChangeArrowheads="1"/>
          </p:cNvPicPr>
          <p:nvPr/>
        </p:nvPicPr>
        <p:blipFill>
          <a:blip r:embed="rId2" cstate="print"/>
          <a:srcRect/>
          <a:stretch>
            <a:fillRect/>
          </a:stretch>
        </p:blipFill>
        <p:spPr bwMode="auto">
          <a:xfrm>
            <a:off x="6121393" y="-27384"/>
            <a:ext cx="2516113" cy="1728192"/>
          </a:xfrm>
          <a:prstGeom prst="ellipse">
            <a:avLst/>
          </a:prstGeom>
          <a:ln>
            <a:noFill/>
          </a:ln>
          <a:effectLst>
            <a:softEdge rad="112500"/>
          </a:effectLst>
        </p:spPr>
      </p:pic>
      <p:sp>
        <p:nvSpPr>
          <p:cNvPr id="5" name="矩形 4"/>
          <p:cNvSpPr/>
          <p:nvPr/>
        </p:nvSpPr>
        <p:spPr>
          <a:xfrm>
            <a:off x="107504" y="3059721"/>
            <a:ext cx="8928992" cy="3825663"/>
          </a:xfrm>
          <a:prstGeom prst="rect">
            <a:avLst/>
          </a:prstGeom>
        </p:spPr>
        <p:txBody>
          <a:bodyPr wrap="square">
            <a:spAutoFit/>
          </a:bodyPr>
          <a:lstStyle/>
          <a:p>
            <a:pPr algn="just">
              <a:lnSpc>
                <a:spcPct val="120000"/>
              </a:lnSpc>
              <a:spcBef>
                <a:spcPts val="600"/>
              </a:spcBef>
              <a:spcAft>
                <a:spcPts val="600"/>
              </a:spcAft>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三个主要贡献</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2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序列的概率模型</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世纪</a:t>
            </a:r>
            <a:r>
              <a:rPr lang="en-US" altLang="zh-CN" dirty="0">
                <a:latin typeface="Times New Roman" panose="02020603050405020304" pitchFamily="18" charset="0"/>
                <a:ea typeface="黑体" panose="02010609060101010101" pitchFamily="49" charset="-122"/>
                <a:cs typeface="Times New Roman" panose="02020603050405020304" pitchFamily="18" charset="0"/>
              </a:rPr>
              <a:t>90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年代，</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Bengio</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将神经网络与序列的概率模型相结合，例如隐马尔可夫模型。这些想法被纳入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T / NCR</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用于阅读手写支票的系统。</a:t>
            </a:r>
          </a:p>
          <a:p>
            <a:pPr algn="just">
              <a:lnSpc>
                <a:spcPct val="12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高维词汇嵌入和注意力机制</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Bengio</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撰写了具有里程碑意义的论文“神经概率语言模型”，它引入了高维词嵌入作为词义的表示。</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Bengio</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的见解对自然语言处理任务产生了巨大而持久的影响，包括语言翻译，问答和视觉问答。他的团队还引入了一种注意力机制，这种机制使得机器翻译领域的突破。</a:t>
            </a:r>
          </a:p>
          <a:p>
            <a:pPr algn="just">
              <a:lnSpc>
                <a:spcPct val="12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生成性对抗网络</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：自</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年以来，</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Bengio</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关于生成性深度学习的论文，特别是与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Ian </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Goodfellow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共同开发的生成性对抗网络（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GAN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），引发了计算机视觉和计算机图形学的革命。这项工作的一个引人入胜的应用是，</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计算机实际上可以创建原始图像，让人联想到被认为是人类智能标志的创造力</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728660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 y="111809"/>
            <a:ext cx="8229600" cy="1143000"/>
          </a:xfrm>
        </p:spPr>
        <p:txBody>
          <a:bodyPr/>
          <a:lstStyle/>
          <a:p>
            <a:pPr algn="l"/>
            <a:r>
              <a:rPr lang="zh-CN" altLang="en-US" dirty="0">
                <a:latin typeface="黑体" pitchFamily="49" charset="-122"/>
                <a:ea typeface="黑体" pitchFamily="49" charset="-122"/>
              </a:rPr>
              <a:t>深度神经网络突破</a:t>
            </a:r>
          </a:p>
        </p:txBody>
      </p:sp>
      <p:pic>
        <p:nvPicPr>
          <p:cNvPr id="2050" name="Picture 2" descr="d:\Users\Administrator\Desktop\高老师报告\QQ截图20190610123738.png"/>
          <p:cNvPicPr>
            <a:picLocks noChangeAspect="1" noChangeArrowheads="1"/>
          </p:cNvPicPr>
          <p:nvPr/>
        </p:nvPicPr>
        <p:blipFill>
          <a:blip r:embed="rId2" cstate="print"/>
          <a:srcRect/>
          <a:stretch>
            <a:fillRect/>
          </a:stretch>
        </p:blipFill>
        <p:spPr bwMode="auto">
          <a:xfrm>
            <a:off x="6372200" y="116632"/>
            <a:ext cx="1493465" cy="1656184"/>
          </a:xfrm>
          <a:prstGeom prst="ellipse">
            <a:avLst/>
          </a:prstGeom>
          <a:ln>
            <a:noFill/>
          </a:ln>
          <a:effectLst>
            <a:softEdge rad="112500"/>
          </a:effectLst>
        </p:spPr>
      </p:pic>
      <p:pic>
        <p:nvPicPr>
          <p:cNvPr id="2051" name="Picture 3" descr="d:\Users\Administrator\Desktop\高老师报告\QQ截图20190610123704.png"/>
          <p:cNvPicPr>
            <a:picLocks noChangeAspect="1" noChangeArrowheads="1"/>
          </p:cNvPicPr>
          <p:nvPr/>
        </p:nvPicPr>
        <p:blipFill>
          <a:blip r:embed="rId3" cstate="print"/>
          <a:srcRect/>
          <a:stretch>
            <a:fillRect/>
          </a:stretch>
        </p:blipFill>
        <p:spPr bwMode="auto">
          <a:xfrm>
            <a:off x="7794867" y="116632"/>
            <a:ext cx="1435993" cy="1728192"/>
          </a:xfrm>
          <a:prstGeom prst="ellipse">
            <a:avLst/>
          </a:prstGeom>
          <a:ln>
            <a:noFill/>
          </a:ln>
          <a:effectLst>
            <a:softEdge rad="112500"/>
          </a:effectLst>
        </p:spPr>
      </p:pic>
      <p:pic>
        <p:nvPicPr>
          <p:cNvPr id="2052" name="Picture 4" descr="d:\Users\Administrator\Desktop\高老师报告\QQ截图20190610123729.png"/>
          <p:cNvPicPr>
            <a:picLocks noChangeAspect="1" noChangeArrowheads="1"/>
          </p:cNvPicPr>
          <p:nvPr/>
        </p:nvPicPr>
        <p:blipFill>
          <a:blip r:embed="rId4" cstate="print"/>
          <a:srcRect/>
          <a:stretch>
            <a:fillRect/>
          </a:stretch>
        </p:blipFill>
        <p:spPr bwMode="auto">
          <a:xfrm>
            <a:off x="5004048" y="116632"/>
            <a:ext cx="1474910" cy="1656184"/>
          </a:xfrm>
          <a:prstGeom prst="ellipse">
            <a:avLst/>
          </a:prstGeom>
          <a:ln>
            <a:noFill/>
          </a:ln>
          <a:effectLst>
            <a:softEdge rad="112500"/>
          </a:effectLst>
        </p:spPr>
      </p:pic>
      <p:cxnSp>
        <p:nvCxnSpPr>
          <p:cNvPr id="10" name="直接箭头连接符 9"/>
          <p:cNvCxnSpPr/>
          <p:nvPr/>
        </p:nvCxnSpPr>
        <p:spPr>
          <a:xfrm>
            <a:off x="107504" y="4221088"/>
            <a:ext cx="7704856"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95536" y="1628800"/>
            <a:ext cx="0" cy="2808312"/>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86038" y="4293096"/>
            <a:ext cx="705642" cy="369332"/>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1980</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p:cNvSpPr/>
          <p:nvPr/>
        </p:nvSpPr>
        <p:spPr>
          <a:xfrm>
            <a:off x="2411760" y="2852936"/>
            <a:ext cx="1656184" cy="720080"/>
          </a:xfrm>
          <a:prstGeom prst="rect">
            <a:avLst/>
          </a:prstGeom>
          <a:solidFill>
            <a:schemeClr val="accent6">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黑体" pitchFamily="49" charset="-122"/>
                <a:cs typeface="Times New Roman" panose="02020603050405020304" pitchFamily="18" charset="0"/>
              </a:rPr>
              <a:t>Hinton</a:t>
            </a: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证明了</a:t>
            </a:r>
            <a:r>
              <a:rPr lang="en-US" altLang="zh-CN" sz="1400" dirty="0">
                <a:solidFill>
                  <a:schemeClr val="tx1"/>
                </a:solidFill>
                <a:latin typeface="Times New Roman" panose="02020603050405020304" pitchFamily="18" charset="0"/>
                <a:ea typeface="黑体" pitchFamily="49" charset="-122"/>
                <a:cs typeface="Times New Roman" panose="02020603050405020304" pitchFamily="18" charset="0"/>
              </a:rPr>
              <a:t>BP</a:t>
            </a: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网络算法可对数据进行内部表示</a:t>
            </a:r>
          </a:p>
        </p:txBody>
      </p:sp>
      <p:sp>
        <p:nvSpPr>
          <p:cNvPr id="17" name="矩形 16"/>
          <p:cNvSpPr/>
          <p:nvPr/>
        </p:nvSpPr>
        <p:spPr>
          <a:xfrm>
            <a:off x="2915816" y="4293096"/>
            <a:ext cx="705642" cy="369332"/>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1983</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矩形 18"/>
          <p:cNvSpPr/>
          <p:nvPr/>
        </p:nvSpPr>
        <p:spPr>
          <a:xfrm>
            <a:off x="6660232" y="4293096"/>
            <a:ext cx="652743" cy="369332"/>
          </a:xfrm>
          <a:prstGeom prst="rect">
            <a:avLst/>
          </a:prstGeom>
        </p:spPr>
        <p:txBody>
          <a:bodyPr wrap="none">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2012</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p:cNvSpPr/>
          <p:nvPr/>
        </p:nvSpPr>
        <p:spPr>
          <a:xfrm>
            <a:off x="6012160" y="2060848"/>
            <a:ext cx="1656184" cy="720080"/>
          </a:xfrm>
          <a:prstGeom prst="rect">
            <a:avLst/>
          </a:prstGeom>
          <a:solidFill>
            <a:schemeClr val="accent6">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黑体" pitchFamily="49" charset="-122"/>
                <a:cs typeface="Times New Roman" panose="02020603050405020304" pitchFamily="18" charset="0"/>
              </a:rPr>
              <a:t>Hinton</a:t>
            </a: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团队利用深度神经网络在</a:t>
            </a:r>
            <a:r>
              <a:rPr lang="en-US" altLang="zh-CN" sz="1400" dirty="0" err="1">
                <a:solidFill>
                  <a:schemeClr val="tx1"/>
                </a:solidFill>
                <a:latin typeface="Times New Roman" panose="02020603050405020304" pitchFamily="18" charset="0"/>
                <a:ea typeface="黑体" pitchFamily="49" charset="-122"/>
                <a:cs typeface="Times New Roman" panose="02020603050405020304" pitchFamily="18" charset="0"/>
              </a:rPr>
              <a:t>ImageNet</a:t>
            </a: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取得佳绩</a:t>
            </a:r>
          </a:p>
        </p:txBody>
      </p:sp>
      <p:sp>
        <p:nvSpPr>
          <p:cNvPr id="21" name="矩形 20"/>
          <p:cNvSpPr/>
          <p:nvPr/>
        </p:nvSpPr>
        <p:spPr>
          <a:xfrm>
            <a:off x="4211960" y="2492896"/>
            <a:ext cx="1656184" cy="720080"/>
          </a:xfrm>
          <a:prstGeom prst="rect">
            <a:avLst/>
          </a:prstGeom>
          <a:solidFill>
            <a:schemeClr val="accent6">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Times New Roman" panose="02020603050405020304" pitchFamily="18" charset="0"/>
                <a:ea typeface="黑体" pitchFamily="49" charset="-122"/>
                <a:cs typeface="Times New Roman" panose="02020603050405020304" pitchFamily="18" charset="0"/>
              </a:rPr>
              <a:t>Bengio</a:t>
            </a: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团队提供</a:t>
            </a:r>
            <a:r>
              <a:rPr lang="en-US" altLang="zh-CN" sz="1400" dirty="0">
                <a:solidFill>
                  <a:schemeClr val="tx1"/>
                </a:solidFill>
                <a:latin typeface="Times New Roman" panose="02020603050405020304" pitchFamily="18" charset="0"/>
                <a:ea typeface="黑体" pitchFamily="49" charset="-122"/>
                <a:cs typeface="Times New Roman" panose="02020603050405020304" pitchFamily="18" charset="0"/>
              </a:rPr>
              <a:t>GAN</a:t>
            </a: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，并催生了计算机视觉的革命</a:t>
            </a:r>
          </a:p>
        </p:txBody>
      </p:sp>
      <p:sp>
        <p:nvSpPr>
          <p:cNvPr id="22" name="矩形 21"/>
          <p:cNvSpPr/>
          <p:nvPr/>
        </p:nvSpPr>
        <p:spPr>
          <a:xfrm>
            <a:off x="611560" y="3356992"/>
            <a:ext cx="1656184" cy="720080"/>
          </a:xfrm>
          <a:prstGeom prst="rect">
            <a:avLst/>
          </a:prstGeom>
          <a:solidFill>
            <a:schemeClr val="accent6">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Times New Roman" panose="02020603050405020304" pitchFamily="18" charset="0"/>
                <a:ea typeface="黑体" pitchFamily="49" charset="-122"/>
                <a:cs typeface="Times New Roman" panose="02020603050405020304" pitchFamily="18" charset="0"/>
              </a:rPr>
              <a:t>LeCun</a:t>
            </a: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提出了</a:t>
            </a:r>
            <a:r>
              <a:rPr lang="en-US" altLang="zh-CN" sz="1400" dirty="0">
                <a:solidFill>
                  <a:schemeClr val="tx1"/>
                </a:solidFill>
                <a:latin typeface="Times New Roman" panose="02020603050405020304" pitchFamily="18" charset="0"/>
                <a:ea typeface="黑体" pitchFamily="49" charset="-122"/>
                <a:cs typeface="Times New Roman" panose="02020603050405020304" pitchFamily="18" charset="0"/>
              </a:rPr>
              <a:t>CNN</a:t>
            </a: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，并且首次在图像上进行了训练</a:t>
            </a:r>
          </a:p>
        </p:txBody>
      </p:sp>
      <p:sp>
        <p:nvSpPr>
          <p:cNvPr id="23" name="矩形 22"/>
          <p:cNvSpPr/>
          <p:nvPr/>
        </p:nvSpPr>
        <p:spPr>
          <a:xfrm>
            <a:off x="4788024" y="4283804"/>
            <a:ext cx="652743" cy="369332"/>
          </a:xfrm>
          <a:prstGeom prst="rect">
            <a:avLst/>
          </a:prstGeom>
        </p:spPr>
        <p:txBody>
          <a:bodyPr wrap="none">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2010</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8" name="Picture 2" descr="d:\Users\Administrator\Desktop\高老师报告\QQ截图20190610130015.png"/>
          <p:cNvPicPr>
            <a:picLocks noChangeAspect="1" noChangeArrowheads="1"/>
          </p:cNvPicPr>
          <p:nvPr/>
        </p:nvPicPr>
        <p:blipFill>
          <a:blip r:embed="rId5" cstate="print"/>
          <a:srcRect/>
          <a:stretch>
            <a:fillRect/>
          </a:stretch>
        </p:blipFill>
        <p:spPr bwMode="auto">
          <a:xfrm>
            <a:off x="1619672" y="4725144"/>
            <a:ext cx="6372200" cy="2062530"/>
          </a:xfrm>
          <a:prstGeom prst="rect">
            <a:avLst/>
          </a:prstGeom>
          <a:noFill/>
        </p:spPr>
      </p:pic>
      <p:cxnSp>
        <p:nvCxnSpPr>
          <p:cNvPr id="30" name="肘形连接符 29"/>
          <p:cNvCxnSpPr/>
          <p:nvPr/>
        </p:nvCxnSpPr>
        <p:spPr>
          <a:xfrm flipV="1">
            <a:off x="467544" y="3645024"/>
            <a:ext cx="3744416" cy="504056"/>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p:nvPr/>
        </p:nvCxnSpPr>
        <p:spPr>
          <a:xfrm flipV="1">
            <a:off x="4211960" y="2852936"/>
            <a:ext cx="3456384" cy="432048"/>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211960" y="3284984"/>
            <a:ext cx="0" cy="3600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手杖形箭头 38"/>
          <p:cNvSpPr/>
          <p:nvPr/>
        </p:nvSpPr>
        <p:spPr>
          <a:xfrm rot="5400000">
            <a:off x="6705110" y="3528138"/>
            <a:ext cx="3024336" cy="953852"/>
          </a:xfrm>
          <a:prstGeom prst="uturnArrow">
            <a:avLst>
              <a:gd name="adj1" fmla="val 18153"/>
              <a:gd name="adj2" fmla="val 25000"/>
              <a:gd name="adj3" fmla="val 25000"/>
              <a:gd name="adj4" fmla="val 43750"/>
              <a:gd name="adj5" fmla="val 75000"/>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矩形 39"/>
          <p:cNvSpPr/>
          <p:nvPr/>
        </p:nvSpPr>
        <p:spPr>
          <a:xfrm>
            <a:off x="179512" y="5373216"/>
            <a:ext cx="1475656" cy="646331"/>
          </a:xfrm>
          <a:prstGeom prst="rect">
            <a:avLst/>
          </a:prstGeom>
        </p:spPr>
        <p:txBody>
          <a:bodyPr wrap="square">
            <a:sp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CNN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结构</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(2012)</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爆炸形 1 3"/>
          <p:cNvSpPr/>
          <p:nvPr/>
        </p:nvSpPr>
        <p:spPr>
          <a:xfrm>
            <a:off x="764495" y="1556792"/>
            <a:ext cx="3312368" cy="1296144"/>
          </a:xfrm>
          <a:prstGeom prst="irregularSeal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里程碑进程</a:t>
            </a:r>
          </a:p>
        </p:txBody>
      </p:sp>
    </p:spTree>
    <p:extLst>
      <p:ext uri="{BB962C8B-B14F-4D97-AF65-F5344CB8AC3E}">
        <p14:creationId xmlns:p14="http://schemas.microsoft.com/office/powerpoint/2010/main" val="3658755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24644"/>
            <a:ext cx="7632848" cy="648072"/>
          </a:xfrm>
        </p:spPr>
        <p:txBody>
          <a:bodyPr>
            <a:noAutofit/>
          </a:bodyPr>
          <a:lstStyle/>
          <a:p>
            <a:r>
              <a:rPr lang="zh-CN" altLang="en-US" dirty="0">
                <a:latin typeface="Times New Roman" pitchFamily="18" charset="0"/>
                <a:ea typeface="黑体" pitchFamily="49" charset="-122"/>
                <a:cs typeface="Times New Roman" pitchFamily="18" charset="0"/>
              </a:rPr>
              <a:t>深度神经网络及其扩展</a:t>
            </a:r>
          </a:p>
        </p:txBody>
      </p:sp>
      <p:pic>
        <p:nvPicPr>
          <p:cNvPr id="3077" name="Picture 5" descr="d:\Users\Administrator\Desktop\高老师报告\QQ截图20190610151355.png"/>
          <p:cNvPicPr>
            <a:picLocks noChangeAspect="1" noChangeArrowheads="1"/>
          </p:cNvPicPr>
          <p:nvPr/>
        </p:nvPicPr>
        <p:blipFill>
          <a:blip r:embed="rId2" cstate="print"/>
          <a:srcRect/>
          <a:stretch>
            <a:fillRect/>
          </a:stretch>
        </p:blipFill>
        <p:spPr bwMode="auto">
          <a:xfrm>
            <a:off x="0" y="3933056"/>
            <a:ext cx="7452320" cy="2886876"/>
          </a:xfrm>
          <a:prstGeom prst="rect">
            <a:avLst/>
          </a:prstGeom>
          <a:noFill/>
        </p:spPr>
      </p:pic>
      <p:pic>
        <p:nvPicPr>
          <p:cNvPr id="3078" name="Picture 6" descr="d:\Users\Administrator\Desktop\高老师报告\QQ截图20190610152049.png"/>
          <p:cNvPicPr>
            <a:picLocks noChangeAspect="1" noChangeArrowheads="1"/>
          </p:cNvPicPr>
          <p:nvPr/>
        </p:nvPicPr>
        <p:blipFill>
          <a:blip r:embed="rId3" cstate="print"/>
          <a:srcRect/>
          <a:stretch>
            <a:fillRect/>
          </a:stretch>
        </p:blipFill>
        <p:spPr bwMode="auto">
          <a:xfrm>
            <a:off x="35496" y="1268760"/>
            <a:ext cx="7596336" cy="2594633"/>
          </a:xfrm>
          <a:prstGeom prst="rect">
            <a:avLst/>
          </a:prstGeom>
          <a:noFill/>
          <a:ln>
            <a:solidFill>
              <a:schemeClr val="tx2">
                <a:lumMod val="60000"/>
                <a:lumOff val="40000"/>
              </a:schemeClr>
            </a:solidFill>
          </a:ln>
        </p:spPr>
      </p:pic>
      <p:sp>
        <p:nvSpPr>
          <p:cNvPr id="11" name="内容占位符 2"/>
          <p:cNvSpPr txBox="1">
            <a:spLocks/>
          </p:cNvSpPr>
          <p:nvPr/>
        </p:nvSpPr>
        <p:spPr>
          <a:xfrm>
            <a:off x="5052573" y="6326560"/>
            <a:ext cx="4054915" cy="5314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Aft>
                <a:spcPts val="1000"/>
              </a:spcAft>
              <a:buFont typeface="Arial" pitchFamily="34" charset="0"/>
              <a:buNone/>
            </a:pPr>
            <a:r>
              <a:rPr lang="zh-CN" altLang="en-US" sz="1600" dirty="0">
                <a:solidFill>
                  <a:srgbClr val="FF0000"/>
                </a:solidFill>
                <a:latin typeface="Times New Roman" panose="02020603050405020304" pitchFamily="18" charset="0"/>
                <a:ea typeface="黑体" pitchFamily="49" charset="-122"/>
                <a:cs typeface="Times New Roman" panose="02020603050405020304" pitchFamily="18" charset="0"/>
              </a:rPr>
              <a:t>深度模型已广泛应用到各种智能任务中</a:t>
            </a:r>
            <a:endParaRPr lang="en-US" altLang="zh-CN"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内容占位符 2"/>
          <p:cNvSpPr txBox="1">
            <a:spLocks/>
          </p:cNvSpPr>
          <p:nvPr/>
        </p:nvSpPr>
        <p:spPr>
          <a:xfrm>
            <a:off x="7631832" y="1273070"/>
            <a:ext cx="1475656" cy="2304256"/>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Aft>
                <a:spcPts val="1000"/>
              </a:spcAft>
              <a:buFont typeface="Arial" pitchFamily="34" charset="0"/>
              <a:buNone/>
            </a:pPr>
            <a:r>
              <a:rPr lang="zh-CN" altLang="en-US" sz="2800" dirty="0">
                <a:latin typeface="Times New Roman" panose="02020603050405020304" pitchFamily="18" charset="0"/>
                <a:ea typeface="黑体" pitchFamily="49" charset="-122"/>
                <a:cs typeface="Times New Roman" panose="02020603050405020304" pitchFamily="18" charset="0"/>
              </a:rPr>
              <a:t>深度模型在</a:t>
            </a:r>
            <a:r>
              <a:rPr lang="zh-CN" altLang="en-US" sz="2800" dirty="0">
                <a:solidFill>
                  <a:srgbClr val="FF0000"/>
                </a:solidFill>
                <a:latin typeface="Times New Roman" panose="02020603050405020304" pitchFamily="18" charset="0"/>
                <a:ea typeface="黑体" pitchFamily="49" charset="-122"/>
                <a:cs typeface="Times New Roman" panose="02020603050405020304" pitchFamily="18" charset="0"/>
              </a:rPr>
              <a:t>特征表示</a:t>
            </a:r>
            <a:r>
              <a:rPr lang="zh-CN" altLang="en-US" sz="2800" dirty="0">
                <a:latin typeface="Times New Roman" panose="02020603050405020304" pitchFamily="18" charset="0"/>
                <a:ea typeface="黑体" pitchFamily="49"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黑体" pitchFamily="49" charset="-122"/>
                <a:cs typeface="Times New Roman" panose="02020603050405020304" pitchFamily="18" charset="0"/>
              </a:rPr>
              <a:t>目标识别</a:t>
            </a:r>
            <a:r>
              <a:rPr lang="zh-CN" altLang="en-US" sz="2800" dirty="0">
                <a:latin typeface="Times New Roman" panose="02020603050405020304" pitchFamily="18" charset="0"/>
                <a:ea typeface="黑体" pitchFamily="49" charset="-122"/>
                <a:cs typeface="Times New Roman" panose="02020603050405020304" pitchFamily="18" charset="0"/>
              </a:rPr>
              <a:t>等方面，逐步替代传统方法。</a:t>
            </a:r>
            <a:endParaRPr lang="en-US" altLang="zh-CN"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53287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844824"/>
            <a:ext cx="7992888" cy="2215991"/>
          </a:xfrm>
          <a:prstGeom prst="rect">
            <a:avLst/>
          </a:prstGeom>
          <a:noFill/>
        </p:spPr>
        <p:txBody>
          <a:bodyPr wrap="square" rtlCol="0">
            <a:spAutoFit/>
          </a:bodyPr>
          <a:lstStyle/>
          <a:p>
            <a:pPr>
              <a:lnSpc>
                <a:spcPct val="150000"/>
              </a:lnSpc>
            </a:pPr>
            <a:r>
              <a:rPr lang="zh-CN" altLang="en-US" sz="2000" dirty="0">
                <a:latin typeface="仿宋" pitchFamily="49" charset="-122"/>
                <a:ea typeface="仿宋" pitchFamily="49" charset="-122"/>
              </a:rPr>
              <a:t>卡斯帕罗夫在至关重要的第</a:t>
            </a:r>
            <a:r>
              <a:rPr lang="en-US" altLang="zh-CN" sz="2000" dirty="0">
                <a:latin typeface="仿宋" pitchFamily="49" charset="-122"/>
                <a:ea typeface="仿宋" pitchFamily="49" charset="-122"/>
              </a:rPr>
              <a:t>6</a:t>
            </a:r>
            <a:r>
              <a:rPr lang="zh-CN" altLang="en-US" sz="2000" dirty="0">
                <a:latin typeface="仿宋" pitchFamily="49" charset="-122"/>
                <a:ea typeface="仿宋" pitchFamily="49" charset="-122"/>
              </a:rPr>
              <a:t>局仅下了</a:t>
            </a:r>
            <a:r>
              <a:rPr lang="en-US" altLang="zh-CN" sz="2000" dirty="0">
                <a:latin typeface="仿宋" pitchFamily="49" charset="-122"/>
                <a:ea typeface="仿宋" pitchFamily="49" charset="-122"/>
              </a:rPr>
              <a:t>19</a:t>
            </a:r>
            <a:r>
              <a:rPr lang="zh-CN" altLang="en-US" sz="2000" dirty="0">
                <a:latin typeface="仿宋" pitchFamily="49" charset="-122"/>
                <a:ea typeface="仿宋" pitchFamily="49" charset="-122"/>
              </a:rPr>
              <a:t>步就被杀得溃不成军。为了解释疑惑，卡斯帕罗夫后来解释说：</a:t>
            </a:r>
            <a:r>
              <a:rPr lang="en-US" altLang="zh-CN" sz="2000" dirty="0">
                <a:latin typeface="仿宋" pitchFamily="49" charset="-122"/>
                <a:ea typeface="仿宋" pitchFamily="49" charset="-122"/>
              </a:rPr>
              <a:t>"</a:t>
            </a:r>
            <a:r>
              <a:rPr lang="zh-CN" altLang="en-US" sz="2000" dirty="0">
                <a:latin typeface="仿宋" pitchFamily="49" charset="-122"/>
                <a:ea typeface="仿宋" pitchFamily="49" charset="-122"/>
              </a:rPr>
              <a:t>我过于听从计算机专家的建议了，没有发挥出自己的潜力和运用好战术，这次我真的对计算机感到了畏惧。</a:t>
            </a:r>
            <a:r>
              <a:rPr lang="en-US" altLang="zh-CN" sz="2000" dirty="0">
                <a:latin typeface="仿宋" pitchFamily="49" charset="-122"/>
                <a:ea typeface="仿宋" pitchFamily="49" charset="-122"/>
              </a:rPr>
              <a:t>"</a:t>
            </a:r>
          </a:p>
          <a:p>
            <a:endParaRPr lang="zh-CN" altLang="en-US" dirty="0"/>
          </a:p>
        </p:txBody>
      </p:sp>
      <p:sp>
        <p:nvSpPr>
          <p:cNvPr id="5" name="标题 1"/>
          <p:cNvSpPr>
            <a:spLocks noGrp="1"/>
          </p:cNvSpPr>
          <p:nvPr>
            <p:ph type="title"/>
          </p:nvPr>
        </p:nvSpPr>
        <p:spPr>
          <a:xfrm>
            <a:off x="457200" y="274638"/>
            <a:ext cx="8229600" cy="1143000"/>
          </a:xfrm>
        </p:spPr>
        <p:txBody>
          <a:bodyPr/>
          <a:lstStyle/>
          <a:p>
            <a:r>
              <a:rPr lang="zh-CN" altLang="en-US" dirty="0">
                <a:latin typeface="黑体" pitchFamily="49" charset="-122"/>
                <a:ea typeface="黑体" pitchFamily="49" charset="-122"/>
              </a:rPr>
              <a:t>卡斯帕罗夫的解释</a:t>
            </a:r>
          </a:p>
        </p:txBody>
      </p:sp>
    </p:spTree>
    <p:extLst>
      <p:ext uri="{BB962C8B-B14F-4D97-AF65-F5344CB8AC3E}">
        <p14:creationId xmlns:p14="http://schemas.microsoft.com/office/powerpoint/2010/main" val="2075461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2564904"/>
            <a:ext cx="8352928" cy="1152128"/>
          </a:xfrm>
        </p:spPr>
        <p:txBody>
          <a:bodyPr>
            <a:normAutofit/>
          </a:bodyPr>
          <a:lstStyle/>
          <a:p>
            <a:pPr algn="ctr">
              <a:lnSpc>
                <a:spcPct val="150000"/>
              </a:lnSpc>
              <a:spcAft>
                <a:spcPts val="1000"/>
              </a:spcAft>
              <a:buNone/>
            </a:pPr>
            <a:r>
              <a:rPr lang="zh-CN" altLang="en-US" sz="4000" dirty="0">
                <a:solidFill>
                  <a:srgbClr val="FF0000"/>
                </a:solidFill>
                <a:latin typeface="黑体" pitchFamily="49" charset="-122"/>
                <a:ea typeface="黑体" pitchFamily="49" charset="-122"/>
              </a:rPr>
              <a:t>下一个图灵奖人工智能方向？</a:t>
            </a:r>
            <a:endParaRPr lang="en-US" altLang="zh-CN" sz="4000" dirty="0">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2080681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人工智能三大学派</a:t>
            </a:r>
          </a:p>
        </p:txBody>
      </p:sp>
      <p:sp>
        <p:nvSpPr>
          <p:cNvPr id="7" name="内容占位符 2"/>
          <p:cNvSpPr>
            <a:spLocks noGrp="1"/>
          </p:cNvSpPr>
          <p:nvPr>
            <p:ph idx="1"/>
          </p:nvPr>
        </p:nvSpPr>
        <p:spPr>
          <a:xfrm>
            <a:off x="457200" y="1600200"/>
            <a:ext cx="8229600" cy="4853136"/>
          </a:xfrm>
        </p:spPr>
        <p:txBody>
          <a:bodyPr>
            <a:normAutofit/>
          </a:bodyPr>
          <a:lstStyle/>
          <a:p>
            <a:pPr>
              <a:lnSpc>
                <a:spcPct val="150000"/>
              </a:lnSpc>
              <a:spcBef>
                <a:spcPts val="600"/>
              </a:spcBef>
              <a:buFont typeface="Wingdings" charset="2"/>
              <a:buChar char="q"/>
            </a:pPr>
            <a:r>
              <a:rPr lang="zh-CN" altLang="en-US" sz="2800" dirty="0">
                <a:latin typeface="Times New Roman"/>
                <a:ea typeface="黑体"/>
                <a:cs typeface="Times New Roman"/>
              </a:rPr>
              <a:t>符号学派：逻辑和推理</a:t>
            </a:r>
            <a:endParaRPr lang="en-US" altLang="zh-CN" sz="2800" dirty="0">
              <a:latin typeface="Times New Roman"/>
              <a:ea typeface="黑体"/>
              <a:cs typeface="Times New Roman"/>
            </a:endParaRPr>
          </a:p>
          <a:p>
            <a:pPr>
              <a:lnSpc>
                <a:spcPct val="150000"/>
              </a:lnSpc>
              <a:buFont typeface="Wingdings" charset="2"/>
              <a:buChar char="q"/>
            </a:pPr>
            <a:r>
              <a:rPr lang="zh-CN" altLang="en-US" sz="2800" dirty="0">
                <a:latin typeface="Times New Roman"/>
                <a:ea typeface="黑体"/>
                <a:cs typeface="Times New Roman"/>
              </a:rPr>
              <a:t>连接学派：脑启发</a:t>
            </a:r>
            <a:endParaRPr lang="en-US" altLang="zh-CN" sz="2800" dirty="0">
              <a:latin typeface="Times New Roman"/>
              <a:ea typeface="黑体"/>
              <a:cs typeface="Times New Roman"/>
            </a:endParaRPr>
          </a:p>
          <a:p>
            <a:pPr>
              <a:lnSpc>
                <a:spcPct val="150000"/>
              </a:lnSpc>
              <a:buFont typeface="Wingdings" charset="2"/>
              <a:buChar char="q"/>
            </a:pPr>
            <a:r>
              <a:rPr lang="zh-CN" altLang="en-US" sz="2800" dirty="0">
                <a:solidFill>
                  <a:srgbClr val="FF0000"/>
                </a:solidFill>
                <a:latin typeface="Times New Roman"/>
                <a:ea typeface="黑体"/>
                <a:cs typeface="Times New Roman"/>
              </a:rPr>
              <a:t>行为学派：协作和涌现</a:t>
            </a:r>
            <a:endParaRPr lang="en-US" altLang="zh-CN" sz="2800" dirty="0">
              <a:solidFill>
                <a:srgbClr val="FF0000"/>
              </a:solidFill>
              <a:latin typeface="Times New Roman"/>
              <a:ea typeface="黑体"/>
              <a:cs typeface="Times New Roman"/>
            </a:endParaRPr>
          </a:p>
        </p:txBody>
      </p:sp>
    </p:spTree>
    <p:extLst>
      <p:ext uri="{BB962C8B-B14F-4D97-AF65-F5344CB8AC3E}">
        <p14:creationId xmlns:p14="http://schemas.microsoft.com/office/powerpoint/2010/main" val="2403729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lstStyle/>
          <a:p>
            <a:r>
              <a:rPr lang="zh-CN" altLang="en-US" dirty="0">
                <a:latin typeface="黑体" pitchFamily="49" charset="-122"/>
                <a:ea typeface="黑体" pitchFamily="49" charset="-122"/>
              </a:rPr>
              <a:t>下一个图灵奖人工智能方向？</a:t>
            </a:r>
          </a:p>
        </p:txBody>
      </p:sp>
      <p:sp>
        <p:nvSpPr>
          <p:cNvPr id="4" name="标题 1"/>
          <p:cNvSpPr txBox="1">
            <a:spLocks/>
          </p:cNvSpPr>
          <p:nvPr/>
        </p:nvSpPr>
        <p:spPr>
          <a:xfrm>
            <a:off x="251520" y="5921896"/>
            <a:ext cx="5328592" cy="936104"/>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FF0000"/>
                </a:solidFill>
                <a:effectLst/>
                <a:uLnTx/>
                <a:uFillTx/>
                <a:ea typeface="黑体" pitchFamily="49" charset="-122"/>
                <a:cs typeface="+mj-cs"/>
              </a:rPr>
              <a:t>遗传算法和人工生命</a:t>
            </a:r>
          </a:p>
        </p:txBody>
      </p:sp>
      <p:sp>
        <p:nvSpPr>
          <p:cNvPr id="11" name="TextBox 10"/>
          <p:cNvSpPr txBox="1"/>
          <p:nvPr/>
        </p:nvSpPr>
        <p:spPr>
          <a:xfrm>
            <a:off x="287524" y="1340768"/>
            <a:ext cx="8568952" cy="1572225"/>
          </a:xfrm>
          <a:prstGeom prst="rect">
            <a:avLst/>
          </a:prstGeom>
          <a:noFill/>
          <a:ln w="12700">
            <a:solidFill>
              <a:schemeClr val="tx1"/>
            </a:solidFill>
          </a:ln>
        </p:spPr>
        <p:txBody>
          <a:bodyPr wrap="square" rtlCol="0">
            <a:spAutoFit/>
          </a:bodyPr>
          <a:lstStyle/>
          <a:p>
            <a:r>
              <a:rPr lang="en-US" altLang="zh-CN" sz="2000" dirty="0">
                <a:ea typeface="仿宋" pitchFamily="49" charset="-122"/>
              </a:rPr>
              <a:t>John Holland (1929 - ):</a:t>
            </a:r>
          </a:p>
          <a:p>
            <a:endParaRPr lang="en-US" altLang="zh-CN" dirty="0">
              <a:latin typeface="仿宋" pitchFamily="49" charset="-122"/>
              <a:ea typeface="仿宋" pitchFamily="49" charset="-122"/>
            </a:endParaRPr>
          </a:p>
          <a:p>
            <a:pPr>
              <a:spcBef>
                <a:spcPts val="500"/>
              </a:spcBef>
              <a:spcAft>
                <a:spcPts val="500"/>
              </a:spcAft>
            </a:pPr>
            <a:r>
              <a:rPr lang="en-US" altLang="zh-CN" dirty="0">
                <a:latin typeface="仿宋" pitchFamily="49" charset="-122"/>
                <a:ea typeface="仿宋" pitchFamily="49" charset="-122"/>
              </a:rPr>
              <a:t>1950</a:t>
            </a:r>
            <a:r>
              <a:rPr lang="zh-CN" altLang="en-US" dirty="0">
                <a:latin typeface="仿宋" pitchFamily="49" charset="-122"/>
                <a:ea typeface="仿宋" pitchFamily="49" charset="-122"/>
              </a:rPr>
              <a:t>年获麻省理工学院学士，后获得密歇根博士学位。目前是该校心理学、电气工程和计算机科学教授。著名的</a:t>
            </a:r>
            <a:r>
              <a:rPr lang="zh-CN" altLang="en-US" dirty="0">
                <a:solidFill>
                  <a:schemeClr val="tx2">
                    <a:lumMod val="60000"/>
                    <a:lumOff val="40000"/>
                  </a:schemeClr>
                </a:solidFill>
                <a:latin typeface="仿宋" pitchFamily="49" charset="-122"/>
                <a:ea typeface="仿宋" pitchFamily="49" charset="-122"/>
              </a:rPr>
              <a:t>麦克阿瑟研究奖</a:t>
            </a:r>
            <a:r>
              <a:rPr lang="zh-CN" altLang="en-US" dirty="0">
                <a:latin typeface="仿宋" pitchFamily="49" charset="-122"/>
                <a:ea typeface="仿宋" pitchFamily="49" charset="-122"/>
              </a:rPr>
              <a:t>获得者（</a:t>
            </a:r>
            <a:r>
              <a:rPr lang="en-US" altLang="zh-CN" dirty="0">
                <a:latin typeface="仿宋" pitchFamily="49" charset="-122"/>
                <a:ea typeface="仿宋" pitchFamily="49" charset="-122"/>
              </a:rPr>
              <a:t>1992</a:t>
            </a:r>
            <a:r>
              <a:rPr lang="zh-CN" altLang="en-US" dirty="0">
                <a:latin typeface="仿宋" pitchFamily="49" charset="-122"/>
                <a:ea typeface="仿宋" pitchFamily="49" charset="-122"/>
              </a:rPr>
              <a:t>年）。</a:t>
            </a:r>
            <a:r>
              <a:rPr lang="zh-CN" altLang="en-US" dirty="0">
                <a:solidFill>
                  <a:srgbClr val="FF0000"/>
                </a:solidFill>
                <a:latin typeface="仿宋" pitchFamily="49" charset="-122"/>
                <a:ea typeface="仿宋" pitchFamily="49" charset="-122"/>
              </a:rPr>
              <a:t>复杂理论和非线性科学先驱，遗传算法之父。</a:t>
            </a:r>
            <a:endParaRPr lang="en-US" altLang="zh-CN" dirty="0">
              <a:solidFill>
                <a:srgbClr val="FF0000"/>
              </a:solidFill>
              <a:ea typeface="仿宋" pitchFamily="49" charset="-122"/>
            </a:endParaRPr>
          </a:p>
        </p:txBody>
      </p:sp>
      <p:pic>
        <p:nvPicPr>
          <p:cNvPr id="10" name="图片 9" descr="JOHN HOLLAND"/>
          <p:cNvPicPr>
            <a:picLocks noChangeAspect="1"/>
          </p:cNvPicPr>
          <p:nvPr/>
        </p:nvPicPr>
        <p:blipFill>
          <a:blip r:embed="rId2" cstate="print"/>
          <a:stretch>
            <a:fillRect/>
          </a:stretch>
        </p:blipFill>
        <p:spPr>
          <a:xfrm>
            <a:off x="7020272" y="188640"/>
            <a:ext cx="2007674" cy="1884983"/>
          </a:xfrm>
          <a:prstGeom prst="ellipse">
            <a:avLst/>
          </a:prstGeom>
          <a:ln>
            <a:noFill/>
          </a:ln>
          <a:effectLst>
            <a:softEdge rad="112500"/>
          </a:effectLst>
        </p:spPr>
      </p:pic>
      <p:pic>
        <p:nvPicPr>
          <p:cNvPr id="12" name="图片 11" descr="GA.jpg"/>
          <p:cNvPicPr>
            <a:picLocks noChangeAspect="1"/>
          </p:cNvPicPr>
          <p:nvPr/>
        </p:nvPicPr>
        <p:blipFill>
          <a:blip r:embed="rId3" cstate="print"/>
          <a:stretch>
            <a:fillRect/>
          </a:stretch>
        </p:blipFill>
        <p:spPr>
          <a:xfrm>
            <a:off x="6084168" y="3284984"/>
            <a:ext cx="2240280" cy="3238500"/>
          </a:xfrm>
          <a:prstGeom prst="rect">
            <a:avLst/>
          </a:prstGeom>
          <a:ln>
            <a:noFill/>
          </a:ln>
          <a:effectLst>
            <a:softEdge rad="112500"/>
          </a:effectLst>
        </p:spPr>
      </p:pic>
      <p:pic>
        <p:nvPicPr>
          <p:cNvPr id="13" name="图片 12" descr="长颈鹿.jpg"/>
          <p:cNvPicPr>
            <a:picLocks noChangeAspect="1"/>
          </p:cNvPicPr>
          <p:nvPr/>
        </p:nvPicPr>
        <p:blipFill>
          <a:blip r:embed="rId4" cstate="print"/>
          <a:stretch>
            <a:fillRect/>
          </a:stretch>
        </p:blipFill>
        <p:spPr>
          <a:xfrm>
            <a:off x="323528" y="3789040"/>
            <a:ext cx="4772025" cy="1800225"/>
          </a:xfrm>
          <a:prstGeom prst="rect">
            <a:avLst/>
          </a:prstGeom>
          <a:ln>
            <a:noFill/>
          </a:ln>
          <a:effectLst>
            <a:softEdge rad="112500"/>
          </a:effectLst>
        </p:spPr>
      </p:pic>
    </p:spTree>
    <p:extLst>
      <p:ext uri="{BB962C8B-B14F-4D97-AF65-F5344CB8AC3E}">
        <p14:creationId xmlns:p14="http://schemas.microsoft.com/office/powerpoint/2010/main" val="2895963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lstStyle/>
          <a:p>
            <a:r>
              <a:rPr lang="zh-CN" altLang="en-US" dirty="0">
                <a:latin typeface="黑体" pitchFamily="49" charset="-122"/>
                <a:ea typeface="黑体" pitchFamily="49" charset="-122"/>
              </a:rPr>
              <a:t>下一个图灵奖人工智能方向？</a:t>
            </a:r>
          </a:p>
        </p:txBody>
      </p:sp>
      <p:sp>
        <p:nvSpPr>
          <p:cNvPr id="4" name="标题 1"/>
          <p:cNvSpPr txBox="1">
            <a:spLocks/>
          </p:cNvSpPr>
          <p:nvPr/>
        </p:nvSpPr>
        <p:spPr>
          <a:xfrm>
            <a:off x="251520" y="5921896"/>
            <a:ext cx="5328592" cy="936104"/>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FF0000"/>
                </a:solidFill>
                <a:effectLst/>
                <a:uLnTx/>
                <a:uFillTx/>
                <a:ea typeface="黑体" pitchFamily="49" charset="-122"/>
                <a:cs typeface="+mj-cs"/>
              </a:rPr>
              <a:t>遗传算法和人工生命</a:t>
            </a:r>
          </a:p>
        </p:txBody>
      </p:sp>
      <p:sp>
        <p:nvSpPr>
          <p:cNvPr id="11" name="TextBox 10"/>
          <p:cNvSpPr txBox="1"/>
          <p:nvPr/>
        </p:nvSpPr>
        <p:spPr>
          <a:xfrm>
            <a:off x="287524" y="1340768"/>
            <a:ext cx="8568952" cy="1572225"/>
          </a:xfrm>
          <a:prstGeom prst="rect">
            <a:avLst/>
          </a:prstGeom>
          <a:noFill/>
          <a:ln w="12700">
            <a:solidFill>
              <a:schemeClr val="tx1"/>
            </a:solidFill>
          </a:ln>
        </p:spPr>
        <p:txBody>
          <a:bodyPr wrap="square" rtlCol="0">
            <a:spAutoFit/>
          </a:bodyPr>
          <a:lstStyle/>
          <a:p>
            <a:r>
              <a:rPr lang="en-US" altLang="zh-CN" sz="2000" dirty="0">
                <a:ea typeface="仿宋" pitchFamily="49" charset="-122"/>
              </a:rPr>
              <a:t>John Holland (1929 - ):</a:t>
            </a:r>
          </a:p>
          <a:p>
            <a:endParaRPr lang="en-US" altLang="zh-CN" dirty="0">
              <a:latin typeface="仿宋" pitchFamily="49" charset="-122"/>
              <a:ea typeface="仿宋" pitchFamily="49" charset="-122"/>
            </a:endParaRPr>
          </a:p>
          <a:p>
            <a:pPr>
              <a:spcBef>
                <a:spcPts val="500"/>
              </a:spcBef>
              <a:spcAft>
                <a:spcPts val="500"/>
              </a:spcAft>
            </a:pPr>
            <a:r>
              <a:rPr lang="en-US" altLang="zh-CN" dirty="0">
                <a:latin typeface="仿宋" pitchFamily="49" charset="-122"/>
                <a:ea typeface="仿宋" pitchFamily="49" charset="-122"/>
              </a:rPr>
              <a:t>1950</a:t>
            </a:r>
            <a:r>
              <a:rPr lang="zh-CN" altLang="en-US" dirty="0">
                <a:latin typeface="仿宋" pitchFamily="49" charset="-122"/>
                <a:ea typeface="仿宋" pitchFamily="49" charset="-122"/>
              </a:rPr>
              <a:t>年获麻省理工学院学士，后获得密歇根博士学位。目前是该校心理学、电气工程和计算机科学教授。著名的</a:t>
            </a:r>
            <a:r>
              <a:rPr lang="zh-CN" altLang="en-US" dirty="0">
                <a:solidFill>
                  <a:schemeClr val="tx2">
                    <a:lumMod val="60000"/>
                    <a:lumOff val="40000"/>
                  </a:schemeClr>
                </a:solidFill>
                <a:latin typeface="仿宋" pitchFamily="49" charset="-122"/>
                <a:ea typeface="仿宋" pitchFamily="49" charset="-122"/>
              </a:rPr>
              <a:t>麦克阿瑟研究奖</a:t>
            </a:r>
            <a:r>
              <a:rPr lang="zh-CN" altLang="en-US" dirty="0">
                <a:latin typeface="仿宋" pitchFamily="49" charset="-122"/>
                <a:ea typeface="仿宋" pitchFamily="49" charset="-122"/>
              </a:rPr>
              <a:t>获得者（</a:t>
            </a:r>
            <a:r>
              <a:rPr lang="en-US" altLang="zh-CN" dirty="0">
                <a:latin typeface="仿宋" pitchFamily="49" charset="-122"/>
                <a:ea typeface="仿宋" pitchFamily="49" charset="-122"/>
              </a:rPr>
              <a:t>1992</a:t>
            </a:r>
            <a:r>
              <a:rPr lang="zh-CN" altLang="en-US" dirty="0">
                <a:latin typeface="仿宋" pitchFamily="49" charset="-122"/>
                <a:ea typeface="仿宋" pitchFamily="49" charset="-122"/>
              </a:rPr>
              <a:t>年）。</a:t>
            </a:r>
            <a:r>
              <a:rPr lang="zh-CN" altLang="en-US" dirty="0">
                <a:solidFill>
                  <a:srgbClr val="FF0000"/>
                </a:solidFill>
                <a:latin typeface="仿宋" pitchFamily="49" charset="-122"/>
                <a:ea typeface="仿宋" pitchFamily="49" charset="-122"/>
              </a:rPr>
              <a:t>复杂理论和非线性科学先驱，遗传算法之父。</a:t>
            </a:r>
            <a:endParaRPr lang="en-US" altLang="zh-CN" dirty="0">
              <a:solidFill>
                <a:srgbClr val="FF0000"/>
              </a:solidFill>
              <a:ea typeface="仿宋" pitchFamily="49" charset="-122"/>
            </a:endParaRPr>
          </a:p>
        </p:txBody>
      </p:sp>
      <p:pic>
        <p:nvPicPr>
          <p:cNvPr id="10" name="图片 9" descr="JOHN HOLLAND"/>
          <p:cNvPicPr>
            <a:picLocks noChangeAspect="1"/>
          </p:cNvPicPr>
          <p:nvPr/>
        </p:nvPicPr>
        <p:blipFill>
          <a:blip r:embed="rId2" cstate="print"/>
          <a:stretch>
            <a:fillRect/>
          </a:stretch>
        </p:blipFill>
        <p:spPr>
          <a:xfrm>
            <a:off x="7020272" y="188640"/>
            <a:ext cx="2007674" cy="1884983"/>
          </a:xfrm>
          <a:prstGeom prst="ellipse">
            <a:avLst/>
          </a:prstGeom>
          <a:ln>
            <a:noFill/>
          </a:ln>
          <a:effectLst>
            <a:softEdge rad="112500"/>
          </a:effectLst>
        </p:spPr>
      </p:pic>
      <p:pic>
        <p:nvPicPr>
          <p:cNvPr id="13" name="图片 12" descr="长颈鹿.jpg"/>
          <p:cNvPicPr>
            <a:picLocks noChangeAspect="1"/>
          </p:cNvPicPr>
          <p:nvPr/>
        </p:nvPicPr>
        <p:blipFill>
          <a:blip r:embed="rId3" cstate="print"/>
          <a:stretch>
            <a:fillRect/>
          </a:stretch>
        </p:blipFill>
        <p:spPr>
          <a:xfrm>
            <a:off x="323528" y="3789040"/>
            <a:ext cx="4772025" cy="1800225"/>
          </a:xfrm>
          <a:prstGeom prst="rect">
            <a:avLst/>
          </a:prstGeom>
          <a:ln>
            <a:noFill/>
          </a:ln>
          <a:effectLst>
            <a:softEdge rad="112500"/>
          </a:effectLst>
        </p:spPr>
      </p:pic>
      <p:sp>
        <p:nvSpPr>
          <p:cNvPr id="8" name="矩形 7"/>
          <p:cNvSpPr/>
          <p:nvPr/>
        </p:nvSpPr>
        <p:spPr>
          <a:xfrm>
            <a:off x="6156176" y="3580333"/>
            <a:ext cx="2700300" cy="2809615"/>
          </a:xfrm>
          <a:prstGeom prst="rect">
            <a:avLst/>
          </a:prstGeom>
          <a:noFill/>
        </p:spPr>
        <p:txBody>
          <a:bodyPr wrap="square" lIns="91440" tIns="45720" rIns="91440" bIns="45720">
            <a:spAutoFit/>
          </a:bodyPr>
          <a:lstStyle/>
          <a:p>
            <a:pPr algn="ctr">
              <a:lnSpc>
                <a:spcPct val="150000"/>
              </a:lnSpc>
            </a:pPr>
            <a:r>
              <a:rPr lang="zh-CN" altLang="en-US"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遗传算法</a:t>
            </a: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 </a:t>
            </a:r>
          </a:p>
          <a:p>
            <a:pPr algn="ctr">
              <a:lnSpc>
                <a:spcPct val="150000"/>
              </a:lnSpc>
            </a:pPr>
            <a:r>
              <a:rPr lang="zh-CN" altLang="en-US"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进化算法</a:t>
            </a: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EA, </a:t>
            </a:r>
          </a:p>
          <a:p>
            <a:pPr algn="ctr">
              <a:lnSpc>
                <a:spcPct val="150000"/>
              </a:lnSpc>
            </a:pPr>
            <a:r>
              <a:rPr lang="zh-CN" altLang="en-US"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遗传编程</a:t>
            </a: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GP, </a:t>
            </a:r>
          </a:p>
          <a:p>
            <a:pPr algn="ctr">
              <a:lnSpc>
                <a:spcPct val="150000"/>
              </a:lnSpc>
            </a:pPr>
            <a:r>
              <a:rPr lang="zh-CN" altLang="en-US"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群体智能</a:t>
            </a: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SI, </a:t>
            </a:r>
          </a:p>
          <a:p>
            <a:pPr algn="ctr">
              <a:lnSpc>
                <a:spcPct val="150000"/>
              </a:lnSpc>
            </a:pPr>
            <a:r>
              <a:rPr lang="zh-CN" altLang="en-US"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蚁群优化</a:t>
            </a: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ACO, </a:t>
            </a:r>
          </a:p>
          <a:p>
            <a:pPr algn="ctr">
              <a:lnSpc>
                <a:spcPct val="150000"/>
              </a:lnSpc>
            </a:pPr>
            <a:r>
              <a:rPr lang="zh-CN" altLang="en-US"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元胞自动机</a:t>
            </a: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a:t>
            </a:r>
            <a:endParaRPr lang="zh-CN" altLang="en-US" sz="2000" cap="none" spc="0" dirty="0">
              <a:ln w="12700">
                <a:solidFill>
                  <a:schemeClr val="tx2">
                    <a:satMod val="155000"/>
                  </a:schemeClr>
                </a:solidFill>
                <a:prstDash val="solid"/>
              </a:ln>
              <a:solidFill>
                <a:schemeClr val="bg2">
                  <a:tint val="85000"/>
                  <a:satMod val="155000"/>
                </a:schemeClr>
              </a:solidFill>
            </a:endParaRPr>
          </a:p>
        </p:txBody>
      </p:sp>
    </p:spTree>
    <p:extLst>
      <p:ext uri="{BB962C8B-B14F-4D97-AF65-F5344CB8AC3E}">
        <p14:creationId xmlns:p14="http://schemas.microsoft.com/office/powerpoint/2010/main" val="31883811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31821"/>
            <a:ext cx="8229600" cy="1143000"/>
          </a:xfrm>
        </p:spPr>
        <p:txBody>
          <a:bodyPr/>
          <a:lstStyle/>
          <a:p>
            <a:r>
              <a:rPr lang="zh-CN" altLang="en-US" dirty="0">
                <a:latin typeface="黑体" pitchFamily="49" charset="-122"/>
                <a:ea typeface="黑体" pitchFamily="49" charset="-122"/>
              </a:rPr>
              <a:t>下一个图灵奖人工智能方向？</a:t>
            </a:r>
          </a:p>
        </p:txBody>
      </p:sp>
      <p:sp>
        <p:nvSpPr>
          <p:cNvPr id="4" name="标题 1"/>
          <p:cNvSpPr txBox="1">
            <a:spLocks/>
          </p:cNvSpPr>
          <p:nvPr/>
        </p:nvSpPr>
        <p:spPr>
          <a:xfrm>
            <a:off x="685800" y="1412776"/>
            <a:ext cx="7772400" cy="147002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rgbClr val="FF0000"/>
                </a:solidFill>
                <a:effectLst/>
                <a:uLnTx/>
                <a:uFillTx/>
                <a:ea typeface="黑体" pitchFamily="49" charset="-122"/>
                <a:cs typeface="+mj-cs"/>
              </a:rPr>
              <a:t>Agent </a:t>
            </a:r>
            <a:r>
              <a:rPr kumimoji="0" lang="zh-CN" altLang="en-US" sz="4400" b="0" i="0" u="none" strike="noStrike" kern="1200" cap="none" spc="0" normalizeH="0" baseline="0" noProof="0" dirty="0">
                <a:ln>
                  <a:noFill/>
                </a:ln>
                <a:solidFill>
                  <a:srgbClr val="FF0000"/>
                </a:solidFill>
                <a:effectLst/>
                <a:uLnTx/>
                <a:uFillTx/>
                <a:ea typeface="黑体" pitchFamily="49" charset="-122"/>
                <a:cs typeface="+mj-cs"/>
              </a:rPr>
              <a:t>和多</a:t>
            </a:r>
            <a:r>
              <a:rPr kumimoji="0" lang="en-US" altLang="zh-CN" sz="4400" b="0" i="0" u="none" strike="noStrike" kern="1200" cap="none" spc="0" normalizeH="0" baseline="0" noProof="0" dirty="0">
                <a:ln>
                  <a:noFill/>
                </a:ln>
                <a:solidFill>
                  <a:srgbClr val="FF0000"/>
                </a:solidFill>
                <a:effectLst/>
                <a:uLnTx/>
                <a:uFillTx/>
                <a:ea typeface="黑体" pitchFamily="49" charset="-122"/>
                <a:cs typeface="+mj-cs"/>
              </a:rPr>
              <a:t>Agent</a:t>
            </a:r>
            <a:r>
              <a:rPr kumimoji="0" lang="zh-CN" altLang="en-US" sz="4400" b="0" i="0" u="none" strike="noStrike" kern="1200" cap="none" spc="0" normalizeH="0" baseline="0" noProof="0" dirty="0">
                <a:ln>
                  <a:noFill/>
                </a:ln>
                <a:solidFill>
                  <a:srgbClr val="FF0000"/>
                </a:solidFill>
                <a:effectLst/>
                <a:uLnTx/>
                <a:uFillTx/>
                <a:ea typeface="黑体" pitchFamily="49" charset="-122"/>
                <a:cs typeface="+mj-cs"/>
              </a:rPr>
              <a:t>系统</a:t>
            </a:r>
            <a:r>
              <a:rPr kumimoji="0" lang="en-US" altLang="zh-CN" sz="4400" b="0" i="0" u="none" strike="noStrike" kern="1200" cap="none" spc="0" normalizeH="0" baseline="0" noProof="0" dirty="0">
                <a:ln>
                  <a:noFill/>
                </a:ln>
                <a:solidFill>
                  <a:srgbClr val="FF0000"/>
                </a:solidFill>
                <a:effectLst/>
                <a:uLnTx/>
                <a:uFillTx/>
                <a:ea typeface="黑体" pitchFamily="49" charset="-122"/>
                <a:cs typeface="+mj-cs"/>
              </a:rPr>
              <a:t>?</a:t>
            </a:r>
            <a:endParaRPr kumimoji="0" lang="zh-CN" altLang="en-US" sz="4400" b="0" i="0" u="none" strike="noStrike" kern="1200" cap="none" spc="0" normalizeH="0" baseline="0" noProof="0" dirty="0">
              <a:ln>
                <a:noFill/>
              </a:ln>
              <a:solidFill>
                <a:srgbClr val="FF0000"/>
              </a:solidFill>
              <a:effectLst/>
              <a:uLnTx/>
              <a:uFillTx/>
              <a:ea typeface="黑体" pitchFamily="49" charset="-122"/>
              <a:cs typeface="+mj-cs"/>
            </a:endParaRPr>
          </a:p>
        </p:txBody>
      </p:sp>
      <p:pic>
        <p:nvPicPr>
          <p:cNvPr id="6" name="图片 5" descr="Nick jennings.jpg"/>
          <p:cNvPicPr>
            <a:picLocks noChangeAspect="1"/>
          </p:cNvPicPr>
          <p:nvPr/>
        </p:nvPicPr>
        <p:blipFill>
          <a:blip r:embed="rId2" cstate="print"/>
          <a:stretch>
            <a:fillRect/>
          </a:stretch>
        </p:blipFill>
        <p:spPr>
          <a:xfrm>
            <a:off x="2699792" y="4112405"/>
            <a:ext cx="1287931" cy="1800000"/>
          </a:xfrm>
          <a:prstGeom prst="ellipse">
            <a:avLst/>
          </a:prstGeom>
          <a:ln>
            <a:noFill/>
          </a:ln>
          <a:effectLst>
            <a:softEdge rad="112500"/>
          </a:effectLst>
        </p:spPr>
      </p:pic>
      <p:sp>
        <p:nvSpPr>
          <p:cNvPr id="7" name="TextBox 6"/>
          <p:cNvSpPr txBox="1"/>
          <p:nvPr/>
        </p:nvSpPr>
        <p:spPr>
          <a:xfrm>
            <a:off x="1979712" y="5984613"/>
            <a:ext cx="2880320" cy="646331"/>
          </a:xfrm>
          <a:prstGeom prst="rect">
            <a:avLst/>
          </a:prstGeom>
          <a:noFill/>
        </p:spPr>
        <p:txBody>
          <a:bodyPr wrap="square" rtlCol="0">
            <a:spAutoFit/>
          </a:bodyPr>
          <a:lstStyle/>
          <a:p>
            <a:pPr algn="ctr"/>
            <a:r>
              <a:rPr lang="en-US" altLang="zh-CN" dirty="0"/>
              <a:t>Nick Jennings</a:t>
            </a:r>
          </a:p>
          <a:p>
            <a:pPr algn="ctr"/>
            <a:r>
              <a:rPr lang="en-US" altLang="zh-CN" dirty="0"/>
              <a:t>University of Southampton</a:t>
            </a:r>
            <a:endParaRPr lang="zh-CN" altLang="en-US" dirty="0"/>
          </a:p>
        </p:txBody>
      </p:sp>
      <p:pic>
        <p:nvPicPr>
          <p:cNvPr id="8" name="图片 7" descr="michael wooldridge.jpg"/>
          <p:cNvPicPr>
            <a:picLocks noChangeAspect="1"/>
          </p:cNvPicPr>
          <p:nvPr/>
        </p:nvPicPr>
        <p:blipFill>
          <a:blip r:embed="rId3" cstate="print"/>
          <a:stretch>
            <a:fillRect/>
          </a:stretch>
        </p:blipFill>
        <p:spPr>
          <a:xfrm>
            <a:off x="432266" y="2609336"/>
            <a:ext cx="1800000" cy="1800000"/>
          </a:xfrm>
          <a:prstGeom prst="ellipse">
            <a:avLst/>
          </a:prstGeom>
          <a:ln>
            <a:noFill/>
          </a:ln>
          <a:effectLst>
            <a:softEdge rad="112500"/>
          </a:effectLst>
        </p:spPr>
      </p:pic>
      <p:sp>
        <p:nvSpPr>
          <p:cNvPr id="9" name="TextBox 8"/>
          <p:cNvSpPr txBox="1"/>
          <p:nvPr/>
        </p:nvSpPr>
        <p:spPr>
          <a:xfrm>
            <a:off x="218" y="4409536"/>
            <a:ext cx="2880320" cy="646331"/>
          </a:xfrm>
          <a:prstGeom prst="rect">
            <a:avLst/>
          </a:prstGeom>
          <a:noFill/>
        </p:spPr>
        <p:txBody>
          <a:bodyPr wrap="square" rtlCol="0">
            <a:spAutoFit/>
          </a:bodyPr>
          <a:lstStyle/>
          <a:p>
            <a:pPr algn="ctr"/>
            <a:r>
              <a:rPr lang="en-US" altLang="zh-CN" dirty="0"/>
              <a:t>Michael Wooldridge</a:t>
            </a:r>
          </a:p>
          <a:p>
            <a:pPr algn="ctr"/>
            <a:r>
              <a:rPr lang="en-US" altLang="zh-CN" dirty="0"/>
              <a:t>University of Liverpool</a:t>
            </a:r>
            <a:endParaRPr lang="zh-CN" altLang="en-US" dirty="0"/>
          </a:p>
        </p:txBody>
      </p:sp>
      <p:sp>
        <p:nvSpPr>
          <p:cNvPr id="3" name="TextBox 2"/>
          <p:cNvSpPr txBox="1"/>
          <p:nvPr/>
        </p:nvSpPr>
        <p:spPr>
          <a:xfrm>
            <a:off x="5004048" y="5450740"/>
            <a:ext cx="4139952" cy="923330"/>
          </a:xfrm>
          <a:prstGeom prst="rect">
            <a:avLst/>
          </a:prstGeom>
          <a:noFill/>
        </p:spPr>
        <p:txBody>
          <a:bodyPr wrap="square" rtlCol="0">
            <a:spAutoFit/>
          </a:bodyPr>
          <a:lstStyle/>
          <a:p>
            <a:r>
              <a:rPr lang="en-US" altLang="zh-CN" dirty="0">
                <a:solidFill>
                  <a:srgbClr val="0070C0"/>
                </a:solidFill>
              </a:rPr>
              <a:t>IJCAI 2013 (Beijing):</a:t>
            </a:r>
          </a:p>
          <a:p>
            <a:r>
              <a:rPr lang="en-US" altLang="zh-CN" dirty="0">
                <a:solidFill>
                  <a:srgbClr val="0070C0"/>
                </a:solidFill>
              </a:rPr>
              <a:t>The sessions in agent and multi-agent systems are the most!</a:t>
            </a:r>
            <a:endParaRPr lang="zh-CN" altLang="en-US" dirty="0">
              <a:solidFill>
                <a:srgbClr val="0070C0"/>
              </a:solidFill>
            </a:endParaRPr>
          </a:p>
        </p:txBody>
      </p:sp>
      <p:pic>
        <p:nvPicPr>
          <p:cNvPr id="1026" name="Picture 2" descr="C:\Users\dearhude1\Desktop\ma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0156" y="2864619"/>
            <a:ext cx="2299416" cy="210371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earhude1\Desktop\trafficct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2200" y="2728894"/>
            <a:ext cx="2517988" cy="235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71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cs typeface="Heiti SC Light"/>
              </a:rPr>
              <a:t>机器人足球</a:t>
            </a:r>
            <a:endParaRPr lang="en-US" dirty="0">
              <a:latin typeface="黑体" panose="02010609060101010101" pitchFamily="49" charset="-122"/>
              <a:ea typeface="黑体" panose="02010609060101010101" pitchFamily="49" charset="-122"/>
              <a:cs typeface="Heiti SC Ligh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07" y="1674495"/>
            <a:ext cx="8566785" cy="3509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5373216"/>
            <a:ext cx="8064896" cy="1289071"/>
          </a:xfrm>
          <a:prstGeom prst="rect">
            <a:avLst/>
          </a:prstGeom>
          <a:noFill/>
        </p:spPr>
        <p:txBody>
          <a:bodyPr wrap="square" rtlCol="0">
            <a:spAutoFit/>
          </a:bodyPr>
          <a:lstStyle/>
          <a:p>
            <a:pPr algn="ctr">
              <a:lnSpc>
                <a:spcPct val="150000"/>
              </a:lnSpc>
            </a:pPr>
            <a:r>
              <a:rPr lang="en-US" altLang="zh-CN" i="1" dirty="0">
                <a:latin typeface="Times New Roman" panose="02020603050405020304" pitchFamily="18" charset="0"/>
                <a:cs typeface="Times New Roman" panose="02020603050405020304" pitchFamily="18" charset="0"/>
              </a:rPr>
              <a:t>By the middle of the 21st century, a team of fully autonomous humanoid robot soccer players shall win a soccer game, complying with the official rules of FIFA, against the winner of the most recent World Cup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4531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31821"/>
            <a:ext cx="8229600" cy="1143000"/>
          </a:xfrm>
        </p:spPr>
        <p:txBody>
          <a:bodyPr/>
          <a:lstStyle/>
          <a:p>
            <a:r>
              <a:rPr lang="zh-CN" altLang="en-US" dirty="0">
                <a:latin typeface="黑体" pitchFamily="49" charset="-122"/>
                <a:ea typeface="黑体" pitchFamily="49" charset="-122"/>
              </a:rPr>
              <a:t>下一个图灵奖人工智能方向？</a:t>
            </a:r>
          </a:p>
        </p:txBody>
      </p:sp>
      <p:sp>
        <p:nvSpPr>
          <p:cNvPr id="4" name="标题 1"/>
          <p:cNvSpPr txBox="1">
            <a:spLocks/>
          </p:cNvSpPr>
          <p:nvPr/>
        </p:nvSpPr>
        <p:spPr>
          <a:xfrm>
            <a:off x="685800" y="1268760"/>
            <a:ext cx="7772400" cy="147002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rgbClr val="FF0000"/>
                </a:solidFill>
                <a:effectLst/>
                <a:uLnTx/>
                <a:uFillTx/>
                <a:ea typeface="黑体" pitchFamily="49" charset="-122"/>
                <a:cs typeface="+mj-cs"/>
              </a:rPr>
              <a:t>Agent </a:t>
            </a:r>
            <a:r>
              <a:rPr kumimoji="0" lang="zh-CN" altLang="en-US" sz="4400" b="0" i="0" u="none" strike="noStrike" kern="1200" cap="none" spc="0" normalizeH="0" baseline="0" noProof="0" dirty="0">
                <a:ln>
                  <a:noFill/>
                </a:ln>
                <a:solidFill>
                  <a:srgbClr val="FF0000"/>
                </a:solidFill>
                <a:effectLst/>
                <a:uLnTx/>
                <a:uFillTx/>
                <a:ea typeface="黑体" pitchFamily="49" charset="-122"/>
                <a:cs typeface="+mj-cs"/>
              </a:rPr>
              <a:t>和多</a:t>
            </a:r>
            <a:r>
              <a:rPr kumimoji="0" lang="en-US" altLang="zh-CN" sz="4400" b="0" i="0" u="none" strike="noStrike" kern="1200" cap="none" spc="0" normalizeH="0" baseline="0" noProof="0" dirty="0">
                <a:ln>
                  <a:noFill/>
                </a:ln>
                <a:solidFill>
                  <a:srgbClr val="FF0000"/>
                </a:solidFill>
                <a:effectLst/>
                <a:uLnTx/>
                <a:uFillTx/>
                <a:ea typeface="黑体" pitchFamily="49" charset="-122"/>
                <a:cs typeface="+mj-cs"/>
              </a:rPr>
              <a:t>Agent</a:t>
            </a:r>
            <a:r>
              <a:rPr kumimoji="0" lang="zh-CN" altLang="en-US" sz="4400" b="0" i="0" u="none" strike="noStrike" kern="1200" cap="none" spc="0" normalizeH="0" baseline="0" noProof="0" dirty="0">
                <a:ln>
                  <a:noFill/>
                </a:ln>
                <a:solidFill>
                  <a:srgbClr val="FF0000"/>
                </a:solidFill>
                <a:effectLst/>
                <a:uLnTx/>
                <a:uFillTx/>
                <a:ea typeface="黑体" pitchFamily="49" charset="-122"/>
                <a:cs typeface="+mj-cs"/>
              </a:rPr>
              <a:t>系统</a:t>
            </a:r>
            <a:r>
              <a:rPr kumimoji="0" lang="en-US" altLang="zh-CN" sz="4400" b="0" i="0" u="none" strike="noStrike" kern="1200" cap="none" spc="0" normalizeH="0" baseline="0" noProof="0" dirty="0">
                <a:ln>
                  <a:noFill/>
                </a:ln>
                <a:solidFill>
                  <a:srgbClr val="FF0000"/>
                </a:solidFill>
                <a:effectLst/>
                <a:uLnTx/>
                <a:uFillTx/>
                <a:ea typeface="黑体" pitchFamily="49" charset="-122"/>
                <a:cs typeface="+mj-cs"/>
              </a:rPr>
              <a:t>?</a:t>
            </a:r>
            <a:endParaRPr kumimoji="0" lang="zh-CN" altLang="en-US" sz="4400" b="0" i="0" u="none" strike="noStrike" kern="1200" cap="none" spc="0" normalizeH="0" baseline="0" noProof="0" dirty="0">
              <a:ln>
                <a:noFill/>
              </a:ln>
              <a:solidFill>
                <a:srgbClr val="FF0000"/>
              </a:solidFill>
              <a:effectLst/>
              <a:uLnTx/>
              <a:uFillTx/>
              <a:ea typeface="黑体" pitchFamily="49" charset="-122"/>
              <a:cs typeface="+mj-cs"/>
            </a:endParaRPr>
          </a:p>
        </p:txBody>
      </p:sp>
      <p:pic>
        <p:nvPicPr>
          <p:cNvPr id="11" name="图片 10" descr="囚徒困境.jpg"/>
          <p:cNvPicPr>
            <a:picLocks noChangeAspect="1"/>
          </p:cNvPicPr>
          <p:nvPr/>
        </p:nvPicPr>
        <p:blipFill>
          <a:blip r:embed="rId2" cstate="print"/>
          <a:stretch>
            <a:fillRect/>
          </a:stretch>
        </p:blipFill>
        <p:spPr>
          <a:xfrm>
            <a:off x="683568" y="3068960"/>
            <a:ext cx="3333750" cy="2500313"/>
          </a:xfrm>
          <a:prstGeom prst="rect">
            <a:avLst/>
          </a:prstGeom>
          <a:ln>
            <a:noFill/>
          </a:ln>
          <a:effectLst>
            <a:softEdge rad="112500"/>
          </a:effectLst>
        </p:spPr>
      </p:pic>
      <p:sp>
        <p:nvSpPr>
          <p:cNvPr id="12" name="TextBox 11"/>
          <p:cNvSpPr txBox="1"/>
          <p:nvPr/>
        </p:nvSpPr>
        <p:spPr>
          <a:xfrm>
            <a:off x="251520" y="5805264"/>
            <a:ext cx="4139952" cy="369332"/>
          </a:xfrm>
          <a:prstGeom prst="rect">
            <a:avLst/>
          </a:prstGeom>
          <a:noFill/>
        </p:spPr>
        <p:txBody>
          <a:bodyPr wrap="square" rtlCol="0">
            <a:spAutoFit/>
          </a:bodyPr>
          <a:lstStyle/>
          <a:p>
            <a:pPr algn="ctr"/>
            <a:r>
              <a:rPr lang="zh-CN" altLang="en-US" dirty="0">
                <a:solidFill>
                  <a:srgbClr val="0070C0"/>
                </a:solidFill>
                <a:latin typeface="黑体" pitchFamily="49" charset="-122"/>
                <a:ea typeface="黑体" pitchFamily="49" charset="-122"/>
              </a:rPr>
              <a:t>囚徒的困境</a:t>
            </a:r>
          </a:p>
        </p:txBody>
      </p:sp>
      <p:pic>
        <p:nvPicPr>
          <p:cNvPr id="14" name="图片 13" descr="投票.bmp"/>
          <p:cNvPicPr>
            <a:picLocks noChangeAspect="1"/>
          </p:cNvPicPr>
          <p:nvPr/>
        </p:nvPicPr>
        <p:blipFill>
          <a:blip r:embed="rId3" cstate="print"/>
          <a:stretch>
            <a:fillRect/>
          </a:stretch>
        </p:blipFill>
        <p:spPr>
          <a:xfrm>
            <a:off x="5004048" y="3068960"/>
            <a:ext cx="3558845" cy="2502000"/>
          </a:xfrm>
          <a:prstGeom prst="rect">
            <a:avLst/>
          </a:prstGeom>
          <a:ln>
            <a:noFill/>
          </a:ln>
          <a:effectLst>
            <a:softEdge rad="112500"/>
          </a:effectLst>
        </p:spPr>
      </p:pic>
      <p:sp>
        <p:nvSpPr>
          <p:cNvPr id="15" name="TextBox 14"/>
          <p:cNvSpPr txBox="1"/>
          <p:nvPr/>
        </p:nvSpPr>
        <p:spPr>
          <a:xfrm>
            <a:off x="4716016" y="5805264"/>
            <a:ext cx="4139952" cy="369332"/>
          </a:xfrm>
          <a:prstGeom prst="rect">
            <a:avLst/>
          </a:prstGeom>
          <a:noFill/>
        </p:spPr>
        <p:txBody>
          <a:bodyPr wrap="square" rtlCol="0">
            <a:spAutoFit/>
          </a:bodyPr>
          <a:lstStyle/>
          <a:p>
            <a:pPr algn="ctr"/>
            <a:r>
              <a:rPr lang="zh-CN" altLang="en-US" dirty="0">
                <a:solidFill>
                  <a:srgbClr val="0070C0"/>
                </a:solidFill>
                <a:latin typeface="黑体" pitchFamily="49" charset="-122"/>
                <a:ea typeface="黑体" pitchFamily="49" charset="-122"/>
              </a:rPr>
              <a:t>投票的选择</a:t>
            </a:r>
          </a:p>
        </p:txBody>
      </p:sp>
    </p:spTree>
    <p:extLst>
      <p:ext uri="{BB962C8B-B14F-4D97-AF65-F5344CB8AC3E}">
        <p14:creationId xmlns:p14="http://schemas.microsoft.com/office/powerpoint/2010/main" val="7770903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1720" y="274638"/>
            <a:ext cx="6635080" cy="1143000"/>
          </a:xfrm>
        </p:spPr>
        <p:txBody>
          <a:bodyPr/>
          <a:lstStyle/>
          <a:p>
            <a:r>
              <a:rPr lang="zh-CN" altLang="en-US" dirty="0">
                <a:latin typeface="黑体" pitchFamily="49" charset="-122"/>
                <a:ea typeface="黑体" pitchFamily="49" charset="-122"/>
              </a:rPr>
              <a:t>博弈：囚徒的困境？</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607" y="2181225"/>
            <a:ext cx="3333750" cy="2495550"/>
          </a:xfrm>
          <a:prstGeom prst="rect">
            <a:avLst/>
          </a:prstGeom>
          <a:ln>
            <a:noFill/>
          </a:ln>
          <a:effectLst>
            <a:softEdge rad="112500"/>
          </a:effectLst>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750" y="5013176"/>
            <a:ext cx="3200400" cy="1703070"/>
          </a:xfrm>
          <a:prstGeom prst="rect">
            <a:avLst/>
          </a:prstGeom>
          <a:ln>
            <a:noFill/>
          </a:ln>
          <a:effectLst>
            <a:outerShdw blurRad="190500" algn="tl" rotWithShape="0">
              <a:srgbClr val="000000">
                <a:alpha val="70000"/>
              </a:srgbClr>
            </a:outerShdw>
          </a:effec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1749771"/>
            <a:ext cx="3048000" cy="2286000"/>
          </a:xfrm>
          <a:prstGeom prst="ellipse">
            <a:avLst/>
          </a:prstGeom>
          <a:ln>
            <a:noFill/>
          </a:ln>
          <a:effectLst>
            <a:softEdge rad="112500"/>
          </a:effectLst>
        </p:spPr>
      </p:pic>
      <p:sp>
        <p:nvSpPr>
          <p:cNvPr id="6" name="圆角矩形 5"/>
          <p:cNvSpPr/>
          <p:nvPr/>
        </p:nvSpPr>
        <p:spPr>
          <a:xfrm>
            <a:off x="5077035" y="4338786"/>
            <a:ext cx="3601168" cy="792088"/>
          </a:xfrm>
          <a:prstGeom prst="roundRect">
            <a:avLst/>
          </a:prstGeom>
          <a:ln w="5715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solidFill>
                  <a:schemeClr val="accent2">
                    <a:lumMod val="75000"/>
                  </a:schemeClr>
                </a:solidFill>
                <a:latin typeface="黑体" panose="02010609060101010101" pitchFamily="49" charset="-122"/>
                <a:ea typeface="黑体" panose="02010609060101010101" pitchFamily="49" charset="-122"/>
              </a:rPr>
              <a:t>多智能体之间关系建模为博弈</a:t>
            </a:r>
          </a:p>
        </p:txBody>
      </p:sp>
      <p:pic>
        <p:nvPicPr>
          <p:cNvPr id="8" name="Picture 2" descr="C:\Users\dearhude1\Desktop\rock-paper-scissors-vector-button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064" y="5586365"/>
            <a:ext cx="1086399" cy="101098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6662363" y="5426497"/>
            <a:ext cx="2076316" cy="1170855"/>
            <a:chOff x="6948264" y="4149080"/>
            <a:chExt cx="2076316" cy="1170855"/>
          </a:xfrm>
        </p:grpSpPr>
        <mc:AlternateContent xmlns:mc="http://schemas.openxmlformats.org/markup-compatibility/2006" xmlns:a14="http://schemas.microsoft.com/office/drawing/2010/main">
          <mc:Choice Requires="a14">
            <p:sp>
              <p:nvSpPr>
                <p:cNvPr id="11" name="TextBox 10"/>
                <p:cNvSpPr txBox="1"/>
                <p:nvPr/>
              </p:nvSpPr>
              <p:spPr>
                <a:xfrm>
                  <a:off x="7004976" y="4149080"/>
                  <a:ext cx="20196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a:rPr>
                                <m:t>𝑅</m:t>
                              </m:r>
                            </m:e>
                            <m:e>
                              <m:r>
                                <a:rPr lang="en-US" altLang="zh-CN" b="0" i="1" smtClean="0">
                                  <a:latin typeface="Cambria Math"/>
                                </a:rPr>
                                <m:t>𝑃</m:t>
                              </m:r>
                            </m:e>
                            <m:e>
                              <m:r>
                                <a:rPr lang="en-US" altLang="zh-CN" b="0" i="1" smtClean="0">
                                  <a:latin typeface="Cambria Math"/>
                                </a:rPr>
                                <m:t>𝑆</m:t>
                              </m:r>
                            </m:e>
                          </m:mr>
                        </m:m>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7004976" y="4149080"/>
                  <a:ext cx="2019604" cy="369332"/>
                </a:xfrm>
                <a:prstGeom prst="rect">
                  <a:avLst/>
                </a:prstGeom>
                <a:blipFill rotWithShape="1">
                  <a:blip r:embed="rId6"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948264" y="4496825"/>
                  <a:ext cx="396583" cy="823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a:rPr>
                                <m:t>𝑅</m:t>
                              </m:r>
                            </m:e>
                          </m:mr>
                          <m:mr>
                            <m:e>
                              <m:r>
                                <a:rPr lang="en-US" altLang="zh-CN" b="0" i="1" smtClean="0">
                                  <a:latin typeface="Cambria Math"/>
                                </a:rPr>
                                <m:t>𝑃</m:t>
                              </m:r>
                            </m:e>
                          </m:mr>
                          <m:mr>
                            <m:e>
                              <m:r>
                                <a:rPr lang="en-US" altLang="zh-CN" b="0" i="1" smtClean="0">
                                  <a:latin typeface="Cambria Math"/>
                                </a:rPr>
                                <m:t>𝑆</m:t>
                              </m:r>
                            </m:e>
                          </m:mr>
                        </m:m>
                      </m:oMath>
                    </m:oMathPara>
                  </a14:m>
                  <a:endParaRPr lang="zh-CN"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948264" y="4496825"/>
                  <a:ext cx="396583" cy="823110"/>
                </a:xfrm>
                <a:prstGeom prst="rect">
                  <a:avLst/>
                </a:prstGeom>
                <a:blipFill rotWithShape="1">
                  <a:blip r:embed="rId7"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163520" y="4468017"/>
                  <a:ext cx="1702517"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a:rPr>
                                        <m:t> </m:t>
                                      </m:r>
                                      <m:r>
                                        <a:rPr lang="en-US" altLang="zh-CN" b="0" i="1" smtClean="0">
                                          <a:latin typeface="Cambria Math"/>
                                        </a:rPr>
                                        <m:t> 0</m:t>
                                      </m:r>
                                    </m:e>
                                    <m:e>
                                      <m:r>
                                        <a:rPr lang="en-US" altLang="zh-CN" b="0" i="1" smtClean="0">
                                          <a:latin typeface="Cambria Math"/>
                                        </a:rPr>
                                        <m:t>−1</m:t>
                                      </m:r>
                                    </m:e>
                                    <m:e>
                                      <m:r>
                                        <a:rPr lang="en-US" altLang="zh-CN" b="0" i="1" smtClean="0">
                                          <a:latin typeface="Cambria Math"/>
                                        </a:rPr>
                                        <m:t>1</m:t>
                                      </m:r>
                                    </m:e>
                                  </m:mr>
                                </m:m>
                              </m:e>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a:rPr>
                                        <m:t> </m:t>
                                      </m:r>
                                      <m:r>
                                        <a:rPr lang="en-US" altLang="zh-CN" b="0" i="1" smtClean="0">
                                          <a:latin typeface="Cambria Math"/>
                                        </a:rPr>
                                        <m:t>  1</m:t>
                                      </m:r>
                                    </m:e>
                                    <m:e>
                                      <m:r>
                                        <a:rPr lang="en-US" altLang="zh-CN" b="0" i="1" smtClean="0">
                                          <a:latin typeface="Cambria Math"/>
                                        </a:rPr>
                                        <m:t>  0</m:t>
                                      </m:r>
                                    </m:e>
                                    <m:e>
                                      <m:r>
                                        <a:rPr lang="en-US" altLang="zh-CN" b="0" i="1" smtClean="0">
                                          <a:latin typeface="Cambria Math"/>
                                        </a:rPr>
                                        <m:t>−1</m:t>
                                      </m:r>
                                    </m:e>
                                  </m:mr>
                                </m:m>
                              </m:e>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a:rPr>
                                        <m:t>−</m:t>
                                      </m:r>
                                      <m:r>
                                        <a:rPr lang="en-US" altLang="zh-CN" b="0" i="1" smtClean="0">
                                          <a:latin typeface="Cambria Math"/>
                                        </a:rPr>
                                        <m:t>1</m:t>
                                      </m:r>
                                    </m:e>
                                    <m:e>
                                      <m:r>
                                        <a:rPr lang="en-US" altLang="zh-CN" b="0" i="1" smtClean="0">
                                          <a:latin typeface="Cambria Math"/>
                                        </a:rPr>
                                        <m:t>1</m:t>
                                      </m:r>
                                    </m:e>
                                    <m:e>
                                      <m:r>
                                        <a:rPr lang="en-US" altLang="zh-CN" b="0" i="1" smtClean="0">
                                          <a:latin typeface="Cambria Math"/>
                                        </a:rPr>
                                        <m:t>  0</m:t>
                                      </m:r>
                                    </m:e>
                                  </m:mr>
                                </m:m>
                              </m:e>
                            </m:eqArr>
                          </m:e>
                        </m:d>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163520" y="4468017"/>
                  <a:ext cx="1702517" cy="824906"/>
                </a:xfrm>
                <a:prstGeom prst="rect">
                  <a:avLst/>
                </a:prstGeom>
                <a:blipFill rotWithShape="1">
                  <a:blip r:embed="rId8" cstate="print"/>
                  <a:stretch>
                    <a:fillRect/>
                  </a:stretch>
                </a:blipFill>
              </p:spPr>
              <p:txBody>
                <a:bodyPr/>
                <a:lstStyle/>
                <a:p>
                  <a:r>
                    <a:rPr lang="zh-CN" altLang="en-US">
                      <a:noFill/>
                    </a:rPr>
                    <a:t> </a:t>
                  </a:r>
                </a:p>
              </p:txBody>
            </p:sp>
          </mc:Fallback>
        </mc:AlternateContent>
      </p:grpSp>
      <p:pic>
        <p:nvPicPr>
          <p:cNvPr id="4" name="图片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528" y="206505"/>
            <a:ext cx="1524000" cy="1524000"/>
          </a:xfrm>
          <a:prstGeom prst="rect">
            <a:avLst/>
          </a:prstGeom>
        </p:spPr>
      </p:pic>
    </p:spTree>
    <p:extLst>
      <p:ext uri="{BB962C8B-B14F-4D97-AF65-F5344CB8AC3E}">
        <p14:creationId xmlns:p14="http://schemas.microsoft.com/office/powerpoint/2010/main" val="25935784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itchFamily="49" charset="-122"/>
                <a:ea typeface="黑体" pitchFamily="49" charset="-122"/>
              </a:rPr>
              <a:t>肯尼思</a:t>
            </a:r>
            <a:r>
              <a:rPr lang="en-US" altLang="zh-CN" dirty="0">
                <a:latin typeface="黑体" pitchFamily="49" charset="-122"/>
                <a:ea typeface="黑体" pitchFamily="49" charset="-122"/>
              </a:rPr>
              <a:t>·</a:t>
            </a:r>
            <a:r>
              <a:rPr lang="en-US" altLang="zh-CN" dirty="0">
                <a:latin typeface="Times New Roman"/>
                <a:ea typeface="黑体" pitchFamily="49" charset="-122"/>
                <a:cs typeface="Times New Roman"/>
              </a:rPr>
              <a:t>J</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阿罗</a:t>
            </a:r>
          </a:p>
        </p:txBody>
      </p:sp>
      <p:sp>
        <p:nvSpPr>
          <p:cNvPr id="3" name="TextBox 2"/>
          <p:cNvSpPr txBox="1"/>
          <p:nvPr/>
        </p:nvSpPr>
        <p:spPr>
          <a:xfrm>
            <a:off x="323528" y="1628800"/>
            <a:ext cx="8568952" cy="1326004"/>
          </a:xfrm>
          <a:prstGeom prst="rect">
            <a:avLst/>
          </a:prstGeom>
          <a:noFill/>
          <a:ln w="12700">
            <a:solidFill>
              <a:schemeClr val="tx1"/>
            </a:solidFill>
          </a:ln>
        </p:spPr>
        <p:txBody>
          <a:bodyPr wrap="square" rtlCol="0">
            <a:spAutoFit/>
          </a:bodyPr>
          <a:lstStyle/>
          <a:p>
            <a:r>
              <a:rPr lang="en-US" altLang="zh-CN" sz="2000" dirty="0">
                <a:ea typeface="仿宋" pitchFamily="49" charset="-122"/>
              </a:rPr>
              <a:t>Arrow (1921 - ):</a:t>
            </a:r>
          </a:p>
          <a:p>
            <a:endParaRPr lang="en-US" altLang="zh-CN" dirty="0">
              <a:latin typeface="仿宋" pitchFamily="49" charset="-122"/>
              <a:ea typeface="仿宋" pitchFamily="49" charset="-122"/>
            </a:endParaRPr>
          </a:p>
          <a:p>
            <a:pPr>
              <a:spcBef>
                <a:spcPts val="500"/>
              </a:spcBef>
              <a:spcAft>
                <a:spcPts val="500"/>
              </a:spcAft>
            </a:pPr>
            <a:r>
              <a:rPr lang="en-US" altLang="zh-CN" sz="2000" dirty="0">
                <a:ea typeface="仿宋" pitchFamily="49" charset="-122"/>
              </a:rPr>
              <a:t>1971</a:t>
            </a:r>
            <a:r>
              <a:rPr lang="zh-CN" altLang="en-US" sz="2000" dirty="0">
                <a:ea typeface="仿宋" pitchFamily="49" charset="-122"/>
              </a:rPr>
              <a:t>年</a:t>
            </a:r>
            <a:r>
              <a:rPr lang="zh-CN" altLang="en-US" dirty="0">
                <a:ea typeface="仿宋" pitchFamily="49" charset="-122"/>
              </a:rPr>
              <a:t>获得</a:t>
            </a:r>
            <a:r>
              <a:rPr lang="zh-CN" altLang="en-US" dirty="0">
                <a:solidFill>
                  <a:srgbClr val="0070C0"/>
                </a:solidFill>
                <a:ea typeface="仿宋" pitchFamily="49" charset="-122"/>
              </a:rPr>
              <a:t>经济学诺贝尔奖</a:t>
            </a:r>
            <a:r>
              <a:rPr lang="en-US" altLang="zh-CN" dirty="0">
                <a:ea typeface="仿宋" pitchFamily="49" charset="-122"/>
              </a:rPr>
              <a:t>, </a:t>
            </a:r>
            <a:r>
              <a:rPr lang="zh-CN" altLang="en-US" dirty="0">
                <a:ea typeface="仿宋" pitchFamily="49" charset="-122"/>
              </a:rPr>
              <a:t>阿罗不可能定理。大四开始着迷数理逻辑和经济学中的应用。</a:t>
            </a:r>
            <a:endParaRPr lang="en-US" altLang="zh-CN" dirty="0">
              <a:ea typeface="仿宋" pitchFamily="49" charset="-122"/>
            </a:endParaRPr>
          </a:p>
        </p:txBody>
      </p:sp>
      <p:sp>
        <p:nvSpPr>
          <p:cNvPr id="5" name="矩形 4"/>
          <p:cNvSpPr/>
          <p:nvPr/>
        </p:nvSpPr>
        <p:spPr>
          <a:xfrm>
            <a:off x="323528" y="3515816"/>
            <a:ext cx="8568952" cy="461665"/>
          </a:xfrm>
          <a:prstGeom prst="rect">
            <a:avLst/>
          </a:prstGeom>
        </p:spPr>
        <p:txBody>
          <a:bodyPr wrap="square">
            <a:spAutoFit/>
          </a:bodyPr>
          <a:lstStyle/>
          <a:p>
            <a:pPr algn="ctr"/>
            <a:r>
              <a:rPr lang="zh-CN" altLang="en-US" sz="2400" b="1" dirty="0">
                <a:solidFill>
                  <a:srgbClr val="FF0000"/>
                </a:solidFill>
                <a:latin typeface="华文楷体" pitchFamily="2" charset="-122"/>
                <a:ea typeface="华文楷体" pitchFamily="2" charset="-122"/>
                <a:cs typeface="华文仿宋"/>
              </a:rPr>
              <a:t>十八世纪法国经济学家孔多赛著名的“投票悖论”</a:t>
            </a:r>
            <a:endParaRPr lang="zh-CN" altLang="zh-CN" sz="2000" b="1" dirty="0">
              <a:solidFill>
                <a:srgbClr val="FF0000"/>
              </a:solidFill>
              <a:latin typeface="华文楷体" pitchFamily="2" charset="-122"/>
              <a:ea typeface="华文楷体" pitchFamily="2" charset="-122"/>
              <a:cs typeface="华文仿宋"/>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824" y="-22076"/>
            <a:ext cx="1746508" cy="2495011"/>
          </a:xfrm>
          <a:prstGeom prst="ellipse">
            <a:avLst/>
          </a:prstGeom>
          <a:ln>
            <a:noFill/>
          </a:ln>
          <a:effectLst>
            <a:softEdge rad="112500"/>
          </a:effectLst>
        </p:spPr>
      </p:pic>
      <p:sp>
        <p:nvSpPr>
          <p:cNvPr id="8" name="Text Box 4"/>
          <p:cNvSpPr txBox="1">
            <a:spLocks noChangeArrowheads="1"/>
          </p:cNvSpPr>
          <p:nvPr/>
        </p:nvSpPr>
        <p:spPr bwMode="auto">
          <a:xfrm>
            <a:off x="611560" y="4365104"/>
            <a:ext cx="8064896" cy="584775"/>
          </a:xfrm>
          <a:prstGeom prst="rect">
            <a:avLst/>
          </a:prstGeom>
          <a:solidFill>
            <a:srgbClr val="F2EF7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sz="2400" b="1">
                <a:solidFill>
                  <a:schemeClr val="hlink"/>
                </a:solidFill>
                <a:latin typeface="Arial" pitchFamily="34" charset="0"/>
                <a:ea typeface="隶书" pitchFamily="49" charset="-122"/>
              </a:defRPr>
            </a:lvl1pPr>
            <a:lvl2pPr marL="742950" indent="-285750" eaLnBrk="0" hangingPunct="0">
              <a:defRPr kumimoji="1" sz="2400" b="1">
                <a:solidFill>
                  <a:schemeClr val="hlink"/>
                </a:solidFill>
                <a:latin typeface="Arial" pitchFamily="34" charset="0"/>
                <a:ea typeface="隶书" pitchFamily="49" charset="-122"/>
              </a:defRPr>
            </a:lvl2pPr>
            <a:lvl3pPr marL="1143000" indent="-228600" eaLnBrk="0" hangingPunct="0">
              <a:defRPr kumimoji="1" sz="2400" b="1">
                <a:solidFill>
                  <a:schemeClr val="hlink"/>
                </a:solidFill>
                <a:latin typeface="Arial" pitchFamily="34" charset="0"/>
                <a:ea typeface="隶书" pitchFamily="49" charset="-122"/>
              </a:defRPr>
            </a:lvl3pPr>
            <a:lvl4pPr marL="1600200" indent="-228600" eaLnBrk="0" hangingPunct="0">
              <a:defRPr kumimoji="1" sz="2400" b="1">
                <a:solidFill>
                  <a:schemeClr val="hlink"/>
                </a:solidFill>
                <a:latin typeface="Arial" pitchFamily="34" charset="0"/>
                <a:ea typeface="隶书" pitchFamily="49" charset="-122"/>
              </a:defRPr>
            </a:lvl4pPr>
            <a:lvl5pPr marL="2057400" indent="-228600" eaLnBrk="0" hangingPunct="0">
              <a:defRPr kumimoji="1" sz="2400" b="1">
                <a:solidFill>
                  <a:schemeClr val="hlink"/>
                </a:solidFill>
                <a:latin typeface="Arial" pitchFamily="34" charset="0"/>
                <a:ea typeface="隶书" pitchFamily="49" charset="-122"/>
              </a:defRPr>
            </a:lvl5pPr>
            <a:lvl6pPr marL="2514600" indent="-228600" eaLnBrk="0" fontAlgn="base" hangingPunct="0">
              <a:spcBef>
                <a:spcPct val="20000"/>
              </a:spcBef>
              <a:spcAft>
                <a:spcPct val="0"/>
              </a:spcAft>
              <a:buClr>
                <a:schemeClr val="tx1"/>
              </a:buClr>
              <a:buSzPct val="75000"/>
              <a:buChar char="–"/>
              <a:defRPr kumimoji="1" sz="2400" b="1">
                <a:solidFill>
                  <a:schemeClr val="hlink"/>
                </a:solidFill>
                <a:latin typeface="Arial" pitchFamily="34" charset="0"/>
                <a:ea typeface="隶书" pitchFamily="49" charset="-122"/>
              </a:defRPr>
            </a:lvl6pPr>
            <a:lvl7pPr marL="2971800" indent="-228600" eaLnBrk="0" fontAlgn="base" hangingPunct="0">
              <a:spcBef>
                <a:spcPct val="20000"/>
              </a:spcBef>
              <a:spcAft>
                <a:spcPct val="0"/>
              </a:spcAft>
              <a:buClr>
                <a:schemeClr val="tx1"/>
              </a:buClr>
              <a:buSzPct val="75000"/>
              <a:buChar char="–"/>
              <a:defRPr kumimoji="1" sz="2400" b="1">
                <a:solidFill>
                  <a:schemeClr val="hlink"/>
                </a:solidFill>
                <a:latin typeface="Arial" pitchFamily="34" charset="0"/>
                <a:ea typeface="隶书" pitchFamily="49" charset="-122"/>
              </a:defRPr>
            </a:lvl7pPr>
            <a:lvl8pPr marL="3429000" indent="-228600" eaLnBrk="0" fontAlgn="base" hangingPunct="0">
              <a:spcBef>
                <a:spcPct val="20000"/>
              </a:spcBef>
              <a:spcAft>
                <a:spcPct val="0"/>
              </a:spcAft>
              <a:buClr>
                <a:schemeClr val="tx1"/>
              </a:buClr>
              <a:buSzPct val="75000"/>
              <a:buChar char="–"/>
              <a:defRPr kumimoji="1" sz="2400" b="1">
                <a:solidFill>
                  <a:schemeClr val="hlink"/>
                </a:solidFill>
                <a:latin typeface="Arial" pitchFamily="34" charset="0"/>
                <a:ea typeface="隶书" pitchFamily="49" charset="-122"/>
              </a:defRPr>
            </a:lvl8pPr>
            <a:lvl9pPr marL="3886200" indent="-228600" eaLnBrk="0" fontAlgn="base" hangingPunct="0">
              <a:spcBef>
                <a:spcPct val="20000"/>
              </a:spcBef>
              <a:spcAft>
                <a:spcPct val="0"/>
              </a:spcAft>
              <a:buClr>
                <a:schemeClr val="tx1"/>
              </a:buClr>
              <a:buSzPct val="75000"/>
              <a:buChar char="–"/>
              <a:defRPr kumimoji="1" sz="2400" b="1">
                <a:solidFill>
                  <a:schemeClr val="hlink"/>
                </a:solidFill>
                <a:latin typeface="Arial" pitchFamily="34" charset="0"/>
                <a:ea typeface="隶书" pitchFamily="49" charset="-122"/>
              </a:defRPr>
            </a:lvl9pPr>
          </a:lstStyle>
          <a:p>
            <a:pPr algn="ctr" eaLnBrk="1" hangingPunct="1">
              <a:spcBef>
                <a:spcPct val="50000"/>
              </a:spcBef>
              <a:buFontTx/>
              <a:buNone/>
            </a:pPr>
            <a:r>
              <a:rPr lang="zh-CN" altLang="en-US" sz="3200" dirty="0"/>
              <a:t>没有任何一种投票机制是完全公平，民主！</a:t>
            </a:r>
            <a:endParaRPr lang="en-US" altLang="zh-CN" sz="3200" dirty="0"/>
          </a:p>
        </p:txBody>
      </p:sp>
      <p:pic>
        <p:nvPicPr>
          <p:cNvPr id="9" name="Picture 6" descr="thinking_gu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5328419"/>
            <a:ext cx="1217241" cy="13425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a:spLocks/>
          </p:cNvSpPr>
          <p:nvPr/>
        </p:nvSpPr>
        <p:spPr>
          <a:xfrm>
            <a:off x="2555776" y="5200983"/>
            <a:ext cx="6120680" cy="147002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FF0000"/>
                </a:solidFill>
                <a:effectLst/>
                <a:uLnTx/>
                <a:uFillTx/>
                <a:ea typeface="黑体" pitchFamily="49" charset="-122"/>
                <a:cs typeface="+mj-cs"/>
              </a:rPr>
              <a:t>个人偏好</a:t>
            </a:r>
            <a:r>
              <a:rPr kumimoji="0" lang="en-US" altLang="zh-CN" sz="4400" b="0" i="0" u="none" strike="noStrike" kern="1200" cap="none" spc="0" normalizeH="0" baseline="0" noProof="0" dirty="0">
                <a:ln>
                  <a:noFill/>
                </a:ln>
                <a:solidFill>
                  <a:srgbClr val="FF0000"/>
                </a:solidFill>
                <a:effectLst/>
                <a:uLnTx/>
                <a:uFillTx/>
                <a:ea typeface="黑体" pitchFamily="49" charset="-122"/>
                <a:cs typeface="+mj-cs"/>
              </a:rPr>
              <a:t>?  </a:t>
            </a:r>
            <a:r>
              <a:rPr kumimoji="0" lang="zh-CN" altLang="en-US" sz="4400" b="0" i="0" u="none" strike="noStrike" kern="1200" cap="none" spc="0" normalizeH="0" baseline="0" noProof="0" dirty="0">
                <a:ln>
                  <a:noFill/>
                </a:ln>
                <a:solidFill>
                  <a:srgbClr val="FF0000"/>
                </a:solidFill>
                <a:effectLst/>
                <a:uLnTx/>
                <a:uFillTx/>
                <a:ea typeface="黑体" pitchFamily="49" charset="-122"/>
                <a:cs typeface="+mj-cs"/>
              </a:rPr>
              <a:t>社会选择？ </a:t>
            </a:r>
          </a:p>
        </p:txBody>
      </p:sp>
    </p:spTree>
    <p:extLst>
      <p:ext uri="{BB962C8B-B14F-4D97-AF65-F5344CB8AC3E}">
        <p14:creationId xmlns:p14="http://schemas.microsoft.com/office/powerpoint/2010/main" val="917001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zh-CN" altLang="en-US" dirty="0">
                <a:latin typeface="黑体" pitchFamily="49" charset="-122"/>
                <a:ea typeface="黑体" pitchFamily="49" charset="-122"/>
              </a:rPr>
              <a:t>冷扑大师</a:t>
            </a:r>
            <a:r>
              <a:rPr lang="zh-CN" altLang="en-US" dirty="0">
                <a:latin typeface="黑体" panose="02010609060101010101" pitchFamily="49" charset="-122"/>
                <a:ea typeface="黑体" panose="02010609060101010101" pitchFamily="49" charset="-122"/>
                <a:cs typeface="Times New Roman" panose="02020603050405020304" pitchFamily="18" charset="0"/>
              </a:rPr>
              <a:t>：</a:t>
            </a:r>
            <a:r>
              <a:rPr lang="en-SG" altLang="zh-CN" dirty="0" err="1">
                <a:latin typeface="Times New Roman" panose="02020603050405020304" pitchFamily="18" charset="0"/>
                <a:ea typeface="黑体" pitchFamily="49" charset="-122"/>
                <a:cs typeface="Times New Roman" panose="02020603050405020304" pitchFamily="18" charset="0"/>
              </a:rPr>
              <a:t>Libratus</a:t>
            </a:r>
            <a:endParaRPr lang="zh-CN" altLang="en-US" dirty="0">
              <a:latin typeface="黑体" pitchFamily="49" charset="-122"/>
              <a:ea typeface="黑体" pitchFamily="49" charset="-122"/>
            </a:endParaRPr>
          </a:p>
        </p:txBody>
      </p:sp>
      <p:sp>
        <p:nvSpPr>
          <p:cNvPr id="5" name="Content Placeholder 2"/>
          <p:cNvSpPr txBox="1">
            <a:spLocks/>
          </p:cNvSpPr>
          <p:nvPr/>
        </p:nvSpPr>
        <p:spPr>
          <a:xfrm>
            <a:off x="250184" y="1548116"/>
            <a:ext cx="6523231" cy="4680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Font typeface="Wingdings" charset="2"/>
              <a:buChar char="q"/>
            </a:pPr>
            <a:r>
              <a:rPr lang="en-US" altLang="zh-CN" dirty="0" err="1">
                <a:solidFill>
                  <a:srgbClr val="FF0000"/>
                </a:solidFill>
                <a:latin typeface="Times New Roman"/>
                <a:ea typeface="仿宋" pitchFamily="49" charset="-122"/>
                <a:cs typeface="Times New Roman"/>
              </a:rPr>
              <a:t>AlphaGo</a:t>
            </a:r>
            <a:r>
              <a:rPr lang="zh-CN" altLang="en-US" dirty="0">
                <a:solidFill>
                  <a:srgbClr val="FF0000"/>
                </a:solidFill>
                <a:latin typeface="黑体" panose="02010609060101010101" pitchFamily="49" charset="-122"/>
                <a:ea typeface="黑体" panose="02010609060101010101" pitchFamily="49" charset="-122"/>
                <a:cs typeface="Times New Roman"/>
              </a:rPr>
              <a:t>之后国际影响最大的事件</a:t>
            </a:r>
            <a:endParaRPr lang="en-US" altLang="zh-CN" sz="3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lvl="1">
              <a:lnSpc>
                <a:spcPct val="150000"/>
              </a:lnSpc>
              <a:buFont typeface="Wingdings" panose="05000000000000000000" pitchFamily="2" charset="2"/>
              <a:buChar char="ü"/>
            </a:pPr>
            <a:r>
              <a:rPr lang="en-US" altLang="zh-CN" sz="1700" dirty="0">
                <a:latin typeface="Times New Roman" panose="02020603050405020304" pitchFamily="18" charset="0"/>
                <a:ea typeface="黑体" panose="02010609060101010101" pitchFamily="49" charset="-122"/>
                <a:cs typeface="Times New Roman" panose="02020603050405020304" pitchFamily="18" charset="0"/>
              </a:rPr>
              <a:t>2017</a:t>
            </a:r>
            <a:r>
              <a:rPr lang="zh-CN" altLang="en-US" sz="17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7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700"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700" dirty="0">
                <a:latin typeface="Times New Roman" panose="02020603050405020304" pitchFamily="18" charset="0"/>
                <a:ea typeface="黑体" panose="02010609060101010101" pitchFamily="49" charset="-122"/>
                <a:cs typeface="Times New Roman" panose="02020603050405020304" pitchFamily="18" charset="0"/>
              </a:rPr>
              <a:t>11</a:t>
            </a:r>
            <a:r>
              <a:rPr lang="zh-CN" altLang="en-US" sz="1700" dirty="0">
                <a:latin typeface="Times New Roman" panose="02020603050405020304" pitchFamily="18" charset="0"/>
                <a:ea typeface="黑体" panose="02010609060101010101" pitchFamily="49" charset="-122"/>
                <a:cs typeface="Times New Roman" panose="02020603050405020304" pitchFamily="18" charset="0"/>
              </a:rPr>
              <a:t>日</a:t>
            </a:r>
            <a:r>
              <a:rPr lang="en-US" altLang="zh-CN" sz="1700" dirty="0">
                <a:latin typeface="Times New Roman" panose="02020603050405020304" pitchFamily="18" charset="0"/>
                <a:ea typeface="黑体" panose="02010609060101010101" pitchFamily="49" charset="-122"/>
                <a:cs typeface="Times New Roman" panose="02020603050405020304" pitchFamily="18" charset="0"/>
              </a:rPr>
              <a:t>-31</a:t>
            </a:r>
            <a:r>
              <a:rPr lang="zh-CN" altLang="en-US" sz="1700" dirty="0">
                <a:latin typeface="Times New Roman" panose="02020603050405020304" pitchFamily="18" charset="0"/>
                <a:ea typeface="黑体" panose="02010609060101010101" pitchFamily="49" charset="-122"/>
                <a:cs typeface="Times New Roman" panose="02020603050405020304" pitchFamily="18" charset="0"/>
              </a:rPr>
              <a:t>日，战胜世界最强的</a:t>
            </a:r>
            <a:r>
              <a:rPr lang="en-US" altLang="zh-CN" sz="17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700" dirty="0">
                <a:latin typeface="Times New Roman" panose="02020603050405020304" pitchFamily="18" charset="0"/>
                <a:ea typeface="黑体" panose="02010609060101010101" pitchFamily="49" charset="-122"/>
                <a:cs typeface="Times New Roman" panose="02020603050405020304" pitchFamily="18" charset="0"/>
              </a:rPr>
              <a:t>位选手</a:t>
            </a:r>
            <a:endParaRPr lang="en-US" altLang="zh-CN" sz="17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Font typeface="Wingdings" panose="05000000000000000000" pitchFamily="2" charset="2"/>
              <a:buChar char="ü"/>
            </a:pPr>
            <a:r>
              <a:rPr lang="en-US" altLang="zh-CN" sz="1700" dirty="0">
                <a:latin typeface="Times New Roman" panose="02020603050405020304" pitchFamily="18" charset="0"/>
                <a:ea typeface="黑体" panose="02010609060101010101" pitchFamily="49" charset="-122"/>
                <a:cs typeface="Times New Roman" panose="02020603050405020304" pitchFamily="18" charset="0"/>
              </a:rPr>
              <a:t>2017</a:t>
            </a:r>
            <a:r>
              <a:rPr lang="zh-CN" altLang="en-US" sz="17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700"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700"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17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700" dirty="0">
                <a:latin typeface="Times New Roman" panose="02020603050405020304" pitchFamily="18" charset="0"/>
                <a:ea typeface="黑体" panose="02010609060101010101" pitchFamily="49" charset="-122"/>
                <a:cs typeface="Times New Roman" panose="02020603050405020304" pitchFamily="18" charset="0"/>
              </a:rPr>
              <a:t>战胜龙之队</a:t>
            </a:r>
            <a:endParaRPr lang="en-US" altLang="zh-CN" sz="17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Font typeface="Wingdings" panose="05000000000000000000" pitchFamily="2" charset="2"/>
              <a:buChar char="ü"/>
            </a:pPr>
            <a:r>
              <a:rPr lang="en-US" altLang="zh-CN" sz="1700" dirty="0">
                <a:latin typeface="Times New Roman" panose="02020603050405020304" pitchFamily="18" charset="0"/>
                <a:ea typeface="黑体" panose="02010609060101010101" pitchFamily="49" charset="-122"/>
                <a:cs typeface="Times New Roman" panose="02020603050405020304" pitchFamily="18" charset="0"/>
              </a:rPr>
              <a:t>10</a:t>
            </a:r>
            <a:r>
              <a:rPr lang="zh-CN" altLang="en-US" sz="1700" dirty="0">
                <a:latin typeface="Times New Roman" panose="02020603050405020304" pitchFamily="18" charset="0"/>
                <a:ea typeface="黑体" panose="02010609060101010101" pitchFamily="49" charset="-122"/>
                <a:cs typeface="Times New Roman" panose="02020603050405020304" pitchFamily="18" charset="0"/>
              </a:rPr>
              <a:t>年磨一剑：与深度学习无关，基于博弈均衡策略求解算法</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Font typeface="Wingdings" charset="2"/>
              <a:buChar char="q"/>
            </a:pP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冷扑大师之父</a:t>
            </a:r>
            <a:r>
              <a:rPr lang="en-SG" altLang="zh-CN"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Tuomas</a:t>
            </a:r>
            <a:r>
              <a:rPr lang="en-SG"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SG" altLang="zh-CN"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Sandholm</a:t>
            </a: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0"/>
              </a:spcBef>
              <a:buFont typeface="Wingdings" panose="05000000000000000000" pitchFamily="2" charset="2"/>
              <a:buChar char="ü"/>
            </a:pPr>
            <a:r>
              <a:rPr lang="en-SG" altLang="zh-CN" sz="1800" dirty="0">
                <a:latin typeface="Times New Roman" panose="02020603050405020304" pitchFamily="18" charset="0"/>
                <a:ea typeface="黑体" panose="02010609060101010101" pitchFamily="49" charset="-122"/>
                <a:cs typeface="Times New Roman" panose="02020603050405020304" pitchFamily="18" charset="0"/>
              </a:rPr>
              <a:t>ACM, AAAI, INFORMS F</a:t>
            </a:r>
            <a:r>
              <a:rPr lang="en-US" altLang="zh-CN" sz="1800" dirty="0" err="1">
                <a:latin typeface="Times New Roman" panose="02020603050405020304" pitchFamily="18" charset="0"/>
                <a:ea typeface="黑体" panose="02010609060101010101" pitchFamily="49" charset="-122"/>
                <a:cs typeface="Times New Roman" panose="02020603050405020304" pitchFamily="18" charset="0"/>
              </a:rPr>
              <a:t>ellow</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0"/>
              </a:spcBef>
              <a:buFont typeface="Wingdings" panose="05000000000000000000" pitchFamily="2" charset="2"/>
              <a:buChar char="ü"/>
            </a:pPr>
            <a:r>
              <a:rPr lang="en-SG" altLang="zh-CN" sz="1800" dirty="0">
                <a:latin typeface="Times New Roman" panose="02020603050405020304" pitchFamily="18" charset="0"/>
                <a:ea typeface="黑体" panose="02010609060101010101" pitchFamily="49" charset="-122"/>
                <a:cs typeface="Times New Roman" panose="02020603050405020304" pitchFamily="18" charset="0"/>
              </a:rPr>
              <a:t>IJCAI Computers and Thought Award, ACM Autonomous Agents Research Award</a:t>
            </a:r>
          </a:p>
          <a:p>
            <a:pPr lvl="1">
              <a:lnSpc>
                <a:spcPct val="150000"/>
              </a:lnSpc>
              <a:spcBef>
                <a:spcPts val="0"/>
              </a:spcBef>
              <a:buFont typeface="Wingdings" panose="05000000000000000000" pitchFamily="2" charset="2"/>
              <a:buChar char="ü"/>
            </a:pPr>
            <a:r>
              <a:rPr lang="pt-BR" altLang="zh-CN" sz="1800" dirty="0">
                <a:latin typeface="Times New Roman" panose="02020603050405020304" pitchFamily="18" charset="0"/>
                <a:ea typeface="黑体" panose="02010609060101010101" pitchFamily="49" charset="-122"/>
                <a:cs typeface="Times New Roman" panose="02020603050405020304" pitchFamily="18" charset="0"/>
              </a:rPr>
              <a:t>AAAI (48), AAMAS (46), IJCAI (33)</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Picture 10"/>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2007" y="4581128"/>
            <a:ext cx="180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2007" y="5716456"/>
            <a:ext cx="180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p:cNvPicPr>
            <a:picLocks/>
          </p:cNvPicPr>
          <p:nvPr/>
        </p:nvPicPr>
        <p:blipFill>
          <a:blip r:embed="rId4" cstate="print">
            <a:extLst>
              <a:ext uri="{28A0092B-C50C-407E-A947-70E740481C1C}">
                <a14:useLocalDpi xmlns:a14="http://schemas.microsoft.com/office/drawing/2010/main" val="0"/>
              </a:ext>
            </a:extLst>
          </a:blip>
          <a:srcRect t="623" r="24699"/>
          <a:stretch>
            <a:fillRect/>
          </a:stretch>
        </p:blipFill>
        <p:spPr bwMode="auto">
          <a:xfrm>
            <a:off x="7052007" y="1214336"/>
            <a:ext cx="180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p:cNvPicPr>
          <p:nvPr/>
        </p:nvPicPr>
        <p:blipFill>
          <a:blip r:embed="rId5" cstate="print">
            <a:extLst>
              <a:ext uri="{28A0092B-C50C-407E-A947-70E740481C1C}">
                <a14:useLocalDpi xmlns:a14="http://schemas.microsoft.com/office/drawing/2010/main" val="0"/>
              </a:ext>
            </a:extLst>
          </a:blip>
          <a:srcRect t="4773" r="22789"/>
          <a:stretch>
            <a:fillRect/>
          </a:stretch>
        </p:blipFill>
        <p:spPr bwMode="auto">
          <a:xfrm>
            <a:off x="7052007" y="2341096"/>
            <a:ext cx="180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p:cNvPicPr>
            <a:picLocks/>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2007" y="3455376"/>
            <a:ext cx="180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196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latin typeface="黑体" pitchFamily="49" charset="-122"/>
                <a:ea typeface="黑体" pitchFamily="49" charset="-122"/>
              </a:rPr>
              <a:t>10</a:t>
            </a:r>
            <a:r>
              <a:rPr lang="zh-CN" altLang="en-US" sz="4000" dirty="0">
                <a:latin typeface="黑体" pitchFamily="49" charset="-122"/>
                <a:ea typeface="黑体" pitchFamily="49" charset="-122"/>
              </a:rPr>
              <a:t>年前的人机大战 </a:t>
            </a:r>
            <a:endParaRPr lang="zh-CN" altLang="en-US" sz="4000" dirty="0"/>
          </a:p>
        </p:txBody>
      </p:sp>
      <p:sp>
        <p:nvSpPr>
          <p:cNvPr id="5" name="TextBox 4"/>
          <p:cNvSpPr txBox="1"/>
          <p:nvPr/>
        </p:nvSpPr>
        <p:spPr>
          <a:xfrm>
            <a:off x="431540" y="5098544"/>
            <a:ext cx="8280920" cy="1279838"/>
          </a:xfrm>
          <a:prstGeom prst="rect">
            <a:avLst/>
          </a:prstGeom>
          <a:noFill/>
        </p:spPr>
        <p:txBody>
          <a:bodyPr wrap="square" rtlCol="0">
            <a:spAutoFit/>
          </a:bodyPr>
          <a:lstStyle/>
          <a:p>
            <a:pPr marL="342900" indent="-342900">
              <a:spcBef>
                <a:spcPts val="600"/>
              </a:spcBef>
              <a:spcAft>
                <a:spcPts val="500"/>
              </a:spcAft>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2011</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IBM Watson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参加 危险边缘</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Jeopargy</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a:p>
            <a:pPr marL="342900" indent="-342900">
              <a:spcBef>
                <a:spcPts val="600"/>
              </a:spcBef>
              <a:spcAft>
                <a:spcPts val="500"/>
              </a:spcAft>
              <a:buFont typeface="Wingdings" panose="05000000000000000000" pitchFamily="2" charset="2"/>
              <a:buChar char="n"/>
            </a:pP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Question: </a:t>
            </a:r>
            <a:r>
              <a:rPr lang="zh-TW" altLang="en-US" sz="2000" dirty="0">
                <a:solidFill>
                  <a:srgbClr val="0000FF"/>
                </a:solidFill>
                <a:latin typeface="仿宋" panose="02010609060101010101" pitchFamily="49" charset="-122"/>
                <a:ea typeface="仿宋" panose="02010609060101010101" pitchFamily="49" charset="-122"/>
                <a:cs typeface="Times New Roman" panose="02020603050405020304" pitchFamily="18" charset="0"/>
              </a:rPr>
              <a:t>这座城市</a:t>
            </a:r>
            <a:r>
              <a:rPr lang="en-US" altLang="zh-TW" sz="2000" dirty="0">
                <a:solidFill>
                  <a:srgbClr val="0000FF"/>
                </a:solidFill>
                <a:latin typeface="仿宋" panose="02010609060101010101" pitchFamily="49" charset="-122"/>
                <a:ea typeface="仿宋" panose="02010609060101010101" pitchFamily="49" charset="-122"/>
                <a:cs typeface="Times New Roman" panose="02020603050405020304" pitchFamily="18" charset="0"/>
              </a:rPr>
              <a:t>(</a:t>
            </a:r>
            <a:r>
              <a:rPr lang="zh-TW" altLang="en-US" sz="2000" dirty="0">
                <a:solidFill>
                  <a:srgbClr val="0000FF"/>
                </a:solidFill>
                <a:latin typeface="仿宋" panose="02010609060101010101" pitchFamily="49" charset="-122"/>
                <a:ea typeface="仿宋" panose="02010609060101010101" pitchFamily="49" charset="-122"/>
                <a:cs typeface="Times New Roman" panose="02020603050405020304" pitchFamily="18" charset="0"/>
              </a:rPr>
              <a:t>美国的城市</a:t>
            </a:r>
            <a:r>
              <a:rPr lang="en-US" altLang="zh-TW" sz="2000" dirty="0">
                <a:solidFill>
                  <a:srgbClr val="0000FF"/>
                </a:solidFill>
                <a:latin typeface="仿宋" panose="02010609060101010101" pitchFamily="49" charset="-122"/>
                <a:ea typeface="仿宋" panose="02010609060101010101" pitchFamily="49" charset="-122"/>
                <a:cs typeface="Times New Roman" panose="02020603050405020304" pitchFamily="18" charset="0"/>
              </a:rPr>
              <a:t>)</a:t>
            </a:r>
            <a:r>
              <a:rPr lang="zh-TW" altLang="en-US" sz="2000" dirty="0">
                <a:solidFill>
                  <a:srgbClr val="0000FF"/>
                </a:solidFill>
                <a:latin typeface="仿宋" panose="02010609060101010101" pitchFamily="49" charset="-122"/>
                <a:ea typeface="仿宋" panose="02010609060101010101" pitchFamily="49" charset="-122"/>
                <a:cs typeface="Times New Roman" panose="02020603050405020304" pitchFamily="18" charset="0"/>
              </a:rPr>
              <a:t>的最大的机场是以二战的一个英雄命名的，而它的第二大机场是以二战的一场战役命名的</a:t>
            </a:r>
            <a:r>
              <a:rPr lang="en-US" altLang="zh-TW" sz="2000" dirty="0">
                <a:solidFill>
                  <a:srgbClr val="0000FF"/>
                </a:solidFill>
                <a:latin typeface="仿宋" panose="02010609060101010101" pitchFamily="49" charset="-122"/>
                <a:ea typeface="仿宋" panose="02010609060101010101" pitchFamily="49" charset="-122"/>
                <a:cs typeface="Times New Roman" panose="02020603050405020304" pitchFamily="18" charset="0"/>
              </a:rPr>
              <a:t>?</a:t>
            </a:r>
          </a:p>
        </p:txBody>
      </p:sp>
      <p:pic>
        <p:nvPicPr>
          <p:cNvPr id="6" name="内容占位符 3" descr="watson.jpg"/>
          <p:cNvPicPr>
            <a:picLocks noGrp="1"/>
          </p:cNvPicPr>
          <p:nvPr>
            <p:ph idx="1"/>
          </p:nvPr>
        </p:nvPicPr>
        <p:blipFill>
          <a:blip r:embed="rId2" cstate="print"/>
          <a:stretch>
            <a:fillRect/>
          </a:stretch>
        </p:blipFill>
        <p:spPr>
          <a:xfrm>
            <a:off x="107504" y="2011464"/>
            <a:ext cx="4320000" cy="2520000"/>
          </a:xfrm>
          <a:prstGeom prst="rect">
            <a:avLst/>
          </a:prstGeom>
          <a:ln>
            <a:noFill/>
          </a:ln>
          <a:effectLst>
            <a:softEdge rad="112500"/>
          </a:effectLst>
        </p:spPr>
      </p:pic>
      <p:pic>
        <p:nvPicPr>
          <p:cNvPr id="7" name="Picture 2" descr="示图"/>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1286" y="1988840"/>
            <a:ext cx="4320000" cy="2505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67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normAutofit/>
          </a:bodyPr>
          <a:lstStyle/>
          <a:p>
            <a:r>
              <a:rPr lang="zh-CN" altLang="en-US" dirty="0">
                <a:latin typeface="黑体" pitchFamily="49" charset="-122"/>
                <a:ea typeface="黑体" pitchFamily="49" charset="-122"/>
              </a:rPr>
              <a:t>复杂交互的</a:t>
            </a:r>
            <a:r>
              <a:rPr lang="en-US" altLang="zh-CN" dirty="0">
                <a:latin typeface="Times New Roman" panose="02020603050405020304" pitchFamily="18" charset="0"/>
                <a:ea typeface="黑体" pitchFamily="49" charset="-122"/>
                <a:cs typeface="Times New Roman" panose="02020603050405020304" pitchFamily="18" charset="0"/>
              </a:rPr>
              <a:t>AI</a:t>
            </a:r>
            <a:r>
              <a:rPr lang="zh-CN" altLang="en-US" dirty="0">
                <a:latin typeface="黑体" pitchFamily="49" charset="-122"/>
                <a:ea typeface="黑体" pitchFamily="49" charset="-122"/>
              </a:rPr>
              <a:t>技术</a:t>
            </a:r>
          </a:p>
        </p:txBody>
      </p:sp>
      <p:sp>
        <p:nvSpPr>
          <p:cNvPr id="5" name="TextBox 4"/>
          <p:cNvSpPr txBox="1"/>
          <p:nvPr/>
        </p:nvSpPr>
        <p:spPr>
          <a:xfrm>
            <a:off x="183488" y="1412776"/>
            <a:ext cx="8754006" cy="393890"/>
          </a:xfrm>
          <a:prstGeom prst="rect">
            <a:avLst/>
          </a:prstGeom>
          <a:noFill/>
        </p:spPr>
        <p:txBody>
          <a:bodyPr wrap="square" rtlCol="0">
            <a:spAutoFit/>
          </a:bodyPr>
          <a:lstStyle/>
          <a:p>
            <a:pPr marL="439332" indent="-342900" defTabSz="414511">
              <a:lnSpc>
                <a:spcPct val="90000"/>
              </a:lnSpc>
              <a:spcAft>
                <a:spcPts val="1270"/>
              </a:spcAft>
              <a:buFont typeface="Wingdings" panose="05000000000000000000" pitchFamily="2" charset="2"/>
              <a:buChar char="p"/>
            </a:pPr>
            <a:r>
              <a:rPr lang="en-US" sz="2177" dirty="0">
                <a:latin typeface="Times New Roman" panose="02020603050405020304" pitchFamily="18" charset="0"/>
                <a:cs typeface="Times New Roman" panose="02020603050405020304" pitchFamily="18" charset="0"/>
              </a:rPr>
              <a:t>AI</a:t>
            </a:r>
            <a:r>
              <a:rPr lang="zh-CN" altLang="en-US" sz="2177" dirty="0">
                <a:latin typeface="黑体" panose="02010609060101010101" pitchFamily="49" charset="-122"/>
                <a:ea typeface="黑体" panose="02010609060101010101" pitchFamily="49" charset="-122"/>
                <a:cs typeface="Times New Roman" panose="02020603050405020304" pitchFamily="18" charset="0"/>
              </a:rPr>
              <a:t>的突破</a:t>
            </a:r>
            <a:endParaRPr lang="en-US" sz="2177" dirty="0">
              <a:latin typeface="黑体" panose="02010609060101010101" pitchFamily="49" charset="-122"/>
              <a:ea typeface="黑体" panose="02010609060101010101" pitchFamily="49" charset="-122"/>
              <a:cs typeface="Times New Roman" panose="02020603050405020304" pitchFamily="18" charset="0"/>
            </a:endParaRPr>
          </a:p>
        </p:txBody>
      </p:sp>
      <p:sp>
        <p:nvSpPr>
          <p:cNvPr id="6" name="TextBox 5"/>
          <p:cNvSpPr txBox="1"/>
          <p:nvPr/>
        </p:nvSpPr>
        <p:spPr>
          <a:xfrm>
            <a:off x="179512" y="3356992"/>
            <a:ext cx="8754006" cy="393890"/>
          </a:xfrm>
          <a:prstGeom prst="rect">
            <a:avLst/>
          </a:prstGeom>
          <a:noFill/>
        </p:spPr>
        <p:txBody>
          <a:bodyPr wrap="square" rtlCol="0">
            <a:spAutoFit/>
          </a:bodyPr>
          <a:lstStyle/>
          <a:p>
            <a:pPr marL="439332" indent="-342900" defTabSz="414511">
              <a:lnSpc>
                <a:spcPct val="90000"/>
              </a:lnSpc>
              <a:spcAft>
                <a:spcPts val="1270"/>
              </a:spcAft>
              <a:buFont typeface="Wingdings" panose="05000000000000000000" pitchFamily="2" charset="2"/>
              <a:buChar char="p"/>
            </a:pPr>
            <a:r>
              <a:rPr lang="zh-CN" altLang="en-US" sz="2177" dirty="0">
                <a:latin typeface="Times New Roman" panose="02020603050405020304" pitchFamily="18" charset="0"/>
                <a:ea typeface="黑体" panose="02010609060101010101" pitchFamily="49" charset="-122"/>
                <a:cs typeface="Times New Roman" panose="02020603050405020304" pitchFamily="18" charset="0"/>
              </a:rPr>
              <a:t>下一个大事件</a:t>
            </a:r>
            <a:r>
              <a:rPr lang="en-SG" sz="2177"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177" dirty="0">
                <a:latin typeface="Times New Roman" panose="02020603050405020304" pitchFamily="18" charset="0"/>
                <a:ea typeface="黑体" panose="02010609060101010101" pitchFamily="49" charset="-122"/>
                <a:cs typeface="Times New Roman" panose="02020603050405020304" pitchFamily="18" charset="0"/>
              </a:rPr>
              <a:t>复杂</a:t>
            </a:r>
            <a:r>
              <a:rPr lang="en-US" altLang="zh-CN" sz="2177"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177" dirty="0">
                <a:latin typeface="Times New Roman" panose="02020603050405020304" pitchFamily="18" charset="0"/>
                <a:ea typeface="黑体" panose="02010609060101010101" pitchFamily="49" charset="-122"/>
                <a:cs typeface="Times New Roman" panose="02020603050405020304" pitchFamily="18" charset="0"/>
              </a:rPr>
              <a:t>开放场景下的</a:t>
            </a:r>
            <a:r>
              <a:rPr lang="en-SG" sz="2177" dirty="0">
                <a:latin typeface="Times New Roman" panose="02020603050405020304" pitchFamily="18" charset="0"/>
                <a:ea typeface="黑体" panose="02010609060101010101" pitchFamily="49" charset="-122"/>
                <a:cs typeface="Times New Roman" panose="02020603050405020304" pitchFamily="18" charset="0"/>
              </a:rPr>
              <a:t>AI</a:t>
            </a:r>
            <a:r>
              <a:rPr lang="zh-CN" altLang="en-US" sz="2177" dirty="0">
                <a:latin typeface="Times New Roman" panose="02020603050405020304" pitchFamily="18" charset="0"/>
                <a:ea typeface="黑体" panose="02010609060101010101" pitchFamily="49" charset="-122"/>
                <a:cs typeface="Times New Roman" panose="02020603050405020304" pitchFamily="18" charset="0"/>
              </a:rPr>
              <a:t>技术</a:t>
            </a:r>
            <a:endParaRPr lang="en-SG" sz="217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858" y="2113646"/>
            <a:ext cx="2087184" cy="460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Image result for alpha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8538" y="1772385"/>
            <a:ext cx="1146414" cy="11429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speech recogn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4428" y="1937163"/>
            <a:ext cx="1789429" cy="8133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natural language process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4243" y="1690747"/>
            <a:ext cx="1243909" cy="13062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t="4773" r="22789"/>
          <a:stretch/>
        </p:blipFill>
        <p:spPr>
          <a:xfrm>
            <a:off x="7435338" y="1772385"/>
            <a:ext cx="1466989" cy="1142929"/>
          </a:xfrm>
          <a:prstGeom prst="rect">
            <a:avLst/>
          </a:prstGeom>
        </p:spPr>
      </p:pic>
      <p:pic>
        <p:nvPicPr>
          <p:cNvPr id="12" name="Picture 8" descr="Image resul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9872" y="3821934"/>
            <a:ext cx="1973820" cy="11102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67517" y="3821934"/>
            <a:ext cx="1839192" cy="11102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1" descr="Image result for bi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622" r="9086"/>
          <a:stretch/>
        </p:blipFill>
        <p:spPr bwMode="auto">
          <a:xfrm>
            <a:off x="7503014" y="5199046"/>
            <a:ext cx="1382400" cy="11102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ciputranews.com/media/images/boni/robot_soccer.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80537" y="3821934"/>
            <a:ext cx="1304878" cy="111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4"/>
          <p:cNvPicPr>
            <a:picLocks noChangeAspect="1"/>
          </p:cNvPicPr>
          <p:nvPr/>
        </p:nvPicPr>
        <p:blipFill rotWithShape="1">
          <a:blip r:embed="rId11" cstate="print"/>
          <a:srcRect b="3438"/>
          <a:stretch/>
        </p:blipFill>
        <p:spPr>
          <a:xfrm>
            <a:off x="5576901" y="5199046"/>
            <a:ext cx="1693997" cy="1110274"/>
          </a:xfrm>
          <a:prstGeom prst="rect">
            <a:avLst/>
          </a:prstGeom>
        </p:spPr>
      </p:pic>
      <p:pic>
        <p:nvPicPr>
          <p:cNvPr id="17" name="Picture 13"/>
          <p:cNvPicPr>
            <a:picLocks noChangeAspect="1"/>
          </p:cNvPicPr>
          <p:nvPr/>
        </p:nvPicPr>
        <p:blipFill>
          <a:blip r:embed="rId12" cstate="print"/>
          <a:stretch>
            <a:fillRect/>
          </a:stretch>
        </p:blipFill>
        <p:spPr>
          <a:xfrm>
            <a:off x="3419872" y="5199046"/>
            <a:ext cx="1924913" cy="1110274"/>
          </a:xfrm>
          <a:prstGeom prst="rect">
            <a:avLst/>
          </a:prstGeom>
        </p:spPr>
      </p:pic>
      <p:graphicFrame>
        <p:nvGraphicFramePr>
          <p:cNvPr id="18" name="Diagram 16"/>
          <p:cNvGraphicFramePr/>
          <p:nvPr>
            <p:extLst>
              <p:ext uri="{D42A27DB-BD31-4B8C-83A1-F6EECF244321}">
                <p14:modId xmlns:p14="http://schemas.microsoft.com/office/powerpoint/2010/main" val="3974893758"/>
              </p:ext>
            </p:extLst>
          </p:nvPr>
        </p:nvGraphicFramePr>
        <p:xfrm>
          <a:off x="179512" y="3861048"/>
          <a:ext cx="2990885" cy="26359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520792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2564904"/>
            <a:ext cx="8352928" cy="1152128"/>
          </a:xfrm>
        </p:spPr>
        <p:txBody>
          <a:bodyPr>
            <a:normAutofit/>
          </a:bodyPr>
          <a:lstStyle/>
          <a:p>
            <a:pPr algn="ctr">
              <a:lnSpc>
                <a:spcPct val="150000"/>
              </a:lnSpc>
              <a:spcAft>
                <a:spcPts val="1000"/>
              </a:spcAft>
              <a:buNone/>
            </a:pPr>
            <a:r>
              <a:rPr lang="zh-CN" altLang="en-US" sz="4000" dirty="0">
                <a:solidFill>
                  <a:srgbClr val="FF0000"/>
                </a:solidFill>
                <a:latin typeface="黑体" pitchFamily="49" charset="-122"/>
                <a:ea typeface="黑体" pitchFamily="49" charset="-122"/>
              </a:rPr>
              <a:t>大数据时代的人工智能</a:t>
            </a:r>
            <a:endParaRPr lang="en-US" altLang="zh-CN" sz="4000" dirty="0">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3758596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i="0" dirty="0">
                <a:latin typeface="黑体"/>
                <a:ea typeface="黑体"/>
                <a:cs typeface="黑体"/>
              </a:rPr>
              <a:t>美国棱镜计划</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700213"/>
            <a:ext cx="7451725" cy="48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a:spLocks/>
          </p:cNvSpPr>
          <p:nvPr/>
        </p:nvSpPr>
        <p:spPr bwMode="auto">
          <a:xfrm>
            <a:off x="250825" y="1143000"/>
            <a:ext cx="85693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Font typeface="Wingdings" pitchFamily="2" charset="2"/>
              <a:buChar char="v"/>
              <a:defRPr sz="3200">
                <a:solidFill>
                  <a:schemeClr val="tx1"/>
                </a:solidFill>
                <a:latin typeface="Arial" pitchFamily="34" charset="0"/>
              </a:defRPr>
            </a:lvl1pPr>
            <a:lvl2pPr marL="742950" indent="-285750" eaLnBrk="0" hangingPunct="0">
              <a:spcBef>
                <a:spcPct val="20000"/>
              </a:spcBef>
              <a:buClr>
                <a:schemeClr val="tx2"/>
              </a:buClr>
              <a:buFont typeface="Wingdings" pitchFamily="2" charset="2"/>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FontTx/>
              <a:buNone/>
            </a:pPr>
            <a:endParaRPr lang="en-US" altLang="zh-CN" sz="2800">
              <a:solidFill>
                <a:srgbClr val="0000FF"/>
              </a:solidFill>
              <a:latin typeface="黑体" pitchFamily="49" charset="-122"/>
              <a:ea typeface="仿宋_GB2312"/>
              <a:cs typeface="仿宋_GB2312"/>
            </a:endParaRPr>
          </a:p>
        </p:txBody>
      </p:sp>
      <p:pic>
        <p:nvPicPr>
          <p:cNvPr id="6" name="Picture 8"/>
          <p:cNvPicPr>
            <a:picLocks noChangeAspect="1" noChangeArrowheads="1"/>
          </p:cNvPicPr>
          <p:nvPr/>
        </p:nvPicPr>
        <p:blipFill>
          <a:blip r:embed="rId3" cstate="print"/>
          <a:srcRect/>
          <a:stretch>
            <a:fillRect/>
          </a:stretch>
        </p:blipFill>
        <p:spPr bwMode="auto">
          <a:xfrm>
            <a:off x="0" y="1695450"/>
            <a:ext cx="9036050" cy="4397375"/>
          </a:xfrm>
          <a:prstGeom prst="rect">
            <a:avLst/>
          </a:prstGeom>
          <a:ln>
            <a:noFill/>
          </a:ln>
          <a:effectLst>
            <a:softEdge rad="112500"/>
          </a:effec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35050"/>
            <a:ext cx="60388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99"/>
          <p:cNvSpPr>
            <a:spLocks noChangeArrowheads="1"/>
          </p:cNvSpPr>
          <p:nvPr/>
        </p:nvSpPr>
        <p:spPr bwMode="auto">
          <a:xfrm>
            <a:off x="6084888" y="1125538"/>
            <a:ext cx="30591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lr>
                <a:schemeClr val="folHlink"/>
              </a:buClr>
              <a:buFont typeface="Wingdings" pitchFamily="2" charset="2"/>
              <a:buChar char="v"/>
              <a:defRPr sz="3200">
                <a:solidFill>
                  <a:schemeClr val="tx1"/>
                </a:solidFill>
                <a:latin typeface="Arial" pitchFamily="34" charset="0"/>
              </a:defRPr>
            </a:lvl1pPr>
            <a:lvl2pPr marL="742950" indent="-285750" eaLnBrk="0" hangingPunct="0">
              <a:spcBef>
                <a:spcPct val="20000"/>
              </a:spcBef>
              <a:buClr>
                <a:schemeClr val="tx2"/>
              </a:buClr>
              <a:buFont typeface="Wingdings" pitchFamily="2" charset="2"/>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ClrTx/>
              <a:buFontTx/>
              <a:buNone/>
            </a:pPr>
            <a:r>
              <a:rPr lang="en-US" altLang="zh-CN" sz="1600" b="1" u="sng">
                <a:solidFill>
                  <a:srgbClr val="FF0000"/>
                </a:solidFill>
                <a:latin typeface="华文仿宋" pitchFamily="2" charset="-122"/>
                <a:ea typeface="华文仿宋" pitchFamily="2" charset="-122"/>
              </a:rPr>
              <a:t>9</a:t>
            </a:r>
            <a:r>
              <a:rPr lang="zh-CN" altLang="en-US" sz="1600" b="1" u="sng">
                <a:solidFill>
                  <a:srgbClr val="FF0000"/>
                </a:solidFill>
                <a:latin typeface="华文仿宋" pitchFamily="2" charset="-122"/>
                <a:ea typeface="华文仿宋" pitchFamily="2" charset="-122"/>
              </a:rPr>
              <a:t>家互联网公司，</a:t>
            </a:r>
            <a:r>
              <a:rPr lang="en-US" altLang="zh-CN" sz="1600" b="1" u="sng">
                <a:solidFill>
                  <a:srgbClr val="FF0000"/>
                </a:solidFill>
                <a:latin typeface="华文仿宋" pitchFamily="2" charset="-122"/>
                <a:ea typeface="华文仿宋" pitchFamily="2" charset="-122"/>
              </a:rPr>
              <a:t>10</a:t>
            </a:r>
            <a:r>
              <a:rPr lang="zh-CN" altLang="en-US" sz="1600" b="1" u="sng">
                <a:solidFill>
                  <a:srgbClr val="FF0000"/>
                </a:solidFill>
                <a:latin typeface="华文仿宋" pitchFamily="2" charset="-122"/>
                <a:ea typeface="华文仿宋" pitchFamily="2" charset="-122"/>
              </a:rPr>
              <a:t>种类型数据</a:t>
            </a:r>
            <a:endParaRPr lang="en-US" altLang="zh-CN" b="1" u="sng">
              <a:latin typeface="华文仿宋" pitchFamily="2" charset="-122"/>
              <a:ea typeface="华文仿宋" pitchFamily="2" charset="-122"/>
            </a:endParaRPr>
          </a:p>
        </p:txBody>
      </p:sp>
      <p:sp>
        <p:nvSpPr>
          <p:cNvPr id="9" name="矩形 8"/>
          <p:cNvSpPr/>
          <p:nvPr/>
        </p:nvSpPr>
        <p:spPr>
          <a:xfrm>
            <a:off x="6858000" y="3500438"/>
            <a:ext cx="1584325" cy="1081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Tree>
    <p:extLst>
      <p:ext uri="{BB962C8B-B14F-4D97-AF65-F5344CB8AC3E}">
        <p14:creationId xmlns:p14="http://schemas.microsoft.com/office/powerpoint/2010/main" val="417832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769" y="541090"/>
            <a:ext cx="9144000"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j-cs"/>
              </a:rPr>
              <a:t>大数据和数据科学</a:t>
            </a:r>
          </a:p>
        </p:txBody>
      </p:sp>
      <p:sp>
        <p:nvSpPr>
          <p:cNvPr id="7" name="矩形 6"/>
          <p:cNvSpPr/>
          <p:nvPr/>
        </p:nvSpPr>
        <p:spPr>
          <a:xfrm>
            <a:off x="141921" y="1268760"/>
            <a:ext cx="8856984" cy="5416868"/>
          </a:xfrm>
          <a:prstGeom prst="rect">
            <a:avLst/>
          </a:prstGeom>
        </p:spPr>
        <p:txBody>
          <a:bodyPr wrap="square">
            <a:spAutoFit/>
          </a:bodyPr>
          <a:lstStyle/>
          <a:p>
            <a:pPr algn="l">
              <a:lnSpc>
                <a:spcPct val="200000"/>
              </a:lnSpc>
            </a:pPr>
            <a:r>
              <a:rPr lang="zh-CN" altLang="en-US" sz="2400" b="0" u="sng" dirty="0">
                <a:solidFill>
                  <a:srgbClr val="FF0000"/>
                </a:solidFill>
                <a:latin typeface="楷体" panose="02010609060101010101" pitchFamily="49" charset="-122"/>
                <a:ea typeface="楷体" panose="02010609060101010101" pitchFamily="49" charset="-122"/>
              </a:rPr>
              <a:t>技术发展</a:t>
            </a:r>
            <a:endParaRPr lang="en-US" altLang="zh-CN" sz="2400" b="0" u="sng" dirty="0">
              <a:solidFill>
                <a:srgbClr val="FF0000"/>
              </a:solidFill>
              <a:latin typeface="楷体" panose="02010609060101010101" pitchFamily="49" charset="-122"/>
              <a:ea typeface="楷体" panose="02010609060101010101" pitchFamily="49" charset="-122"/>
            </a:endParaRPr>
          </a:p>
          <a:p>
            <a:pPr marL="800100" lvl="1" indent="-342900" algn="l">
              <a:lnSpc>
                <a:spcPct val="200000"/>
              </a:lnSpc>
              <a:buFont typeface="Wingdings" panose="05000000000000000000" pitchFamily="2" charset="2"/>
              <a:buChar char="ü"/>
            </a:pPr>
            <a:r>
              <a:rPr lang="en-US" altLang="zh-CN" sz="2000" b="0" dirty="0">
                <a:solidFill>
                  <a:srgbClr val="3399FF"/>
                </a:solidFill>
                <a:latin typeface="Times New Roman" panose="02020603050405020304" pitchFamily="18" charset="0"/>
                <a:ea typeface="黑体" panose="02010609060101010101" pitchFamily="49" charset="-122"/>
                <a:cs typeface="Times New Roman" panose="02020603050405020304" pitchFamily="18" charset="0"/>
              </a:rPr>
              <a:t>2012</a:t>
            </a:r>
            <a:r>
              <a:rPr lang="zh-CN" altLang="en-US" sz="2000" b="0" dirty="0">
                <a:solidFill>
                  <a:srgbClr val="3399FF"/>
                </a:solidFill>
                <a:latin typeface="Times New Roman" panose="02020603050405020304" pitchFamily="18" charset="0"/>
                <a:ea typeface="黑体" panose="02010609060101010101" pitchFamily="49" charset="-122"/>
                <a:cs typeface="Times New Roman" panose="02020603050405020304" pitchFamily="18" charset="0"/>
              </a:rPr>
              <a:t>年度，美国</a:t>
            </a:r>
            <a:r>
              <a:rPr lang="en-US" altLang="zh-CN" sz="2000" b="0" dirty="0">
                <a:solidFill>
                  <a:srgbClr val="3399FF"/>
                </a:solidFill>
                <a:latin typeface="Times New Roman" panose="02020603050405020304" pitchFamily="18" charset="0"/>
                <a:ea typeface="黑体" panose="02010609060101010101" pitchFamily="49" charset="-122"/>
                <a:cs typeface="Times New Roman" panose="02020603050405020304" pitchFamily="18" charset="0"/>
              </a:rPr>
              <a:t>OSTP</a:t>
            </a:r>
            <a:r>
              <a:rPr lang="zh-CN" altLang="en-US" sz="2000" b="0" dirty="0">
                <a:solidFill>
                  <a:srgbClr val="3399FF"/>
                </a:solidFill>
                <a:latin typeface="Times New Roman" panose="02020603050405020304" pitchFamily="18" charset="0"/>
                <a:ea typeface="黑体" panose="02010609060101010101" pitchFamily="49" charset="-122"/>
                <a:cs typeface="Times New Roman" panose="02020603050405020304" pitchFamily="18" charset="0"/>
              </a:rPr>
              <a:t>“大数据研究计划”</a:t>
            </a:r>
            <a:r>
              <a:rPr lang="en-US" altLang="zh-CN" sz="2000" b="0" dirty="0">
                <a:solidFill>
                  <a:srgbClr val="3399FF"/>
                </a:solidFill>
                <a:latin typeface="Times New Roman" panose="02020603050405020304" pitchFamily="18" charset="0"/>
                <a:ea typeface="黑体" panose="02010609060101010101" pitchFamily="49" charset="-122"/>
                <a:cs typeface="Times New Roman" panose="02020603050405020304" pitchFamily="18" charset="0"/>
              </a:rPr>
              <a:t>(Big Data R&amp;D Initiative)</a:t>
            </a:r>
          </a:p>
          <a:p>
            <a:pPr marL="800100" lvl="1" indent="-342900" algn="l">
              <a:lnSpc>
                <a:spcPct val="200000"/>
              </a:lnSpc>
              <a:buFont typeface="Wingdings" panose="05000000000000000000" pitchFamily="2" charset="2"/>
              <a:buChar char="ü"/>
            </a:pPr>
            <a:r>
              <a:rPr lang="en-US" altLang="zh-CN" sz="2000" b="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2013</a:t>
            </a:r>
            <a:r>
              <a:rPr lang="zh-CN" altLang="en-US" sz="2000" b="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年度，</a:t>
            </a:r>
            <a:r>
              <a:rPr lang="en-US" altLang="zh-CN" sz="2000" b="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IEEE Task Force on Data Science and Advanced Analytics</a:t>
            </a:r>
          </a:p>
          <a:p>
            <a:pPr marL="800100" lvl="1" indent="-342900" algn="l">
              <a:lnSpc>
                <a:spcPct val="200000"/>
              </a:lnSpc>
              <a:buFont typeface="Wingdings" panose="05000000000000000000" pitchFamily="2" charset="2"/>
              <a:buChar char="ü"/>
            </a:pPr>
            <a:r>
              <a:rPr lang="en-US" altLang="zh-CN" sz="2000" b="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2013</a:t>
            </a:r>
            <a:r>
              <a:rPr lang="zh-CN" altLang="en-US" sz="2000" b="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年度，</a:t>
            </a:r>
            <a:r>
              <a:rPr lang="en-US" altLang="zh-CN" sz="2000" b="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IEEE Conf. on Big Data</a:t>
            </a:r>
          </a:p>
          <a:p>
            <a:pPr marL="800100" lvl="1" indent="-342900" algn="l">
              <a:lnSpc>
                <a:spcPct val="200000"/>
              </a:lnSpc>
              <a:buFont typeface="Wingdings" panose="05000000000000000000" pitchFamily="2" charset="2"/>
              <a:buChar char="ü"/>
            </a:pPr>
            <a:r>
              <a:rPr lang="en-US" altLang="zh-CN" sz="2000" b="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2014</a:t>
            </a:r>
            <a:r>
              <a:rPr lang="zh-CN" altLang="en-US" sz="2000" b="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年度，</a:t>
            </a:r>
            <a:r>
              <a:rPr lang="en-US" altLang="zh-CN" sz="2000" b="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NSFC</a:t>
            </a:r>
            <a:r>
              <a:rPr lang="zh-CN" altLang="en-US" sz="2000" b="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“大数据”重点项目群</a:t>
            </a:r>
            <a:endParaRPr lang="en-US" altLang="zh-CN" sz="2000" b="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gn="l">
              <a:lnSpc>
                <a:spcPct val="200000"/>
              </a:lnSpc>
              <a:buFont typeface="Wingdings" panose="05000000000000000000" pitchFamily="2" charset="2"/>
              <a:buChar char="ü"/>
            </a:pPr>
            <a:r>
              <a:rPr lang="en-US" altLang="zh-CN" sz="2000" b="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2014</a:t>
            </a:r>
            <a:r>
              <a:rPr lang="zh-CN" altLang="en-US" sz="2000" b="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年度，</a:t>
            </a:r>
            <a:r>
              <a:rPr lang="en-US" altLang="zh-CN" sz="2000" b="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IEEE Transactions on Big Data</a:t>
            </a:r>
          </a:p>
          <a:p>
            <a:pPr marL="800100" lvl="1" indent="-342900" algn="l">
              <a:lnSpc>
                <a:spcPct val="200000"/>
              </a:lnSpc>
              <a:buFont typeface="Wingdings" panose="05000000000000000000" pitchFamily="2" charset="2"/>
              <a:buChar char="ü"/>
            </a:pPr>
            <a:r>
              <a:rPr lang="en-US" altLang="zh-CN" sz="2000" b="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2014</a:t>
            </a:r>
            <a:r>
              <a:rPr lang="zh-CN" altLang="en-US" sz="2000" b="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年度，</a:t>
            </a:r>
            <a:r>
              <a:rPr lang="en-US" altLang="zh-CN" sz="2000" b="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IEEE/ACM Conf. on Data Science and Advanced Analytics</a:t>
            </a:r>
          </a:p>
          <a:p>
            <a:pPr marL="800100" lvl="1" indent="-342900" algn="l">
              <a:lnSpc>
                <a:spcPct val="200000"/>
              </a:lnSpc>
              <a:buFont typeface="Wingdings" panose="05000000000000000000" pitchFamily="2" charset="2"/>
              <a:buChar char="ü"/>
            </a:pPr>
            <a:r>
              <a:rPr lang="en-US" altLang="zh-CN" sz="2000" b="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2015</a:t>
            </a:r>
            <a:r>
              <a:rPr lang="zh-CN" altLang="en-US" sz="2000" b="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年度，</a:t>
            </a:r>
            <a:r>
              <a:rPr lang="en-US" altLang="zh-CN" sz="2000" b="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International Journal of Data Science and Analytics (Springer)</a:t>
            </a:r>
          </a:p>
          <a:p>
            <a:endParaRPr lang="en-US" altLang="zh-CN" b="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860034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3050" y="597224"/>
            <a:ext cx="9143999" cy="62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j-cs"/>
              </a:rPr>
              <a:t>大数据特点和关键技术</a:t>
            </a:r>
          </a:p>
        </p:txBody>
      </p:sp>
      <p:sp>
        <p:nvSpPr>
          <p:cNvPr id="14" name="右箭头 13"/>
          <p:cNvSpPr/>
          <p:nvPr/>
        </p:nvSpPr>
        <p:spPr bwMode="auto">
          <a:xfrm rot="16200000">
            <a:off x="2684745" y="3499717"/>
            <a:ext cx="571504" cy="500066"/>
          </a:xfrm>
          <a:prstGeom prst="rightArrow">
            <a:avLst/>
          </a:prstGeom>
          <a:solidFill>
            <a:srgbClr val="66FF9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华文细黑" pitchFamily="2" charset="-122"/>
              <a:ea typeface="仿宋_GB2312" pitchFamily="49" charset="-122"/>
            </a:endParaRPr>
          </a:p>
        </p:txBody>
      </p:sp>
      <p:sp>
        <p:nvSpPr>
          <p:cNvPr id="7" name="椭圆 6"/>
          <p:cNvSpPr/>
          <p:nvPr/>
        </p:nvSpPr>
        <p:spPr bwMode="auto">
          <a:xfrm>
            <a:off x="2253158" y="4135627"/>
            <a:ext cx="1434678" cy="924211"/>
          </a:xfrm>
          <a:prstGeom prst="ellipse">
            <a:avLst/>
          </a:prstGeom>
          <a:solidFill>
            <a:srgbClr val="FFCCFF"/>
          </a:solidFill>
          <a:ln w="317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lnSpc>
                <a:spcPct val="200000"/>
              </a:lnSpc>
            </a:pPr>
            <a:r>
              <a:rPr lang="zh-CN" altLang="en-US" sz="1800" b="0" dirty="0">
                <a:solidFill>
                  <a:schemeClr val="tx1"/>
                </a:solidFill>
                <a:latin typeface="黑体" pitchFamily="49" charset="-122"/>
                <a:ea typeface="黑体" pitchFamily="49" charset="-122"/>
              </a:rPr>
              <a:t>表示技术</a:t>
            </a:r>
          </a:p>
        </p:txBody>
      </p:sp>
      <p:sp>
        <p:nvSpPr>
          <p:cNvPr id="43" name="椭圆 42"/>
          <p:cNvSpPr/>
          <p:nvPr/>
        </p:nvSpPr>
        <p:spPr bwMode="auto">
          <a:xfrm>
            <a:off x="4202856" y="4122638"/>
            <a:ext cx="1434678" cy="924211"/>
          </a:xfrm>
          <a:prstGeom prst="ellipse">
            <a:avLst/>
          </a:prstGeom>
          <a:solidFill>
            <a:srgbClr val="FFCCFF"/>
          </a:solidFill>
          <a:ln w="317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lnSpc>
                <a:spcPct val="200000"/>
              </a:lnSpc>
            </a:pPr>
            <a:r>
              <a:rPr lang="zh-CN" altLang="en-US" sz="1800" b="0" dirty="0">
                <a:solidFill>
                  <a:schemeClr val="tx1"/>
                </a:solidFill>
                <a:latin typeface="黑体" pitchFamily="49" charset="-122"/>
                <a:ea typeface="黑体" pitchFamily="49" charset="-122"/>
              </a:rPr>
              <a:t>学习技术</a:t>
            </a:r>
          </a:p>
        </p:txBody>
      </p:sp>
      <p:sp>
        <p:nvSpPr>
          <p:cNvPr id="44" name="椭圆 43"/>
          <p:cNvSpPr/>
          <p:nvPr/>
        </p:nvSpPr>
        <p:spPr bwMode="auto">
          <a:xfrm>
            <a:off x="6156176" y="4135626"/>
            <a:ext cx="1434678" cy="924211"/>
          </a:xfrm>
          <a:prstGeom prst="ellipse">
            <a:avLst/>
          </a:prstGeom>
          <a:solidFill>
            <a:srgbClr val="FFCCFF"/>
          </a:solidFill>
          <a:ln w="317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lnSpc>
                <a:spcPct val="200000"/>
              </a:lnSpc>
            </a:pPr>
            <a:r>
              <a:rPr lang="zh-CN" altLang="en-US" dirty="0">
                <a:latin typeface="黑体" pitchFamily="49" charset="-122"/>
                <a:ea typeface="黑体" pitchFamily="49" charset="-122"/>
              </a:rPr>
              <a:t>决策</a:t>
            </a:r>
            <a:r>
              <a:rPr lang="zh-CN" altLang="en-US" sz="1800" b="0" dirty="0">
                <a:solidFill>
                  <a:schemeClr val="tx1"/>
                </a:solidFill>
                <a:latin typeface="黑体" pitchFamily="49" charset="-122"/>
                <a:ea typeface="黑体" pitchFamily="49" charset="-122"/>
              </a:rPr>
              <a:t>技术</a:t>
            </a:r>
          </a:p>
        </p:txBody>
      </p:sp>
      <p:sp>
        <p:nvSpPr>
          <p:cNvPr id="45" name="右箭头 44"/>
          <p:cNvSpPr/>
          <p:nvPr/>
        </p:nvSpPr>
        <p:spPr bwMode="auto">
          <a:xfrm rot="16200000">
            <a:off x="4634443" y="3499717"/>
            <a:ext cx="571504" cy="500066"/>
          </a:xfrm>
          <a:prstGeom prst="rightArrow">
            <a:avLst/>
          </a:prstGeom>
          <a:solidFill>
            <a:srgbClr val="66FF9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华文细黑" pitchFamily="2" charset="-122"/>
              <a:ea typeface="仿宋_GB2312" pitchFamily="49" charset="-122"/>
            </a:endParaRPr>
          </a:p>
        </p:txBody>
      </p:sp>
      <p:sp>
        <p:nvSpPr>
          <p:cNvPr id="46" name="右箭头 45"/>
          <p:cNvSpPr/>
          <p:nvPr/>
        </p:nvSpPr>
        <p:spPr bwMode="auto">
          <a:xfrm rot="16200000">
            <a:off x="6587763" y="3472019"/>
            <a:ext cx="571504" cy="500066"/>
          </a:xfrm>
          <a:prstGeom prst="rightArrow">
            <a:avLst/>
          </a:prstGeom>
          <a:solidFill>
            <a:srgbClr val="66FF9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华文细黑" pitchFamily="2" charset="-122"/>
              <a:ea typeface="仿宋_GB2312" pitchFamily="49" charset="-122"/>
            </a:endParaRPr>
          </a:p>
        </p:txBody>
      </p:sp>
      <p:sp>
        <p:nvSpPr>
          <p:cNvPr id="48" name="圆角矩形 47"/>
          <p:cNvSpPr/>
          <p:nvPr/>
        </p:nvSpPr>
        <p:spPr bwMode="auto">
          <a:xfrm>
            <a:off x="2053667" y="5732654"/>
            <a:ext cx="1886794" cy="792690"/>
          </a:xfrm>
          <a:prstGeom prst="roundRect">
            <a:avLst/>
          </a:pr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lang="zh-CN" altLang="en-US" sz="2000" b="0" dirty="0">
                <a:solidFill>
                  <a:schemeClr val="tx1"/>
                </a:solidFill>
                <a:latin typeface="黑体" panose="02010609060101010101" pitchFamily="49" charset="-122"/>
                <a:ea typeface="黑体" panose="02010609060101010101" pitchFamily="49" charset="-122"/>
              </a:rPr>
              <a:t>面向</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大数据的高效知识表示</a:t>
            </a:r>
          </a:p>
        </p:txBody>
      </p:sp>
      <p:sp>
        <p:nvSpPr>
          <p:cNvPr id="49" name="圆角矩形 48"/>
          <p:cNvSpPr/>
          <p:nvPr/>
        </p:nvSpPr>
        <p:spPr bwMode="auto">
          <a:xfrm>
            <a:off x="4131593" y="5732653"/>
            <a:ext cx="1886794" cy="792690"/>
          </a:xfrm>
          <a:prstGeom prst="roundRect">
            <a:avLst/>
          </a:pr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algn="ctr"/>
            <a:r>
              <a:rPr lang="zh-CN" altLang="en-US" sz="2000" b="0" dirty="0">
                <a:solidFill>
                  <a:schemeClr val="tx1"/>
                </a:solidFill>
                <a:latin typeface="黑体" panose="02010609060101010101" pitchFamily="49" charset="-122"/>
                <a:ea typeface="黑体" panose="02010609060101010101" pitchFamily="49" charset="-122"/>
              </a:rPr>
              <a:t>面向大数据的在线学习技术</a:t>
            </a:r>
          </a:p>
        </p:txBody>
      </p:sp>
      <p:sp>
        <p:nvSpPr>
          <p:cNvPr id="50" name="圆角矩形 49"/>
          <p:cNvSpPr/>
          <p:nvPr/>
        </p:nvSpPr>
        <p:spPr bwMode="auto">
          <a:xfrm>
            <a:off x="6213598" y="5732654"/>
            <a:ext cx="1886794" cy="792690"/>
          </a:xfrm>
          <a:prstGeom prst="roundRect">
            <a:avLst/>
          </a:pr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ctr" defTabSz="914400" eaLnBrk="1" latinLnBrk="0" hangingPunct="1">
              <a:buClrTx/>
              <a:buSzTx/>
              <a:buFontTx/>
              <a:buNone/>
              <a:tabLst/>
            </a:pPr>
            <a:r>
              <a:rPr lang="zh-CN" altLang="en-US" sz="2000" b="0" dirty="0">
                <a:solidFill>
                  <a:schemeClr val="tx1"/>
                </a:solidFill>
                <a:latin typeface="黑体" panose="02010609060101010101" pitchFamily="49" charset="-122"/>
                <a:ea typeface="黑体" panose="02010609060101010101" pitchFamily="49" charset="-122"/>
              </a:rPr>
              <a:t>面向大数据的动态推理技术</a:t>
            </a:r>
          </a:p>
        </p:txBody>
      </p:sp>
      <p:sp>
        <p:nvSpPr>
          <p:cNvPr id="51" name="矩形 50"/>
          <p:cNvSpPr/>
          <p:nvPr/>
        </p:nvSpPr>
        <p:spPr>
          <a:xfrm>
            <a:off x="565117" y="4397677"/>
            <a:ext cx="1325102" cy="400110"/>
          </a:xfrm>
          <a:prstGeom prst="rect">
            <a:avLst/>
          </a:prstGeom>
        </p:spPr>
        <p:txBody>
          <a:bodyPr wrap="square">
            <a:spAutoFit/>
          </a:bodyPr>
          <a:lstStyle/>
          <a:p>
            <a:r>
              <a:rPr lang="zh-CN" altLang="en-US" sz="2000" b="1" dirty="0">
                <a:solidFill>
                  <a:srgbClr val="0000FF"/>
                </a:solidFill>
                <a:latin typeface="楷体" panose="02010609060101010101" pitchFamily="49" charset="-122"/>
                <a:ea typeface="楷体" panose="02010609060101010101" pitchFamily="49" charset="-122"/>
              </a:rPr>
              <a:t>关键技术</a:t>
            </a:r>
          </a:p>
        </p:txBody>
      </p:sp>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2492896"/>
            <a:ext cx="1664264" cy="1248198"/>
          </a:xfrm>
          <a:prstGeom prst="ellipse">
            <a:avLst/>
          </a:prstGeom>
          <a:ln>
            <a:noFill/>
          </a:ln>
          <a:effectLst>
            <a:softEdge rad="112500"/>
          </a:effectLst>
        </p:spPr>
      </p:pic>
      <p:sp>
        <p:nvSpPr>
          <p:cNvPr id="40" name="矩形 39"/>
          <p:cNvSpPr/>
          <p:nvPr/>
        </p:nvSpPr>
        <p:spPr>
          <a:xfrm>
            <a:off x="565117" y="5876670"/>
            <a:ext cx="1325102" cy="400110"/>
          </a:xfrm>
          <a:prstGeom prst="rect">
            <a:avLst/>
          </a:prstGeom>
        </p:spPr>
        <p:txBody>
          <a:bodyPr wrap="square">
            <a:spAutoFit/>
          </a:bodyPr>
          <a:lstStyle/>
          <a:p>
            <a:r>
              <a:rPr lang="zh-CN" altLang="en-US" sz="2000" b="1" dirty="0">
                <a:solidFill>
                  <a:srgbClr val="0000FF"/>
                </a:solidFill>
                <a:latin typeface="楷体" panose="02010609060101010101" pitchFamily="49" charset="-122"/>
                <a:ea typeface="楷体" panose="02010609060101010101" pitchFamily="49" charset="-122"/>
              </a:rPr>
              <a:t>科学问题</a:t>
            </a:r>
          </a:p>
        </p:txBody>
      </p:sp>
      <p:sp>
        <p:nvSpPr>
          <p:cNvPr id="41" name="右箭头 40"/>
          <p:cNvSpPr/>
          <p:nvPr/>
        </p:nvSpPr>
        <p:spPr bwMode="auto">
          <a:xfrm rot="16200000">
            <a:off x="2686991" y="5165365"/>
            <a:ext cx="571504" cy="500066"/>
          </a:xfrm>
          <a:prstGeom prst="rightArrow">
            <a:avLst/>
          </a:prstGeom>
          <a:solidFill>
            <a:srgbClr val="66FF9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华文细黑" pitchFamily="2" charset="-122"/>
              <a:ea typeface="仿宋_GB2312" pitchFamily="49" charset="-122"/>
            </a:endParaRPr>
          </a:p>
        </p:txBody>
      </p:sp>
      <p:sp>
        <p:nvSpPr>
          <p:cNvPr id="55" name="右箭头 54"/>
          <p:cNvSpPr/>
          <p:nvPr/>
        </p:nvSpPr>
        <p:spPr bwMode="auto">
          <a:xfrm rot="16200000">
            <a:off x="4636689" y="5165365"/>
            <a:ext cx="571504" cy="500066"/>
          </a:xfrm>
          <a:prstGeom prst="rightArrow">
            <a:avLst/>
          </a:prstGeom>
          <a:solidFill>
            <a:srgbClr val="66FF9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华文细黑" pitchFamily="2" charset="-122"/>
              <a:ea typeface="仿宋_GB2312" pitchFamily="49" charset="-122"/>
            </a:endParaRPr>
          </a:p>
        </p:txBody>
      </p:sp>
      <p:sp>
        <p:nvSpPr>
          <p:cNvPr id="56" name="右箭头 55"/>
          <p:cNvSpPr/>
          <p:nvPr/>
        </p:nvSpPr>
        <p:spPr bwMode="auto">
          <a:xfrm rot="16200000">
            <a:off x="6590009" y="5137667"/>
            <a:ext cx="571504" cy="500066"/>
          </a:xfrm>
          <a:prstGeom prst="rightArrow">
            <a:avLst/>
          </a:prstGeom>
          <a:solidFill>
            <a:srgbClr val="66FF9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华文细黑" pitchFamily="2" charset="-122"/>
              <a:ea typeface="仿宋_GB2312" pitchFamily="49" charset="-122"/>
            </a:endParaRPr>
          </a:p>
        </p:txBody>
      </p:sp>
      <p:sp>
        <p:nvSpPr>
          <p:cNvPr id="4" name="Rectangle 3"/>
          <p:cNvSpPr/>
          <p:nvPr/>
        </p:nvSpPr>
        <p:spPr>
          <a:xfrm>
            <a:off x="-19770" y="1431067"/>
            <a:ext cx="9144000" cy="1061829"/>
          </a:xfrm>
          <a:prstGeom prst="rect">
            <a:avLst/>
          </a:prstGeom>
        </p:spPr>
        <p:txBody>
          <a:bodyPr wrap="square">
            <a:spAutoFit/>
          </a:bodyPr>
          <a:lstStyle/>
          <a:p>
            <a:pPr algn="l">
              <a:lnSpc>
                <a:spcPct val="150000"/>
              </a:lnSpc>
            </a:pPr>
            <a:r>
              <a:rPr lang="zh-CN" altLang="en-US" sz="2400" b="0" u="sng" dirty="0">
                <a:solidFill>
                  <a:srgbClr val="FF0000"/>
                </a:solidFill>
                <a:ea typeface="楷体" panose="02010609060101010101" pitchFamily="49" charset="-122"/>
                <a:cs typeface="Times New Roman" panose="02020603050405020304" pitchFamily="18" charset="0"/>
              </a:rPr>
              <a:t>大数据的</a:t>
            </a:r>
            <a:r>
              <a:rPr lang="en-US" altLang="zh-CN" sz="2400" b="0" u="sng" dirty="0">
                <a:solidFill>
                  <a:srgbClr val="FF0000"/>
                </a:solidFill>
                <a:ea typeface="楷体" panose="02010609060101010101" pitchFamily="49" charset="-122"/>
                <a:cs typeface="Times New Roman" panose="02020603050405020304" pitchFamily="18" charset="0"/>
              </a:rPr>
              <a:t>4V</a:t>
            </a:r>
            <a:r>
              <a:rPr lang="zh-CN" altLang="en-US" sz="2400" b="0" u="sng" dirty="0">
                <a:solidFill>
                  <a:srgbClr val="FF0000"/>
                </a:solidFill>
                <a:ea typeface="楷体" panose="02010609060101010101" pitchFamily="49" charset="-122"/>
                <a:cs typeface="Times New Roman" panose="02020603050405020304" pitchFamily="18" charset="0"/>
              </a:rPr>
              <a:t>特征</a:t>
            </a:r>
            <a:endParaRPr lang="en-US" altLang="zh-CN" sz="2400" b="0" u="sng" dirty="0">
              <a:solidFill>
                <a:srgbClr val="FF0000"/>
              </a:solidFill>
              <a:ea typeface="楷体" panose="02010609060101010101" pitchFamily="49" charset="-122"/>
              <a:cs typeface="Times New Roman" panose="02020603050405020304" pitchFamily="18" charset="0"/>
            </a:endParaRPr>
          </a:p>
          <a:p>
            <a:pPr marL="800100" lvl="1" indent="-342900" algn="l">
              <a:lnSpc>
                <a:spcPct val="150000"/>
              </a:lnSpc>
              <a:buFont typeface="Wingdings" panose="05000000000000000000" pitchFamily="2" charset="2"/>
              <a:buChar char="ü"/>
            </a:pPr>
            <a:r>
              <a:rPr lang="zh-CN" altLang="en-US" b="0" dirty="0">
                <a:solidFill>
                  <a:schemeClr val="tx1"/>
                </a:solidFill>
                <a:ea typeface="楷体" panose="02010609060101010101" pitchFamily="49" charset="-122"/>
                <a:cs typeface="Times New Roman" panose="02020603050405020304" pitchFamily="18" charset="0"/>
              </a:rPr>
              <a:t>海量</a:t>
            </a:r>
            <a:r>
              <a:rPr lang="en-US" altLang="zh-CN" b="0" dirty="0">
                <a:solidFill>
                  <a:schemeClr val="tx1"/>
                </a:solidFill>
                <a:ea typeface="楷体" panose="02010609060101010101" pitchFamily="49" charset="-122"/>
                <a:cs typeface="Times New Roman" panose="02020603050405020304" pitchFamily="18" charset="0"/>
              </a:rPr>
              <a:t>(Volume)</a:t>
            </a:r>
            <a:r>
              <a:rPr lang="zh-CN" altLang="en-US" b="0" dirty="0">
                <a:solidFill>
                  <a:schemeClr val="tx1"/>
                </a:solidFill>
                <a:ea typeface="楷体" panose="02010609060101010101" pitchFamily="49" charset="-122"/>
                <a:cs typeface="Times New Roman" panose="02020603050405020304" pitchFamily="18" charset="0"/>
              </a:rPr>
              <a:t>、快速多变</a:t>
            </a:r>
            <a:r>
              <a:rPr lang="en-US" altLang="zh-CN" b="0" dirty="0">
                <a:solidFill>
                  <a:schemeClr val="tx1"/>
                </a:solidFill>
                <a:ea typeface="楷体" panose="02010609060101010101" pitchFamily="49" charset="-122"/>
                <a:cs typeface="Times New Roman" panose="02020603050405020304" pitchFamily="18" charset="0"/>
              </a:rPr>
              <a:t>(Velocity)</a:t>
            </a:r>
            <a:r>
              <a:rPr lang="zh-CN" altLang="en-US" b="0" dirty="0">
                <a:solidFill>
                  <a:schemeClr val="tx1"/>
                </a:solidFill>
                <a:ea typeface="楷体" panose="02010609060101010101" pitchFamily="49" charset="-122"/>
                <a:cs typeface="Times New Roman" panose="02020603050405020304" pitchFamily="18" charset="0"/>
              </a:rPr>
              <a:t>、多样性</a:t>
            </a:r>
            <a:r>
              <a:rPr lang="en-US" altLang="zh-CN" b="0" dirty="0">
                <a:solidFill>
                  <a:schemeClr val="tx1"/>
                </a:solidFill>
                <a:ea typeface="楷体" panose="02010609060101010101" pitchFamily="49" charset="-122"/>
                <a:cs typeface="Times New Roman" panose="02020603050405020304" pitchFamily="18" charset="0"/>
              </a:rPr>
              <a:t>(Variety)</a:t>
            </a:r>
            <a:r>
              <a:rPr lang="zh-CN" altLang="en-US" b="0" dirty="0">
                <a:solidFill>
                  <a:schemeClr val="tx1"/>
                </a:solidFill>
                <a:ea typeface="楷体" panose="02010609060101010101" pitchFamily="49" charset="-122"/>
                <a:cs typeface="Times New Roman" panose="02020603050405020304" pitchFamily="18" charset="0"/>
              </a:rPr>
              <a:t>、不精确性</a:t>
            </a:r>
            <a:r>
              <a:rPr lang="en-US" altLang="zh-CN" b="0" dirty="0">
                <a:solidFill>
                  <a:schemeClr val="tx1"/>
                </a:solidFill>
                <a:ea typeface="楷体" panose="02010609060101010101" pitchFamily="49" charset="-122"/>
                <a:cs typeface="Times New Roman" panose="02020603050405020304" pitchFamily="18" charset="0"/>
              </a:rPr>
              <a:t>(Veracity)</a:t>
            </a:r>
          </a:p>
        </p:txBody>
      </p:sp>
      <p:sp>
        <p:nvSpPr>
          <p:cNvPr id="47" name="圆角矩形 21"/>
          <p:cNvSpPr/>
          <p:nvPr/>
        </p:nvSpPr>
        <p:spPr bwMode="auto">
          <a:xfrm>
            <a:off x="2267744" y="2708920"/>
            <a:ext cx="5472607" cy="648072"/>
          </a:xfrm>
          <a:prstGeom prst="roundRect">
            <a:avLst/>
          </a:prstGeom>
          <a:solidFill>
            <a:schemeClr val="accent1">
              <a:lumMod val="20000"/>
              <a:lumOff val="80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nSpc>
                <a:spcPct val="150000"/>
              </a:lnSpc>
            </a:pPr>
            <a:r>
              <a:rPr lang="zh-CN" altLang="en-US" dirty="0">
                <a:solidFill>
                  <a:schemeClr val="tx1"/>
                </a:solidFill>
                <a:latin typeface="黑体" pitchFamily="49" charset="-122"/>
                <a:ea typeface="黑体" pitchFamily="49" charset="-122"/>
              </a:rPr>
              <a:t>适应大数据特征的数据分析技术</a:t>
            </a:r>
          </a:p>
        </p:txBody>
      </p:sp>
    </p:spTree>
    <p:extLst>
      <p:ext uri="{BB962C8B-B14F-4D97-AF65-F5344CB8AC3E}">
        <p14:creationId xmlns:p14="http://schemas.microsoft.com/office/powerpoint/2010/main" val="3850816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10294" y="476672"/>
            <a:ext cx="9144000" cy="738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3600" b="1" kern="0" dirty="0">
                <a:latin typeface="楷体" panose="02010609060101010101" pitchFamily="49" charset="-122"/>
                <a:ea typeface="楷体" panose="02010609060101010101" pitchFamily="49" charset="-122"/>
                <a:cs typeface="+mj-cs"/>
              </a:rPr>
              <a:t>大数据的</a:t>
            </a:r>
            <a:r>
              <a:rPr kumimoji="0" lang="zh-CN" altLang="en-US" sz="3600" b="1"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j-cs"/>
              </a:rPr>
              <a:t>表示</a:t>
            </a:r>
          </a:p>
        </p:txBody>
      </p:sp>
      <p:sp>
        <p:nvSpPr>
          <p:cNvPr id="4" name="Rectangle 40"/>
          <p:cNvSpPr>
            <a:spLocks noChangeArrowheads="1"/>
          </p:cNvSpPr>
          <p:nvPr/>
        </p:nvSpPr>
        <p:spPr bwMode="auto">
          <a:xfrm>
            <a:off x="390600" y="2004809"/>
            <a:ext cx="83578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algn="ctr" eaLnBrk="1" hangingPunct="1"/>
            <a:r>
              <a:rPr lang="zh-CN" altLang="en-US" sz="2000" b="0" dirty="0">
                <a:solidFill>
                  <a:schemeClr val="tx1"/>
                </a:solidFill>
                <a:latin typeface="楷体" panose="02010609060101010101" pitchFamily="49" charset="-122"/>
                <a:ea typeface="楷体" panose="02010609060101010101" pitchFamily="49" charset="-122"/>
              </a:rPr>
              <a:t>内部结构／外部关系：</a:t>
            </a:r>
            <a:r>
              <a:rPr lang="zh-CN" altLang="en-US" sz="1800" b="0" dirty="0">
                <a:solidFill>
                  <a:schemeClr val="tx1"/>
                </a:solidFill>
                <a:latin typeface="楷体" panose="02010609060101010101" pitchFamily="49" charset="-122"/>
                <a:ea typeface="楷体" panose="02010609060101010101" pitchFamily="49" charset="-122"/>
              </a:rPr>
              <a:t>高维、稀疏、低秩、粒度、语义、动态</a:t>
            </a:r>
          </a:p>
        </p:txBody>
      </p:sp>
      <p:sp>
        <p:nvSpPr>
          <p:cNvPr id="11" name="矩形 10"/>
          <p:cNvSpPr/>
          <p:nvPr/>
        </p:nvSpPr>
        <p:spPr>
          <a:xfrm>
            <a:off x="251520" y="1412776"/>
            <a:ext cx="2646879" cy="461665"/>
          </a:xfrm>
          <a:prstGeom prst="rect">
            <a:avLst/>
          </a:prstGeom>
        </p:spPr>
        <p:txBody>
          <a:bodyPr wrap="none">
            <a:spAutoFit/>
          </a:bodyPr>
          <a:lstStyle/>
          <a:p>
            <a:pPr algn="ctr"/>
            <a:r>
              <a:rPr lang="zh-CN" altLang="en-US" sz="2400" b="0" u="sng" dirty="0">
                <a:solidFill>
                  <a:srgbClr val="FF0000"/>
                </a:solidFill>
                <a:latin typeface="楷体" panose="02010609060101010101" pitchFamily="49" charset="-122"/>
                <a:ea typeface="楷体" panose="02010609060101010101" pitchFamily="49" charset="-122"/>
              </a:rPr>
              <a:t>大数据的表示模型</a:t>
            </a:r>
          </a:p>
        </p:txBody>
      </p:sp>
      <p:sp>
        <p:nvSpPr>
          <p:cNvPr id="15" name="圆角矩形 14"/>
          <p:cNvSpPr/>
          <p:nvPr/>
        </p:nvSpPr>
        <p:spPr bwMode="auto">
          <a:xfrm>
            <a:off x="755576" y="5805264"/>
            <a:ext cx="7632848" cy="936104"/>
          </a:xfrm>
          <a:prstGeom prst="roundRect">
            <a:avLst/>
          </a:prstGeom>
          <a:solidFill>
            <a:srgbClr val="FFFFFF"/>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algn="ctr">
              <a:lnSpc>
                <a:spcPct val="150000"/>
              </a:lnSpc>
            </a:pPr>
            <a:r>
              <a:rPr lang="zh-CN" altLang="en-US" b="0" dirty="0">
                <a:latin typeface="楷体" panose="02010609060101010101" pitchFamily="49" charset="-122"/>
                <a:ea typeface="楷体" panose="02010609060101010101" pitchFamily="49" charset="-122"/>
              </a:rPr>
              <a:t>科学问题一：数据表示如何充分体现大数据的内在规律</a:t>
            </a:r>
            <a:endParaRPr lang="en-US" altLang="zh-CN" b="0" dirty="0">
              <a:latin typeface="楷体" panose="02010609060101010101" pitchFamily="49" charset="-122"/>
              <a:ea typeface="楷体" panose="02010609060101010101" pitchFamily="49" charset="-122"/>
            </a:endParaRPr>
          </a:p>
          <a:p>
            <a:pPr algn="ctr">
              <a:lnSpc>
                <a:spcPct val="150000"/>
              </a:lnSpc>
            </a:pPr>
            <a:r>
              <a:rPr lang="zh-CN" altLang="en-US" b="0" dirty="0">
                <a:latin typeface="楷体" panose="02010609060101010101" pitchFamily="49" charset="-122"/>
                <a:ea typeface="楷体" panose="02010609060101010101" pitchFamily="49" charset="-122"/>
              </a:rPr>
              <a:t>（浅层模型、深层模型、概率图模型）</a:t>
            </a:r>
            <a:endParaRPr lang="en-US" altLang="zh-CN" b="0" dirty="0">
              <a:latin typeface="楷体" panose="02010609060101010101" pitchFamily="49" charset="-122"/>
              <a:ea typeface="楷体" panose="02010609060101010101" pitchFamily="49" charset="-122"/>
            </a:endParaRPr>
          </a:p>
          <a:p>
            <a:pPr algn="ctr"/>
            <a:endParaRPr lang="zh-CN" altLang="en-US" dirty="0">
              <a:solidFill>
                <a:srgbClr val="FF0000"/>
              </a:solidFill>
              <a:latin typeface="黑体" panose="02010609060101010101" pitchFamily="49" charset="-122"/>
              <a:ea typeface="黑体" panose="02010609060101010101" pitchFamily="49" charset="-122"/>
            </a:endParaRPr>
          </a:p>
          <a:p>
            <a:pPr algn="ctr"/>
            <a:endParaRPr lang="zh-CN" altLang="en-US" dirty="0">
              <a:solidFill>
                <a:srgbClr val="FF0000"/>
              </a:solidFill>
              <a:latin typeface="黑体" panose="02010609060101010101" pitchFamily="49" charset="-122"/>
              <a:ea typeface="黑体" panose="02010609060101010101" pitchFamily="49" charset="-122"/>
            </a:endParaRPr>
          </a:p>
        </p:txBody>
      </p:sp>
      <p:pic>
        <p:nvPicPr>
          <p:cNvPr id="1026" name="Picture 2"/>
          <p:cNvPicPr>
            <a:picLocks noChangeAspect="1" noChangeArrowheads="1"/>
          </p:cNvPicPr>
          <p:nvPr/>
        </p:nvPicPr>
        <p:blipFill>
          <a:blip r:embed="rId3" cstate="print"/>
          <a:srcRect/>
          <a:stretch>
            <a:fillRect/>
          </a:stretch>
        </p:blipFill>
        <p:spPr bwMode="auto">
          <a:xfrm>
            <a:off x="2556510" y="2708920"/>
            <a:ext cx="4030980" cy="2922270"/>
          </a:xfrm>
          <a:prstGeom prst="rect">
            <a:avLst/>
          </a:prstGeom>
          <a:noFill/>
          <a:ln w="9525">
            <a:noFill/>
            <a:miter lim="800000"/>
            <a:headEnd/>
            <a:tailEnd/>
          </a:ln>
        </p:spPr>
      </p:pic>
    </p:spTree>
    <p:extLst>
      <p:ext uri="{BB962C8B-B14F-4D97-AF65-F5344CB8AC3E}">
        <p14:creationId xmlns:p14="http://schemas.microsoft.com/office/powerpoint/2010/main" val="15780749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0" y="115888"/>
            <a:ext cx="9144000"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3600" b="1" kern="0" noProof="0" dirty="0">
                <a:latin typeface="楷体" panose="02010609060101010101" pitchFamily="49" charset="-122"/>
                <a:ea typeface="楷体" panose="02010609060101010101" pitchFamily="49" charset="-122"/>
                <a:cs typeface="+mj-cs"/>
              </a:rPr>
              <a:t>大数据的在线</a:t>
            </a:r>
            <a:r>
              <a:rPr kumimoji="0" lang="zh-CN" altLang="en-US" sz="3600" b="1"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j-cs"/>
              </a:rPr>
              <a:t>学习</a:t>
            </a:r>
          </a:p>
        </p:txBody>
      </p:sp>
      <p:sp>
        <p:nvSpPr>
          <p:cNvPr id="10" name="矩形 9"/>
          <p:cNvSpPr/>
          <p:nvPr/>
        </p:nvSpPr>
        <p:spPr>
          <a:xfrm>
            <a:off x="238250" y="1474386"/>
            <a:ext cx="2646879" cy="461665"/>
          </a:xfrm>
          <a:prstGeom prst="rect">
            <a:avLst/>
          </a:prstGeom>
        </p:spPr>
        <p:txBody>
          <a:bodyPr wrap="none">
            <a:spAutoFit/>
          </a:bodyPr>
          <a:lstStyle/>
          <a:p>
            <a:pPr algn="ctr"/>
            <a:r>
              <a:rPr lang="zh-CN" altLang="en-US" sz="2400" b="0" u="sng" dirty="0">
                <a:solidFill>
                  <a:srgbClr val="FF0000"/>
                </a:solidFill>
                <a:latin typeface="楷体" panose="02010609060101010101" pitchFamily="49" charset="-122"/>
                <a:ea typeface="楷体" panose="02010609060101010101" pitchFamily="49" charset="-122"/>
              </a:rPr>
              <a:t>大数据的计算模型</a:t>
            </a:r>
          </a:p>
        </p:txBody>
      </p:sp>
      <p:sp>
        <p:nvSpPr>
          <p:cNvPr id="13" name="右箭头 12"/>
          <p:cNvSpPr/>
          <p:nvPr/>
        </p:nvSpPr>
        <p:spPr bwMode="auto">
          <a:xfrm>
            <a:off x="2555774" y="3397154"/>
            <a:ext cx="719217" cy="466254"/>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圆角矩形 14"/>
          <p:cNvSpPr/>
          <p:nvPr/>
        </p:nvSpPr>
        <p:spPr bwMode="auto">
          <a:xfrm>
            <a:off x="179512" y="2884874"/>
            <a:ext cx="2160240" cy="576064"/>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单机</a:t>
            </a:r>
          </a:p>
        </p:txBody>
      </p:sp>
      <p:sp>
        <p:nvSpPr>
          <p:cNvPr id="17" name="圆角矩形 16"/>
          <p:cNvSpPr/>
          <p:nvPr/>
        </p:nvSpPr>
        <p:spPr bwMode="auto">
          <a:xfrm>
            <a:off x="6876256" y="2884874"/>
            <a:ext cx="1440159" cy="576064"/>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增量模型</a:t>
            </a:r>
          </a:p>
        </p:txBody>
      </p:sp>
      <p:sp>
        <p:nvSpPr>
          <p:cNvPr id="18" name="右箭头 17"/>
          <p:cNvSpPr/>
          <p:nvPr/>
        </p:nvSpPr>
        <p:spPr bwMode="auto">
          <a:xfrm>
            <a:off x="5940151" y="3414257"/>
            <a:ext cx="719217" cy="466254"/>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3" cstate="print"/>
          <a:stretch>
            <a:fillRect/>
          </a:stretch>
        </p:blipFill>
        <p:spPr>
          <a:xfrm>
            <a:off x="3417910" y="2856757"/>
            <a:ext cx="2308086" cy="1729160"/>
          </a:xfrm>
          <a:prstGeom prst="rect">
            <a:avLst/>
          </a:prstGeom>
        </p:spPr>
      </p:pic>
      <p:sp>
        <p:nvSpPr>
          <p:cNvPr id="14" name="矩形 13"/>
          <p:cNvSpPr/>
          <p:nvPr/>
        </p:nvSpPr>
        <p:spPr>
          <a:xfrm>
            <a:off x="3248561" y="2276872"/>
            <a:ext cx="2646879" cy="461665"/>
          </a:xfrm>
          <a:prstGeom prst="rect">
            <a:avLst/>
          </a:prstGeom>
        </p:spPr>
        <p:txBody>
          <a:bodyPr wrap="none">
            <a:spAutoFit/>
          </a:bodyPr>
          <a:lstStyle/>
          <a:p>
            <a:r>
              <a:rPr lang="zh-CN" altLang="en-US" sz="2400" dirty="0">
                <a:solidFill>
                  <a:srgbClr val="0070C0"/>
                </a:solidFill>
                <a:ea typeface="楷体" panose="02010609060101010101" pitchFamily="49" charset="-122"/>
                <a:cs typeface="Times New Roman" panose="02020603050405020304" pitchFamily="18" charset="0"/>
              </a:rPr>
              <a:t>增量、海量、动态</a:t>
            </a:r>
          </a:p>
        </p:txBody>
      </p:sp>
      <p:sp>
        <p:nvSpPr>
          <p:cNvPr id="16" name="圆角矩形 15"/>
          <p:cNvSpPr/>
          <p:nvPr/>
        </p:nvSpPr>
        <p:spPr bwMode="auto">
          <a:xfrm>
            <a:off x="808097" y="5589240"/>
            <a:ext cx="7508318" cy="936104"/>
          </a:xfrm>
          <a:prstGeom prst="roundRect">
            <a:avLst/>
          </a:prstGeom>
          <a:solidFill>
            <a:srgbClr val="FFFFFF"/>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algn="ctr">
              <a:lnSpc>
                <a:spcPct val="150000"/>
              </a:lnSpc>
            </a:pPr>
            <a:r>
              <a:rPr lang="zh-CN" altLang="en-US" dirty="0">
                <a:latin typeface="楷体" panose="02010609060101010101" pitchFamily="49" charset="-122"/>
                <a:ea typeface="楷体" panose="02010609060101010101" pitchFamily="49" charset="-122"/>
              </a:rPr>
              <a:t>科学问题二：超越样本多项式时间复杂度的大数据计算模型</a:t>
            </a:r>
            <a:endParaRPr lang="en-US" altLang="zh-CN" dirty="0">
              <a:latin typeface="楷体" panose="02010609060101010101" pitchFamily="49" charset="-122"/>
              <a:ea typeface="楷体" panose="02010609060101010101" pitchFamily="49" charset="-122"/>
            </a:endParaRPr>
          </a:p>
          <a:p>
            <a:pPr algn="ctr">
              <a:lnSpc>
                <a:spcPct val="150000"/>
              </a:lnSpc>
            </a:pPr>
            <a:r>
              <a:rPr lang="zh-CN" altLang="en-US" dirty="0">
                <a:latin typeface="楷体" panose="02010609060101010101" pitchFamily="49" charset="-122"/>
                <a:ea typeface="楷体" panose="02010609060101010101" pitchFamily="49" charset="-122"/>
              </a:rPr>
              <a:t>（在线学习与近似计算）</a:t>
            </a: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p:txBody>
      </p:sp>
      <p:sp>
        <p:nvSpPr>
          <p:cNvPr id="20" name="圆角矩形 14"/>
          <p:cNvSpPr/>
          <p:nvPr/>
        </p:nvSpPr>
        <p:spPr bwMode="auto">
          <a:xfrm>
            <a:off x="179512" y="3604954"/>
            <a:ext cx="2160240" cy="576064"/>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并行</a:t>
            </a:r>
            <a:r>
              <a:rPr kumimoji="0" lang="en-US" altLang="zh-CN" sz="24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分布</a:t>
            </a:r>
          </a:p>
        </p:txBody>
      </p:sp>
      <p:sp>
        <p:nvSpPr>
          <p:cNvPr id="21" name="圆角矩形 16"/>
          <p:cNvSpPr/>
          <p:nvPr/>
        </p:nvSpPr>
        <p:spPr bwMode="auto">
          <a:xfrm>
            <a:off x="6876256" y="3604954"/>
            <a:ext cx="1440159" cy="576064"/>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近似计算</a:t>
            </a:r>
            <a:endParaRPr kumimoji="0" lang="zh-CN" altLang="en-US" sz="32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Rectangle 15"/>
          <p:cNvSpPr/>
          <p:nvPr/>
        </p:nvSpPr>
        <p:spPr>
          <a:xfrm>
            <a:off x="884706" y="2348880"/>
            <a:ext cx="726482" cy="400110"/>
          </a:xfrm>
          <a:prstGeom prst="rect">
            <a:avLst/>
          </a:prstGeom>
          <a:noFill/>
        </p:spPr>
        <p:txBody>
          <a:bodyPr wrap="none" lIns="91440" tIns="45720" rIns="91440" bIns="45720">
            <a:spAutoFit/>
          </a:bodyPr>
          <a:lstStyle/>
          <a:p>
            <a:pPr algn="ct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rPr>
              <a:t>O(N)</a:t>
            </a:r>
            <a:endParaRPr lang="en-US" altLang="zh-CN" sz="2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endParaRPr>
          </a:p>
        </p:txBody>
      </p:sp>
      <p:sp>
        <p:nvSpPr>
          <p:cNvPr id="22" name="Rectangle 18"/>
          <p:cNvSpPr/>
          <p:nvPr/>
        </p:nvSpPr>
        <p:spPr>
          <a:xfrm>
            <a:off x="665298" y="4397042"/>
            <a:ext cx="1111202" cy="400110"/>
          </a:xfrm>
          <a:prstGeom prst="rect">
            <a:avLst/>
          </a:prstGeom>
          <a:noFill/>
        </p:spPr>
        <p:txBody>
          <a:bodyPr wrap="none" lIns="91440" tIns="45720" rIns="91440" bIns="45720">
            <a:spAutoFit/>
          </a:bodyPr>
          <a:lstStyle/>
          <a:p>
            <a:pPr algn="ct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rPr>
              <a:t>O(N</a:t>
            </a:r>
            <a:r>
              <a:rPr lang="zh-CN" altLang="en-US"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rPr>
              <a:t>／</a:t>
            </a: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rPr>
              <a:t>k)</a:t>
            </a:r>
            <a:endParaRPr lang="en-US" altLang="zh-CN" sz="2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endParaRPr>
          </a:p>
        </p:txBody>
      </p:sp>
      <p:sp>
        <p:nvSpPr>
          <p:cNvPr id="23" name="Rectangle 21"/>
          <p:cNvSpPr/>
          <p:nvPr/>
        </p:nvSpPr>
        <p:spPr>
          <a:xfrm>
            <a:off x="6595477" y="2276872"/>
            <a:ext cx="1877437" cy="400110"/>
          </a:xfrm>
          <a:prstGeom prst="rect">
            <a:avLst/>
          </a:prstGeom>
          <a:noFill/>
        </p:spPr>
        <p:txBody>
          <a:bodyPr wrap="none" lIns="91440" tIns="45720" rIns="91440" bIns="45720">
            <a:spAutoFit/>
          </a:bodyPr>
          <a:lstStyle/>
          <a:p>
            <a:pPr algn="ct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rPr>
              <a:t>O(N) </a:t>
            </a: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sym typeface="Wingdings"/>
              </a:rPr>
              <a:t> </a:t>
            </a: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rPr>
              <a:t>O(ΔN) </a:t>
            </a:r>
            <a:endParaRPr lang="en-US" altLang="zh-CN" sz="2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endParaRPr>
          </a:p>
        </p:txBody>
      </p:sp>
      <p:sp>
        <p:nvSpPr>
          <p:cNvPr id="24" name="Rectangle 22"/>
          <p:cNvSpPr/>
          <p:nvPr/>
        </p:nvSpPr>
        <p:spPr>
          <a:xfrm>
            <a:off x="6768203" y="4397042"/>
            <a:ext cx="1654619" cy="400110"/>
          </a:xfrm>
          <a:prstGeom prst="rect">
            <a:avLst/>
          </a:prstGeom>
          <a:noFill/>
        </p:spPr>
        <p:txBody>
          <a:bodyPr wrap="none" lIns="91440" tIns="45720" rIns="91440" bIns="45720">
            <a:spAutoFit/>
          </a:bodyPr>
          <a:lstStyle/>
          <a:p>
            <a:pPr algn="ct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rPr>
              <a:t>O(N) </a:t>
            </a: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sym typeface="Wingdings"/>
              </a:rPr>
              <a:t> </a:t>
            </a:r>
            <a:r>
              <a:rPr lang="en-US" altLang="zh-CN"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rPr>
              <a:t>O(d) </a:t>
            </a:r>
            <a:endParaRPr lang="en-US" altLang="zh-CN" sz="2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38103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6"/>
          <p:cNvGrpSpPr>
            <a:grpSpLocks noChangeAspect="1"/>
          </p:cNvGrpSpPr>
          <p:nvPr/>
        </p:nvGrpSpPr>
        <p:grpSpPr>
          <a:xfrm>
            <a:off x="244414" y="2730681"/>
            <a:ext cx="4542263" cy="2278725"/>
            <a:chOff x="46522" y="4443413"/>
            <a:chExt cx="5677829" cy="2326385"/>
          </a:xfrm>
        </p:grpSpPr>
        <p:sp>
          <p:nvSpPr>
            <p:cNvPr id="6147" name="Rectangle 40"/>
            <p:cNvSpPr>
              <a:spLocks noChangeArrowheads="1"/>
            </p:cNvSpPr>
            <p:nvPr/>
          </p:nvSpPr>
          <p:spPr bwMode="auto">
            <a:xfrm>
              <a:off x="46522" y="6381105"/>
              <a:ext cx="3240360" cy="37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eaLnBrk="1" hangingPunct="1"/>
              <a:r>
                <a:rPr lang="zh-CN" altLang="en-US" sz="1800" b="0" dirty="0">
                  <a:solidFill>
                    <a:schemeClr val="tx1"/>
                  </a:solidFill>
                  <a:latin typeface="楷体" panose="02010609060101010101" pitchFamily="49" charset="-122"/>
                  <a:ea typeface="楷体" panose="02010609060101010101" pitchFamily="49" charset="-122"/>
                </a:rPr>
                <a:t>多个运营商的多种推荐</a:t>
              </a:r>
            </a:p>
          </p:txBody>
        </p:sp>
        <p:sp>
          <p:nvSpPr>
            <p:cNvPr id="6149" name="Rectangle 40"/>
            <p:cNvSpPr>
              <a:spLocks noChangeArrowheads="1"/>
            </p:cNvSpPr>
            <p:nvPr/>
          </p:nvSpPr>
          <p:spPr bwMode="auto">
            <a:xfrm>
              <a:off x="3564111" y="6392741"/>
              <a:ext cx="2160240" cy="37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eaLnBrk="1" hangingPunct="1"/>
              <a:r>
                <a:rPr lang="zh-CN" altLang="en-US" sz="1800" b="0" dirty="0">
                  <a:solidFill>
                    <a:srgbClr val="000000"/>
                  </a:solidFill>
                  <a:latin typeface="楷体" panose="02010609060101010101" pitchFamily="49" charset="-122"/>
                  <a:ea typeface="楷体" panose="02010609060101010101" pitchFamily="49" charset="-122"/>
                </a:rPr>
                <a:t>用户复杂决策</a:t>
              </a:r>
            </a:p>
          </p:txBody>
        </p:sp>
        <p:pic>
          <p:nvPicPr>
            <p:cNvPr id="6150" name="Picture 2" descr="C:\Users\dearhude1\Desktop\spam_filt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8638" y="4611688"/>
              <a:ext cx="12922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3" descr="C:\Users\dearhude1\Desktop\sending-em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850" y="4727575"/>
              <a:ext cx="1489075"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bwMode="auto">
            <a:xfrm>
              <a:off x="1628560" y="4808039"/>
              <a:ext cx="1217155" cy="187625"/>
            </a:xfrm>
            <a:prstGeom prst="rightArrow">
              <a:avLst/>
            </a:prstGeom>
            <a:solidFill>
              <a:srgbClr val="FF0000">
                <a:alpha val="58000"/>
              </a:srgb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36000" tIns="36000" rIns="36000" bIns="36000"/>
            <a:lstStyle/>
            <a:p>
              <a:pPr>
                <a:defRPr/>
              </a:pPr>
              <a:endParaRPr lang="zh-CN" altLang="en-US">
                <a:solidFill>
                  <a:schemeClr val="bg1"/>
                </a:solidFill>
                <a:latin typeface="楷体" panose="02010609060101010101" pitchFamily="49" charset="-122"/>
                <a:ea typeface="楷体" panose="02010609060101010101" pitchFamily="49" charset="-122"/>
              </a:endParaRPr>
            </a:p>
          </p:txBody>
        </p:sp>
        <p:sp>
          <p:nvSpPr>
            <p:cNvPr id="6155" name="TextBox 2"/>
            <p:cNvSpPr txBox="1">
              <a:spLocks noChangeArrowheads="1"/>
            </p:cNvSpPr>
            <p:nvPr/>
          </p:nvSpPr>
          <p:spPr bwMode="auto">
            <a:xfrm>
              <a:off x="1495564" y="4484083"/>
              <a:ext cx="1436687" cy="31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eaLnBrk="1" hangingPunct="1"/>
              <a:r>
                <a:rPr lang="zh-CN" altLang="en-US" sz="1400" dirty="0">
                  <a:solidFill>
                    <a:schemeClr val="tx1"/>
                  </a:solidFill>
                  <a:latin typeface="楷体" panose="02010609060101010101" pitchFamily="49" charset="-122"/>
                  <a:ea typeface="楷体" panose="02010609060101010101" pitchFamily="49" charset="-122"/>
                </a:rPr>
                <a:t>推荐系统</a:t>
              </a:r>
            </a:p>
          </p:txBody>
        </p:sp>
        <p:sp>
          <p:nvSpPr>
            <p:cNvPr id="6156" name="TextBox 23"/>
            <p:cNvSpPr txBox="1">
              <a:spLocks noChangeArrowheads="1"/>
            </p:cNvSpPr>
            <p:nvPr/>
          </p:nvSpPr>
          <p:spPr bwMode="auto">
            <a:xfrm>
              <a:off x="1551283" y="4981576"/>
              <a:ext cx="1282525" cy="31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eaLnBrk="1" hangingPunct="1"/>
              <a:r>
                <a:rPr lang="zh-CN" altLang="en-US" sz="1400" dirty="0">
                  <a:solidFill>
                    <a:schemeClr val="tx1"/>
                  </a:solidFill>
                  <a:latin typeface="楷体" panose="02010609060101010101" pitchFamily="49" charset="-122"/>
                  <a:ea typeface="楷体" panose="02010609060101010101" pitchFamily="49" charset="-122"/>
                </a:rPr>
                <a:t>套餐系统</a:t>
              </a:r>
            </a:p>
          </p:txBody>
        </p:sp>
        <p:sp>
          <p:nvSpPr>
            <p:cNvPr id="6157" name="TextBox 24"/>
            <p:cNvSpPr txBox="1">
              <a:spLocks noChangeArrowheads="1"/>
            </p:cNvSpPr>
            <p:nvPr/>
          </p:nvSpPr>
          <p:spPr bwMode="auto">
            <a:xfrm>
              <a:off x="4360863" y="4443413"/>
              <a:ext cx="862012" cy="31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eaLnBrk="1" hangingPunct="1"/>
              <a:r>
                <a:rPr lang="zh-CN" altLang="en-US" sz="1400" dirty="0">
                  <a:solidFill>
                    <a:schemeClr val="tx1"/>
                  </a:solidFill>
                  <a:latin typeface="楷体" panose="02010609060101010101" pitchFamily="49" charset="-122"/>
                  <a:ea typeface="楷体" panose="02010609060101010101" pitchFamily="49" charset="-122"/>
                </a:rPr>
                <a:t>过滤</a:t>
              </a:r>
              <a:endParaRPr lang="zh-CN" altLang="en-US" sz="1600" dirty="0">
                <a:solidFill>
                  <a:schemeClr val="tx1"/>
                </a:solidFill>
                <a:latin typeface="楷体" panose="02010609060101010101" pitchFamily="49" charset="-122"/>
                <a:ea typeface="楷体" panose="02010609060101010101" pitchFamily="49" charset="-122"/>
              </a:endParaRPr>
            </a:p>
          </p:txBody>
        </p:sp>
        <p:sp>
          <p:nvSpPr>
            <p:cNvPr id="6158" name="TextBox 25"/>
            <p:cNvSpPr txBox="1">
              <a:spLocks noChangeArrowheads="1"/>
            </p:cNvSpPr>
            <p:nvPr/>
          </p:nvSpPr>
          <p:spPr bwMode="auto">
            <a:xfrm>
              <a:off x="4206437" y="4933266"/>
              <a:ext cx="1170865" cy="31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eaLnBrk="1" hangingPunct="1"/>
              <a:r>
                <a:rPr lang="zh-CN" altLang="en-US" sz="1400" dirty="0">
                  <a:solidFill>
                    <a:schemeClr val="tx1"/>
                  </a:solidFill>
                  <a:latin typeface="楷体" panose="02010609060101010101" pitchFamily="49" charset="-122"/>
                  <a:ea typeface="楷体" panose="02010609060101010101" pitchFamily="49" charset="-122"/>
                </a:rPr>
                <a:t>决策</a:t>
              </a:r>
            </a:p>
          </p:txBody>
        </p:sp>
        <p:sp>
          <p:nvSpPr>
            <p:cNvPr id="6159" name="TextBox 34"/>
            <p:cNvSpPr txBox="1">
              <a:spLocks noChangeArrowheads="1"/>
            </p:cNvSpPr>
            <p:nvPr/>
          </p:nvSpPr>
          <p:spPr bwMode="auto">
            <a:xfrm>
              <a:off x="1613352" y="5465763"/>
              <a:ext cx="1163184" cy="31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algn="ctr" eaLnBrk="1" hangingPunct="1"/>
              <a:r>
                <a:rPr lang="zh-CN" altLang="en-US" sz="1400" dirty="0">
                  <a:solidFill>
                    <a:schemeClr val="tx1"/>
                  </a:solidFill>
                  <a:latin typeface="楷体" panose="02010609060101010101" pitchFamily="49" charset="-122"/>
                  <a:ea typeface="楷体" panose="02010609060101010101" pitchFamily="49" charset="-122"/>
                </a:rPr>
                <a:t>朋 友 圈</a:t>
              </a:r>
            </a:p>
          </p:txBody>
        </p:sp>
        <p:sp>
          <p:nvSpPr>
            <p:cNvPr id="6160" name="TextBox 35"/>
            <p:cNvSpPr txBox="1">
              <a:spLocks noChangeArrowheads="1"/>
            </p:cNvSpPr>
            <p:nvPr/>
          </p:nvSpPr>
          <p:spPr bwMode="auto">
            <a:xfrm>
              <a:off x="4088962" y="5441176"/>
              <a:ext cx="1288340" cy="31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eaLnBrk="1" hangingPunct="1"/>
              <a:r>
                <a:rPr lang="en-US" altLang="zh-CN" sz="1400" dirty="0">
                  <a:solidFill>
                    <a:schemeClr val="tx1"/>
                  </a:solidFill>
                  <a:latin typeface="楷体" panose="02010609060101010101" pitchFamily="49" charset="-122"/>
                  <a:ea typeface="楷体" panose="02010609060101010101" pitchFamily="49" charset="-122"/>
                </a:rPr>
                <a:t> </a:t>
              </a:r>
              <a:r>
                <a:rPr lang="zh-CN" altLang="en-US" sz="1400" dirty="0">
                  <a:solidFill>
                    <a:schemeClr val="tx1"/>
                  </a:solidFill>
                  <a:latin typeface="楷体" panose="02010609060101010101" pitchFamily="49" charset="-122"/>
                  <a:ea typeface="楷体" panose="02010609060101010101" pitchFamily="49" charset="-122"/>
                </a:rPr>
                <a:t>过滤</a:t>
              </a:r>
            </a:p>
          </p:txBody>
        </p:sp>
        <p:sp>
          <p:nvSpPr>
            <p:cNvPr id="6165" name="TextBox 44"/>
            <p:cNvSpPr txBox="1">
              <a:spLocks noChangeArrowheads="1"/>
            </p:cNvSpPr>
            <p:nvPr/>
          </p:nvSpPr>
          <p:spPr bwMode="auto">
            <a:xfrm rot="5400000">
              <a:off x="1715294" y="5973303"/>
              <a:ext cx="828675" cy="423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algn="ctr" eaLnBrk="1" hangingPunct="1"/>
              <a:r>
                <a:rPr lang="en-US" altLang="zh-CN" sz="1600" b="0" dirty="0">
                  <a:solidFill>
                    <a:schemeClr val="tx1"/>
                  </a:solidFill>
                  <a:latin typeface="楷体" panose="02010609060101010101" pitchFamily="49" charset="-122"/>
                  <a:ea typeface="楷体" panose="02010609060101010101" pitchFamily="49" charset="-122"/>
                </a:rPr>
                <a:t>……</a:t>
              </a:r>
              <a:endParaRPr lang="zh-CN" altLang="en-US" sz="1600" b="0" dirty="0">
                <a:solidFill>
                  <a:schemeClr val="tx1"/>
                </a:solidFill>
                <a:latin typeface="楷体" panose="02010609060101010101" pitchFamily="49" charset="-122"/>
                <a:ea typeface="楷体" panose="02010609060101010101" pitchFamily="49" charset="-122"/>
              </a:endParaRPr>
            </a:p>
          </p:txBody>
        </p:sp>
        <p:sp>
          <p:nvSpPr>
            <p:cNvPr id="39" name="右箭头 38"/>
            <p:cNvSpPr/>
            <p:nvPr/>
          </p:nvSpPr>
          <p:spPr bwMode="auto">
            <a:xfrm>
              <a:off x="1613354" y="5280869"/>
              <a:ext cx="1255083" cy="187625"/>
            </a:xfrm>
            <a:prstGeom prst="rightArrow">
              <a:avLst/>
            </a:prstGeom>
            <a:solidFill>
              <a:srgbClr val="FF0000">
                <a:alpha val="58000"/>
              </a:srgb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36000" tIns="36000" rIns="36000" bIns="36000"/>
            <a:lstStyle/>
            <a:p>
              <a:pPr>
                <a:defRPr/>
              </a:pPr>
              <a:endParaRPr lang="zh-CN" altLang="en-US">
                <a:solidFill>
                  <a:schemeClr val="bg1"/>
                </a:solidFill>
                <a:latin typeface="楷体" panose="02010609060101010101" pitchFamily="49" charset="-122"/>
                <a:ea typeface="楷体" panose="02010609060101010101" pitchFamily="49" charset="-122"/>
              </a:endParaRPr>
            </a:p>
          </p:txBody>
        </p:sp>
        <p:sp>
          <p:nvSpPr>
            <p:cNvPr id="40" name="右箭头 39"/>
            <p:cNvSpPr/>
            <p:nvPr/>
          </p:nvSpPr>
          <p:spPr bwMode="auto">
            <a:xfrm>
              <a:off x="1613353" y="5751479"/>
              <a:ext cx="1255083" cy="187625"/>
            </a:xfrm>
            <a:prstGeom prst="rightArrow">
              <a:avLst/>
            </a:prstGeom>
            <a:solidFill>
              <a:srgbClr val="FF0000">
                <a:alpha val="58000"/>
              </a:srgb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36000" tIns="36000" rIns="36000" bIns="36000"/>
            <a:lstStyle/>
            <a:p>
              <a:pPr>
                <a:defRPr/>
              </a:pPr>
              <a:endParaRPr lang="zh-CN" altLang="en-US">
                <a:solidFill>
                  <a:schemeClr val="bg1"/>
                </a:solidFill>
                <a:latin typeface="楷体" panose="02010609060101010101" pitchFamily="49" charset="-122"/>
                <a:ea typeface="楷体" panose="02010609060101010101" pitchFamily="49" charset="-122"/>
              </a:endParaRPr>
            </a:p>
          </p:txBody>
        </p:sp>
        <p:sp>
          <p:nvSpPr>
            <p:cNvPr id="41" name="右箭头 40"/>
            <p:cNvSpPr/>
            <p:nvPr/>
          </p:nvSpPr>
          <p:spPr bwMode="auto">
            <a:xfrm>
              <a:off x="4223394" y="4737584"/>
              <a:ext cx="1221752" cy="263983"/>
            </a:xfrm>
            <a:prstGeom prst="rightArrow">
              <a:avLst/>
            </a:prstGeom>
            <a:solidFill>
              <a:srgbClr val="00B0F0">
                <a:alpha val="59000"/>
              </a:srgb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36000" tIns="36000" rIns="36000" bIns="36000"/>
            <a:lstStyle/>
            <a:p>
              <a:pPr>
                <a:defRPr/>
              </a:pPr>
              <a:endParaRPr lang="zh-CN" altLang="en-US">
                <a:solidFill>
                  <a:schemeClr val="bg1"/>
                </a:solidFill>
                <a:latin typeface="楷体" panose="02010609060101010101" pitchFamily="49" charset="-122"/>
                <a:ea typeface="楷体" panose="02010609060101010101" pitchFamily="49" charset="-122"/>
              </a:endParaRPr>
            </a:p>
          </p:txBody>
        </p:sp>
        <p:sp>
          <p:nvSpPr>
            <p:cNvPr id="43" name="右箭头 42"/>
            <p:cNvSpPr/>
            <p:nvPr/>
          </p:nvSpPr>
          <p:spPr bwMode="auto">
            <a:xfrm>
              <a:off x="4215409" y="5231914"/>
              <a:ext cx="1229737" cy="263983"/>
            </a:xfrm>
            <a:prstGeom prst="rightArrow">
              <a:avLst/>
            </a:prstGeom>
            <a:solidFill>
              <a:srgbClr val="00B0F0">
                <a:alpha val="59000"/>
              </a:srgb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36000" tIns="36000" rIns="36000" bIns="36000"/>
            <a:lstStyle/>
            <a:p>
              <a:pPr>
                <a:defRPr/>
              </a:pPr>
              <a:endParaRPr lang="zh-CN" altLang="en-US">
                <a:solidFill>
                  <a:schemeClr val="bg1"/>
                </a:solidFill>
                <a:latin typeface="楷体" panose="02010609060101010101" pitchFamily="49" charset="-122"/>
                <a:ea typeface="楷体" panose="02010609060101010101" pitchFamily="49" charset="-122"/>
              </a:endParaRPr>
            </a:p>
          </p:txBody>
        </p:sp>
        <p:sp>
          <p:nvSpPr>
            <p:cNvPr id="44" name="右箭头 43"/>
            <p:cNvSpPr/>
            <p:nvPr/>
          </p:nvSpPr>
          <p:spPr bwMode="auto">
            <a:xfrm>
              <a:off x="4233117" y="5732451"/>
              <a:ext cx="1212029" cy="263983"/>
            </a:xfrm>
            <a:prstGeom prst="rightArrow">
              <a:avLst/>
            </a:prstGeom>
            <a:solidFill>
              <a:srgbClr val="00B0F0">
                <a:alpha val="59000"/>
              </a:srgb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36000" tIns="36000" rIns="36000" bIns="36000"/>
            <a:lstStyle/>
            <a:p>
              <a:pPr>
                <a:defRPr/>
              </a:pPr>
              <a:endParaRPr lang="zh-CN" altLang="en-US">
                <a:solidFill>
                  <a:schemeClr val="bg1"/>
                </a:solidFill>
                <a:latin typeface="楷体" panose="02010609060101010101" pitchFamily="49" charset="-122"/>
                <a:ea typeface="楷体" panose="02010609060101010101" pitchFamily="49" charset="-122"/>
              </a:endParaRPr>
            </a:p>
          </p:txBody>
        </p:sp>
        <p:grpSp>
          <p:nvGrpSpPr>
            <p:cNvPr id="5" name="组合 2"/>
            <p:cNvGrpSpPr>
              <a:grpSpLocks/>
            </p:cNvGrpSpPr>
            <p:nvPr/>
          </p:nvGrpSpPr>
          <p:grpSpPr bwMode="auto">
            <a:xfrm>
              <a:off x="4873625" y="4697413"/>
              <a:ext cx="336550" cy="344487"/>
              <a:chOff x="8110538" y="2049463"/>
              <a:chExt cx="638175" cy="633412"/>
            </a:xfrm>
          </p:grpSpPr>
          <p:sp>
            <p:nvSpPr>
              <p:cNvPr id="4" name="椭圆 3"/>
              <p:cNvSpPr/>
              <p:nvPr/>
            </p:nvSpPr>
            <p:spPr bwMode="auto">
              <a:xfrm>
                <a:off x="8110538" y="2049463"/>
                <a:ext cx="638175" cy="633412"/>
              </a:xfrm>
              <a:prstGeom prst="ellipse">
                <a:avLst/>
              </a:prstGeom>
              <a:noFill/>
              <a:ln w="5715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36000" tIns="36000" rIns="36000" bIns="36000"/>
              <a:lstStyle/>
              <a:p>
                <a:pPr>
                  <a:defRPr/>
                </a:pPr>
                <a:endParaRPr lang="zh-CN" altLang="en-US">
                  <a:solidFill>
                    <a:schemeClr val="bg1"/>
                  </a:solidFill>
                  <a:latin typeface="楷体" panose="02010609060101010101" pitchFamily="49" charset="-122"/>
                  <a:ea typeface="楷体" panose="02010609060101010101" pitchFamily="49" charset="-122"/>
                </a:endParaRPr>
              </a:p>
            </p:txBody>
          </p:sp>
          <p:cxnSp>
            <p:nvCxnSpPr>
              <p:cNvPr id="6190" name="直接连接符 5"/>
              <p:cNvCxnSpPr>
                <a:cxnSpLocks noChangeShapeType="1"/>
                <a:stCxn id="4" idx="7"/>
                <a:endCxn id="4" idx="3"/>
              </p:cNvCxnSpPr>
              <p:nvPr/>
            </p:nvCxnSpPr>
            <p:spPr bwMode="auto">
              <a:xfrm flipH="1">
                <a:off x="8202613" y="2143125"/>
                <a:ext cx="452437" cy="447675"/>
              </a:xfrm>
              <a:prstGeom prst="line">
                <a:avLst/>
              </a:prstGeom>
              <a:noFill/>
              <a:ln w="5715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7" name="组合 44"/>
            <p:cNvGrpSpPr>
              <a:grpSpLocks/>
            </p:cNvGrpSpPr>
            <p:nvPr/>
          </p:nvGrpSpPr>
          <p:grpSpPr bwMode="auto">
            <a:xfrm>
              <a:off x="4922838" y="5702300"/>
              <a:ext cx="338137" cy="342900"/>
              <a:chOff x="8110538" y="2049463"/>
              <a:chExt cx="638175" cy="633412"/>
            </a:xfrm>
          </p:grpSpPr>
          <p:sp>
            <p:nvSpPr>
              <p:cNvPr id="46" name="椭圆 45"/>
              <p:cNvSpPr/>
              <p:nvPr/>
            </p:nvSpPr>
            <p:spPr bwMode="auto">
              <a:xfrm>
                <a:off x="8110538" y="2049463"/>
                <a:ext cx="638175" cy="633412"/>
              </a:xfrm>
              <a:prstGeom prst="ellipse">
                <a:avLst/>
              </a:prstGeom>
              <a:noFill/>
              <a:ln w="5715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36000" tIns="36000" rIns="36000" bIns="36000"/>
              <a:lstStyle/>
              <a:p>
                <a:pPr>
                  <a:defRPr/>
                </a:pPr>
                <a:endParaRPr lang="zh-CN" altLang="en-US">
                  <a:solidFill>
                    <a:schemeClr val="bg1"/>
                  </a:solidFill>
                  <a:latin typeface="楷体" panose="02010609060101010101" pitchFamily="49" charset="-122"/>
                  <a:ea typeface="楷体" panose="02010609060101010101" pitchFamily="49" charset="-122"/>
                </a:endParaRPr>
              </a:p>
            </p:txBody>
          </p:sp>
          <p:cxnSp>
            <p:nvCxnSpPr>
              <p:cNvPr id="6188" name="直接连接符 5"/>
              <p:cNvCxnSpPr>
                <a:cxnSpLocks noChangeShapeType="1"/>
                <a:stCxn id="46" idx="7"/>
                <a:endCxn id="46" idx="3"/>
              </p:cNvCxnSpPr>
              <p:nvPr/>
            </p:nvCxnSpPr>
            <p:spPr bwMode="auto">
              <a:xfrm flipH="1">
                <a:off x="8202613" y="2143125"/>
                <a:ext cx="452437" cy="447675"/>
              </a:xfrm>
              <a:prstGeom prst="line">
                <a:avLst/>
              </a:prstGeom>
              <a:noFill/>
              <a:ln w="5715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6185" name="TextBox 44"/>
            <p:cNvSpPr txBox="1">
              <a:spLocks noChangeArrowheads="1"/>
            </p:cNvSpPr>
            <p:nvPr/>
          </p:nvSpPr>
          <p:spPr bwMode="auto">
            <a:xfrm rot="5400000">
              <a:off x="4229893" y="5986004"/>
              <a:ext cx="828675" cy="423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华文细黑" pitchFamily="2" charset="-122"/>
                  <a:ea typeface="仿宋_GB2312" pitchFamily="49" charset="-122"/>
                </a:defRPr>
              </a:lvl1pPr>
              <a:lvl2pPr marL="742950" indent="-285750" eaLnBrk="0" hangingPunct="0">
                <a:defRPr sz="2400" b="1">
                  <a:solidFill>
                    <a:schemeClr val="bg1"/>
                  </a:solidFill>
                  <a:latin typeface="华文细黑" pitchFamily="2" charset="-122"/>
                  <a:ea typeface="仿宋_GB2312" pitchFamily="49" charset="-122"/>
                </a:defRPr>
              </a:lvl2pPr>
              <a:lvl3pPr marL="1143000" indent="-228600" eaLnBrk="0" hangingPunct="0">
                <a:defRPr sz="2400" b="1">
                  <a:solidFill>
                    <a:schemeClr val="bg1"/>
                  </a:solidFill>
                  <a:latin typeface="华文细黑" pitchFamily="2" charset="-122"/>
                  <a:ea typeface="仿宋_GB2312" pitchFamily="49" charset="-122"/>
                </a:defRPr>
              </a:lvl3pPr>
              <a:lvl4pPr marL="1600200" indent="-228600" eaLnBrk="0" hangingPunct="0">
                <a:defRPr sz="2400" b="1">
                  <a:solidFill>
                    <a:schemeClr val="bg1"/>
                  </a:solidFill>
                  <a:latin typeface="华文细黑" pitchFamily="2" charset="-122"/>
                  <a:ea typeface="仿宋_GB2312" pitchFamily="49" charset="-122"/>
                </a:defRPr>
              </a:lvl4pPr>
              <a:lvl5pPr marL="2057400" indent="-228600" eaLnBrk="0" hangingPunct="0">
                <a:defRPr sz="2400" b="1">
                  <a:solidFill>
                    <a:schemeClr val="bg1"/>
                  </a:solidFill>
                  <a:latin typeface="华文细黑"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itchFamily="2" charset="-122"/>
                  <a:ea typeface="仿宋_GB2312" pitchFamily="49" charset="-122"/>
                </a:defRPr>
              </a:lvl9pPr>
            </a:lstStyle>
            <a:p>
              <a:pPr algn="ctr" eaLnBrk="1" hangingPunct="1"/>
              <a:r>
                <a:rPr lang="en-US" altLang="zh-CN" sz="1600" b="0" dirty="0">
                  <a:solidFill>
                    <a:schemeClr val="tx1"/>
                  </a:solidFill>
                  <a:latin typeface="楷体" panose="02010609060101010101" pitchFamily="49" charset="-122"/>
                  <a:ea typeface="楷体" panose="02010609060101010101" pitchFamily="49" charset="-122"/>
                </a:rPr>
                <a:t>……</a:t>
              </a:r>
              <a:endParaRPr lang="zh-CN" altLang="en-US" sz="1600" b="0" dirty="0">
                <a:solidFill>
                  <a:schemeClr val="tx1"/>
                </a:solidFill>
                <a:latin typeface="楷体" panose="02010609060101010101" pitchFamily="49" charset="-122"/>
                <a:ea typeface="楷体" panose="02010609060101010101" pitchFamily="49" charset="-122"/>
              </a:endParaRPr>
            </a:p>
          </p:txBody>
        </p:sp>
      </p:grpSp>
      <p:sp>
        <p:nvSpPr>
          <p:cNvPr id="35" name="标题 1"/>
          <p:cNvSpPr txBox="1">
            <a:spLocks/>
          </p:cNvSpPr>
          <p:nvPr/>
        </p:nvSpPr>
        <p:spPr bwMode="auto">
          <a:xfrm>
            <a:off x="0" y="115888"/>
            <a:ext cx="9144000"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j-cs"/>
              </a:rPr>
              <a:t>大数据的决策技术</a:t>
            </a:r>
          </a:p>
        </p:txBody>
      </p:sp>
      <p:sp>
        <p:nvSpPr>
          <p:cNvPr id="36" name="矩形 35"/>
          <p:cNvSpPr/>
          <p:nvPr/>
        </p:nvSpPr>
        <p:spPr>
          <a:xfrm>
            <a:off x="275080" y="1493877"/>
            <a:ext cx="2646879" cy="461665"/>
          </a:xfrm>
          <a:prstGeom prst="rect">
            <a:avLst/>
          </a:prstGeom>
        </p:spPr>
        <p:txBody>
          <a:bodyPr wrap="none">
            <a:spAutoFit/>
          </a:bodyPr>
          <a:lstStyle/>
          <a:p>
            <a:pPr algn="ctr"/>
            <a:r>
              <a:rPr lang="zh-CN" altLang="en-US" sz="2400" b="0" u="sng" dirty="0">
                <a:solidFill>
                  <a:srgbClr val="FF0000"/>
                </a:solidFill>
                <a:latin typeface="楷体" panose="02010609060101010101" pitchFamily="49" charset="-122"/>
                <a:ea typeface="楷体" panose="02010609060101010101" pitchFamily="49" charset="-122"/>
              </a:rPr>
              <a:t>大数据的决策模型</a:t>
            </a:r>
          </a:p>
        </p:txBody>
      </p:sp>
      <p:sp>
        <p:nvSpPr>
          <p:cNvPr id="51" name="矩形 50"/>
          <p:cNvSpPr/>
          <p:nvPr/>
        </p:nvSpPr>
        <p:spPr>
          <a:xfrm>
            <a:off x="5877348" y="4829090"/>
            <a:ext cx="1723549" cy="400110"/>
          </a:xfrm>
          <a:prstGeom prst="rect">
            <a:avLst/>
          </a:prstGeom>
        </p:spPr>
        <p:txBody>
          <a:bodyPr wrap="none">
            <a:spAutoFit/>
          </a:bodyPr>
          <a:lstStyle/>
          <a:p>
            <a:r>
              <a:rPr lang="zh-CN" altLang="en-US" sz="2000" b="0" dirty="0">
                <a:solidFill>
                  <a:srgbClr val="000000"/>
                </a:solidFill>
                <a:latin typeface="楷体" panose="02010609060101010101" pitchFamily="49" charset="-122"/>
                <a:ea typeface="楷体" panose="02010609060101010101" pitchFamily="49" charset="-122"/>
              </a:rPr>
              <a:t>博弈推理复杂</a:t>
            </a:r>
          </a:p>
        </p:txBody>
      </p:sp>
      <p:grpSp>
        <p:nvGrpSpPr>
          <p:cNvPr id="11" name="组合 10"/>
          <p:cNvGrpSpPr/>
          <p:nvPr/>
        </p:nvGrpSpPr>
        <p:grpSpPr>
          <a:xfrm>
            <a:off x="4711168" y="2060127"/>
            <a:ext cx="4037296" cy="2828863"/>
            <a:chOff x="4829929" y="1556884"/>
            <a:chExt cx="4037296" cy="2828863"/>
          </a:xfrm>
        </p:grpSpPr>
        <p:sp>
          <p:nvSpPr>
            <p:cNvPr id="6" name="TextBox 5"/>
            <p:cNvSpPr txBox="1"/>
            <p:nvPr/>
          </p:nvSpPr>
          <p:spPr>
            <a:xfrm>
              <a:off x="6002052" y="2811707"/>
              <a:ext cx="1031027" cy="646331"/>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cs typeface="Times New Roman" panose="02020603050405020304" pitchFamily="18" charset="0"/>
                </a:rPr>
                <a:t>Big Data</a:t>
              </a:r>
              <a:endParaRPr lang="zh-CN" altLang="en-US"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56" name="Picture 2"/>
            <p:cNvPicPr>
              <a:picLocks noChangeAspect="1" noChangeArrowheads="1"/>
            </p:cNvPicPr>
            <p:nvPr/>
          </p:nvPicPr>
          <p:blipFill>
            <a:blip r:embed="rId5" cstate="print"/>
            <a:srcRect/>
            <a:stretch>
              <a:fillRect/>
            </a:stretch>
          </p:blipFill>
          <p:spPr bwMode="auto">
            <a:xfrm>
              <a:off x="5986905" y="2749654"/>
              <a:ext cx="1515587" cy="1016786"/>
            </a:xfrm>
            <a:prstGeom prst="roundRect">
              <a:avLst>
                <a:gd name="adj" fmla="val 8594"/>
              </a:avLst>
            </a:prstGeom>
            <a:solidFill>
              <a:srgbClr val="FFFFFF">
                <a:shade val="85000"/>
              </a:srgbClr>
            </a:solidFill>
            <a:ln>
              <a:noFill/>
            </a:ln>
            <a:effectLst>
              <a:reflection blurRad="12700" stA="38000" endPos="0" dist="5000" dir="5400000" sy="-100000" algn="bl" rotWithShape="0"/>
            </a:effectLst>
          </p:spPr>
        </p:pic>
        <p:grpSp>
          <p:nvGrpSpPr>
            <p:cNvPr id="8" name="组合 61"/>
            <p:cNvGrpSpPr/>
            <p:nvPr/>
          </p:nvGrpSpPr>
          <p:grpSpPr>
            <a:xfrm>
              <a:off x="7753218" y="3494541"/>
              <a:ext cx="1114007" cy="891206"/>
              <a:chOff x="4526310" y="1892107"/>
              <a:chExt cx="1114007" cy="891206"/>
            </a:xfrm>
          </p:grpSpPr>
          <p:pic>
            <p:nvPicPr>
              <p:cNvPr id="63" name="Picture 4" descr="C:\Users\dearhude1\Desktop\ba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6310" y="1892107"/>
                <a:ext cx="1114007" cy="8912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4756551" y="2090874"/>
                <a:ext cx="720081" cy="461665"/>
              </a:xfrm>
              <a:prstGeom prst="rect">
                <a:avLst/>
              </a:prstGeom>
              <a:noFill/>
            </p:spPr>
            <p:txBody>
              <a:bodyPr wrap="square" rtlCol="0">
                <a:spAutoFit/>
              </a:bodyPr>
              <a:lstStyle/>
              <a:p>
                <a:pPr algn="ctr"/>
                <a:r>
                  <a:rPr lang="zh-CN" altLang="en-US" sz="1200" dirty="0">
                    <a:solidFill>
                      <a:schemeClr val="bg1"/>
                    </a:solidFill>
                    <a:latin typeface="楷体" panose="02010609060101010101" pitchFamily="49" charset="-122"/>
                    <a:ea typeface="楷体" panose="02010609060101010101" pitchFamily="49" charset="-122"/>
                  </a:rPr>
                  <a:t>数据干预者</a:t>
                </a:r>
              </a:p>
            </p:txBody>
          </p:sp>
        </p:grpSp>
        <p:sp>
          <p:nvSpPr>
            <p:cNvPr id="15" name="下箭头 14"/>
            <p:cNvSpPr/>
            <p:nvPr/>
          </p:nvSpPr>
          <p:spPr bwMode="auto">
            <a:xfrm rot="7421813">
              <a:off x="7469121" y="3206565"/>
              <a:ext cx="316750" cy="544435"/>
            </a:xfrm>
            <a:prstGeom prst="downArrow">
              <a:avLst/>
            </a:prstGeom>
            <a:solidFill>
              <a:srgbClr val="FF9999"/>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楷体" panose="02010609060101010101" pitchFamily="49" charset="-122"/>
                <a:ea typeface="楷体" panose="02010609060101010101" pitchFamily="49" charset="-122"/>
              </a:endParaRPr>
            </a:p>
          </p:txBody>
        </p:sp>
        <p:grpSp>
          <p:nvGrpSpPr>
            <p:cNvPr id="9" name="组合 67"/>
            <p:cNvGrpSpPr/>
            <p:nvPr/>
          </p:nvGrpSpPr>
          <p:grpSpPr>
            <a:xfrm>
              <a:off x="4829929" y="3446120"/>
              <a:ext cx="1114007" cy="891206"/>
              <a:chOff x="4526310" y="1892107"/>
              <a:chExt cx="1114007" cy="891206"/>
            </a:xfrm>
          </p:grpSpPr>
          <p:pic>
            <p:nvPicPr>
              <p:cNvPr id="69" name="Picture 4" descr="C:\Users\dearhude1\Desktop\ba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6310" y="1892107"/>
                <a:ext cx="1114007" cy="891206"/>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4775222" y="2106877"/>
                <a:ext cx="720081" cy="461665"/>
              </a:xfrm>
              <a:prstGeom prst="rect">
                <a:avLst/>
              </a:prstGeom>
              <a:noFill/>
            </p:spPr>
            <p:txBody>
              <a:bodyPr wrap="square" rtlCol="0">
                <a:spAutoFit/>
              </a:bodyPr>
              <a:lstStyle/>
              <a:p>
                <a:pPr algn="ctr"/>
                <a:r>
                  <a:rPr lang="zh-CN" altLang="en-US" sz="1200" dirty="0">
                    <a:solidFill>
                      <a:schemeClr val="bg1"/>
                    </a:solidFill>
                    <a:latin typeface="楷体" panose="02010609060101010101" pitchFamily="49" charset="-122"/>
                    <a:ea typeface="楷体" panose="02010609060101010101" pitchFamily="49" charset="-122"/>
                  </a:rPr>
                  <a:t>数据干预者</a:t>
                </a:r>
              </a:p>
            </p:txBody>
          </p:sp>
        </p:grpSp>
        <p:grpSp>
          <p:nvGrpSpPr>
            <p:cNvPr id="10" name="组合 17"/>
            <p:cNvGrpSpPr/>
            <p:nvPr/>
          </p:nvGrpSpPr>
          <p:grpSpPr>
            <a:xfrm>
              <a:off x="6114619" y="1556884"/>
              <a:ext cx="1224136" cy="918102"/>
              <a:chOff x="6114619" y="1556884"/>
              <a:chExt cx="1224136" cy="918102"/>
            </a:xfrm>
          </p:grpSpPr>
          <p:pic>
            <p:nvPicPr>
              <p:cNvPr id="1029" name="Picture 5" descr="C:\Users\dearhude1\Desktop\blue bal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4619" y="1556884"/>
                <a:ext cx="1224136" cy="918102"/>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6403987" y="1756861"/>
                <a:ext cx="720081" cy="461665"/>
              </a:xfrm>
              <a:prstGeom prst="rect">
                <a:avLst/>
              </a:prstGeom>
              <a:noFill/>
            </p:spPr>
            <p:txBody>
              <a:bodyPr wrap="square" rtlCol="0">
                <a:spAutoFit/>
              </a:bodyPr>
              <a:lstStyle/>
              <a:p>
                <a:r>
                  <a:rPr lang="zh-CN" altLang="en-US" sz="1200" dirty="0">
                    <a:solidFill>
                      <a:schemeClr val="bg1"/>
                    </a:solidFill>
                    <a:latin typeface="楷体" panose="02010609060101010101" pitchFamily="49" charset="-122"/>
                    <a:ea typeface="楷体" panose="02010609060101010101" pitchFamily="49" charset="-122"/>
                  </a:rPr>
                  <a:t>数据决策系统</a:t>
                </a:r>
              </a:p>
            </p:txBody>
          </p:sp>
        </p:grpSp>
        <p:sp>
          <p:nvSpPr>
            <p:cNvPr id="73" name="下箭头 72"/>
            <p:cNvSpPr/>
            <p:nvPr/>
          </p:nvSpPr>
          <p:spPr bwMode="auto">
            <a:xfrm rot="13827788">
              <a:off x="5767744" y="3263341"/>
              <a:ext cx="316750" cy="480945"/>
            </a:xfrm>
            <a:prstGeom prst="downArrow">
              <a:avLst/>
            </a:prstGeom>
            <a:solidFill>
              <a:srgbClr val="FF9999"/>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楷体" panose="02010609060101010101" pitchFamily="49" charset="-122"/>
                <a:ea typeface="楷体" panose="02010609060101010101" pitchFamily="49" charset="-122"/>
              </a:endParaRPr>
            </a:p>
          </p:txBody>
        </p:sp>
        <p:sp>
          <p:nvSpPr>
            <p:cNvPr id="74" name="下箭头 73"/>
            <p:cNvSpPr/>
            <p:nvPr/>
          </p:nvSpPr>
          <p:spPr bwMode="auto">
            <a:xfrm>
              <a:off x="6568312" y="2464957"/>
              <a:ext cx="316750" cy="413130"/>
            </a:xfrm>
            <a:prstGeom prst="downArrow">
              <a:avLst/>
            </a:prstGeom>
            <a:solidFill>
              <a:srgbClr val="66FF99"/>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楷体" panose="02010609060101010101" pitchFamily="49" charset="-122"/>
                <a:ea typeface="楷体" panose="02010609060101010101" pitchFamily="49" charset="-122"/>
              </a:endParaRPr>
            </a:p>
          </p:txBody>
        </p:sp>
        <p:cxnSp>
          <p:nvCxnSpPr>
            <p:cNvPr id="89" name="直接连接符 88"/>
            <p:cNvCxnSpPr>
              <a:endCxn id="69" idx="0"/>
            </p:cNvCxnSpPr>
            <p:nvPr/>
          </p:nvCxnSpPr>
          <p:spPr bwMode="auto">
            <a:xfrm flipH="1">
              <a:off x="5386933" y="1987693"/>
              <a:ext cx="913259" cy="1458427"/>
            </a:xfrm>
            <a:prstGeom prst="line">
              <a:avLst/>
            </a:prstGeom>
            <a:solidFill>
              <a:srgbClr val="FFFFFF"/>
            </a:solidFill>
            <a:ln w="38100" cap="flat" cmpd="dbl"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2" name="直接连接符 111"/>
            <p:cNvCxnSpPr>
              <a:stCxn id="70" idx="3"/>
              <a:endCxn id="64" idx="1"/>
            </p:cNvCxnSpPr>
            <p:nvPr/>
          </p:nvCxnSpPr>
          <p:spPr bwMode="auto">
            <a:xfrm>
              <a:off x="5798922" y="3891723"/>
              <a:ext cx="2184537" cy="32418"/>
            </a:xfrm>
            <a:prstGeom prst="line">
              <a:avLst/>
            </a:prstGeom>
            <a:solidFill>
              <a:srgbClr val="FFFFFF"/>
            </a:solidFill>
            <a:ln w="38100" cap="flat" cmpd="dbl"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5" name="直接连接符 114"/>
            <p:cNvCxnSpPr>
              <a:stCxn id="72" idx="3"/>
              <a:endCxn id="63" idx="0"/>
            </p:cNvCxnSpPr>
            <p:nvPr/>
          </p:nvCxnSpPr>
          <p:spPr bwMode="auto">
            <a:xfrm>
              <a:off x="7124068" y="1987694"/>
              <a:ext cx="1186154" cy="1506847"/>
            </a:xfrm>
            <a:prstGeom prst="line">
              <a:avLst/>
            </a:prstGeom>
            <a:solidFill>
              <a:srgbClr val="FFFFFF"/>
            </a:solidFill>
            <a:ln w="38100" cap="flat" cmpd="dbl"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52" name="圆角矩形 51"/>
          <p:cNvSpPr/>
          <p:nvPr/>
        </p:nvSpPr>
        <p:spPr bwMode="auto">
          <a:xfrm>
            <a:off x="960306" y="5589240"/>
            <a:ext cx="7231154" cy="936104"/>
          </a:xfrm>
          <a:prstGeom prst="roundRect">
            <a:avLst/>
          </a:prstGeom>
          <a:solidFill>
            <a:srgbClr val="FFFFFF"/>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algn="ctr">
              <a:lnSpc>
                <a:spcPct val="150000"/>
              </a:lnSpc>
            </a:pPr>
            <a:r>
              <a:rPr lang="zh-CN" altLang="en-US" dirty="0">
                <a:latin typeface="楷体" panose="02010609060101010101" pitchFamily="49" charset="-122"/>
                <a:ea typeface="楷体" panose="02010609060101010101" pitchFamily="49" charset="-122"/>
              </a:rPr>
              <a:t>科学问题三：面向多个行为实体的大数据复杂决策技术</a:t>
            </a:r>
            <a:endParaRPr lang="en-US" altLang="zh-CN" dirty="0">
              <a:latin typeface="楷体" panose="02010609060101010101" pitchFamily="49" charset="-122"/>
              <a:ea typeface="楷体" panose="02010609060101010101" pitchFamily="49" charset="-122"/>
            </a:endParaRPr>
          </a:p>
          <a:p>
            <a:pPr algn="ctr">
              <a:lnSpc>
                <a:spcPct val="150000"/>
              </a:lnSpc>
            </a:pPr>
            <a:r>
              <a:rPr lang="zh-CN" altLang="en-US" dirty="0">
                <a:latin typeface="楷体" panose="02010609060101010101" pitchFamily="49" charset="-122"/>
                <a:ea typeface="楷体" panose="02010609060101010101" pitchFamily="49" charset="-122"/>
              </a:rPr>
              <a:t>（从数据分析到博弈推理）</a:t>
            </a:r>
          </a:p>
          <a:p>
            <a:pPr>
              <a:lnSpc>
                <a:spcPct val="150000"/>
              </a:lnSpc>
            </a:pP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385584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0" y="188640"/>
            <a:ext cx="914400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j-cs"/>
              </a:rPr>
              <a:t>科学问题</a:t>
            </a:r>
          </a:p>
        </p:txBody>
      </p:sp>
      <p:sp>
        <p:nvSpPr>
          <p:cNvPr id="14" name="右箭头 13"/>
          <p:cNvSpPr/>
          <p:nvPr/>
        </p:nvSpPr>
        <p:spPr bwMode="auto">
          <a:xfrm rot="16200000">
            <a:off x="2914215" y="2419162"/>
            <a:ext cx="285752" cy="500066"/>
          </a:xfrm>
          <a:prstGeom prst="rightArrow">
            <a:avLst/>
          </a:prstGeom>
          <a:solidFill>
            <a:srgbClr val="66FF9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华文细黑" pitchFamily="2" charset="-122"/>
              <a:ea typeface="仿宋_GB2312" pitchFamily="49" charset="-122"/>
            </a:endParaRPr>
          </a:p>
        </p:txBody>
      </p:sp>
      <p:sp>
        <p:nvSpPr>
          <p:cNvPr id="7" name="椭圆 6"/>
          <p:cNvSpPr/>
          <p:nvPr/>
        </p:nvSpPr>
        <p:spPr bwMode="auto">
          <a:xfrm>
            <a:off x="2337314" y="2894887"/>
            <a:ext cx="1434678" cy="462105"/>
          </a:xfrm>
          <a:prstGeom prst="ellipse">
            <a:avLst/>
          </a:prstGeom>
          <a:solidFill>
            <a:srgbClr val="FFCCFF"/>
          </a:solidFill>
          <a:ln w="317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r>
              <a:rPr lang="zh-CN" altLang="en-US" sz="1800" b="0" dirty="0">
                <a:solidFill>
                  <a:schemeClr val="tx1"/>
                </a:solidFill>
                <a:latin typeface="黑体" pitchFamily="49" charset="-122"/>
                <a:ea typeface="黑体" pitchFamily="49" charset="-122"/>
              </a:rPr>
              <a:t>表示技术</a:t>
            </a:r>
          </a:p>
        </p:txBody>
      </p:sp>
      <p:sp>
        <p:nvSpPr>
          <p:cNvPr id="48" name="圆角矩形 47"/>
          <p:cNvSpPr/>
          <p:nvPr/>
        </p:nvSpPr>
        <p:spPr bwMode="auto">
          <a:xfrm>
            <a:off x="2135239" y="3507436"/>
            <a:ext cx="1886794" cy="792690"/>
          </a:xfrm>
          <a:prstGeom prst="roundRect">
            <a:avLst/>
          </a:pr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面向大数据的高效</a:t>
            </a:r>
            <a:r>
              <a:rPr lang="zh-CN" altLang="en-US" sz="2000" dirty="0">
                <a:latin typeface="黑体" panose="02010609060101010101" pitchFamily="49" charset="-122"/>
                <a:ea typeface="黑体" panose="02010609060101010101" pitchFamily="49" charset="-122"/>
              </a:rPr>
              <a:t>数据</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表示</a:t>
            </a:r>
          </a:p>
        </p:txBody>
      </p:sp>
      <p:sp>
        <p:nvSpPr>
          <p:cNvPr id="49" name="圆角矩形 48"/>
          <p:cNvSpPr/>
          <p:nvPr/>
        </p:nvSpPr>
        <p:spPr bwMode="auto">
          <a:xfrm>
            <a:off x="4059585" y="3507435"/>
            <a:ext cx="1886794" cy="792690"/>
          </a:xfrm>
          <a:prstGeom prst="roundRect">
            <a:avLst/>
          </a:pr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algn="ctr"/>
            <a:r>
              <a:rPr lang="zh-CN" altLang="en-US" sz="2000" b="0" dirty="0">
                <a:solidFill>
                  <a:schemeClr val="tx1"/>
                </a:solidFill>
                <a:latin typeface="黑体" panose="02010609060101010101" pitchFamily="49" charset="-122"/>
                <a:ea typeface="黑体" panose="02010609060101010101" pitchFamily="49" charset="-122"/>
              </a:rPr>
              <a:t>面向大数据的在线学习技术</a:t>
            </a:r>
          </a:p>
        </p:txBody>
      </p:sp>
      <p:sp>
        <p:nvSpPr>
          <p:cNvPr id="50" name="圆角矩形 49"/>
          <p:cNvSpPr/>
          <p:nvPr/>
        </p:nvSpPr>
        <p:spPr bwMode="auto">
          <a:xfrm>
            <a:off x="5997574" y="3507436"/>
            <a:ext cx="1886794" cy="792690"/>
          </a:xfrm>
          <a:prstGeom prst="roundRect">
            <a:avLst/>
          </a:pr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ctr" defTabSz="914400" eaLnBrk="1" latinLnBrk="0" hangingPunct="1">
              <a:buClrTx/>
              <a:buSzTx/>
              <a:buFontTx/>
              <a:buNone/>
              <a:tabLst/>
            </a:pPr>
            <a:r>
              <a:rPr lang="zh-CN" altLang="en-US" sz="2000" b="0" dirty="0">
                <a:solidFill>
                  <a:schemeClr val="tx1"/>
                </a:solidFill>
                <a:latin typeface="黑体" panose="02010609060101010101" pitchFamily="49" charset="-122"/>
                <a:ea typeface="黑体" panose="02010609060101010101" pitchFamily="49" charset="-122"/>
              </a:rPr>
              <a:t>面向大数据的动态</a:t>
            </a:r>
            <a:r>
              <a:rPr lang="zh-CN" altLang="en-US" sz="2000" dirty="0">
                <a:latin typeface="黑体" panose="02010609060101010101" pitchFamily="49" charset="-122"/>
                <a:ea typeface="黑体" panose="02010609060101010101" pitchFamily="49" charset="-122"/>
              </a:rPr>
              <a:t>决策</a:t>
            </a:r>
            <a:r>
              <a:rPr lang="zh-CN" altLang="en-US" sz="2000" b="0" dirty="0">
                <a:solidFill>
                  <a:schemeClr val="tx1"/>
                </a:solidFill>
                <a:latin typeface="黑体" panose="02010609060101010101" pitchFamily="49" charset="-122"/>
                <a:ea typeface="黑体" panose="02010609060101010101" pitchFamily="49" charset="-122"/>
              </a:rPr>
              <a:t>技术</a:t>
            </a:r>
          </a:p>
        </p:txBody>
      </p:sp>
      <p:sp>
        <p:nvSpPr>
          <p:cNvPr id="51" name="矩形 50"/>
          <p:cNvSpPr/>
          <p:nvPr/>
        </p:nvSpPr>
        <p:spPr>
          <a:xfrm>
            <a:off x="107504" y="2821596"/>
            <a:ext cx="1325102" cy="400110"/>
          </a:xfrm>
          <a:prstGeom prst="rect">
            <a:avLst/>
          </a:prstGeom>
        </p:spPr>
        <p:txBody>
          <a:bodyPr wrap="square">
            <a:spAutoFit/>
          </a:bodyPr>
          <a:lstStyle/>
          <a:p>
            <a:r>
              <a:rPr lang="zh-CN" altLang="en-US" sz="2000" b="1" dirty="0">
                <a:solidFill>
                  <a:srgbClr val="0000FF"/>
                </a:solidFill>
                <a:latin typeface="楷体" panose="02010609060101010101" pitchFamily="49" charset="-122"/>
                <a:ea typeface="楷体" panose="02010609060101010101" pitchFamily="49" charset="-122"/>
              </a:rPr>
              <a:t>关键技术</a:t>
            </a:r>
          </a:p>
        </p:txBody>
      </p:sp>
      <p:sp>
        <p:nvSpPr>
          <p:cNvPr id="33" name="右箭头 32"/>
          <p:cNvSpPr/>
          <p:nvPr/>
        </p:nvSpPr>
        <p:spPr bwMode="auto">
          <a:xfrm rot="16200000">
            <a:off x="4817441" y="2409374"/>
            <a:ext cx="285752" cy="500066"/>
          </a:xfrm>
          <a:prstGeom prst="rightArrow">
            <a:avLst/>
          </a:prstGeom>
          <a:solidFill>
            <a:srgbClr val="66FF9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bg1"/>
              </a:solidFill>
              <a:effectLst/>
              <a:latin typeface="华文细黑" pitchFamily="2" charset="-122"/>
              <a:ea typeface="仿宋_GB2312" pitchFamily="49" charset="-122"/>
            </a:endParaRPr>
          </a:p>
        </p:txBody>
      </p:sp>
      <p:sp>
        <p:nvSpPr>
          <p:cNvPr id="40" name="右箭头 39"/>
          <p:cNvSpPr/>
          <p:nvPr/>
        </p:nvSpPr>
        <p:spPr bwMode="auto">
          <a:xfrm rot="16200000">
            <a:off x="6758656" y="2419162"/>
            <a:ext cx="285752" cy="500066"/>
          </a:xfrm>
          <a:prstGeom prst="rightArrow">
            <a:avLst/>
          </a:prstGeom>
          <a:solidFill>
            <a:srgbClr val="66FF99"/>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华文细黑" pitchFamily="2" charset="-122"/>
              <a:ea typeface="仿宋_GB2312" pitchFamily="49" charset="-122"/>
            </a:endParaRPr>
          </a:p>
        </p:txBody>
      </p:sp>
      <p:sp>
        <p:nvSpPr>
          <p:cNvPr id="41" name="椭圆 40"/>
          <p:cNvSpPr/>
          <p:nvPr/>
        </p:nvSpPr>
        <p:spPr bwMode="auto">
          <a:xfrm>
            <a:off x="4245516" y="2884494"/>
            <a:ext cx="1434678" cy="462105"/>
          </a:xfrm>
          <a:prstGeom prst="ellipse">
            <a:avLst/>
          </a:prstGeom>
          <a:solidFill>
            <a:srgbClr val="FFCCFF"/>
          </a:solidFill>
          <a:ln w="317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r>
              <a:rPr lang="zh-CN" altLang="en-US" sz="1800" b="0" dirty="0">
                <a:solidFill>
                  <a:schemeClr val="tx1"/>
                </a:solidFill>
                <a:latin typeface="黑体" pitchFamily="49" charset="-122"/>
                <a:ea typeface="黑体" pitchFamily="49" charset="-122"/>
              </a:rPr>
              <a:t>学习技术</a:t>
            </a:r>
          </a:p>
        </p:txBody>
      </p:sp>
      <p:sp>
        <p:nvSpPr>
          <p:cNvPr id="55" name="椭圆 54"/>
          <p:cNvSpPr/>
          <p:nvPr/>
        </p:nvSpPr>
        <p:spPr bwMode="auto">
          <a:xfrm>
            <a:off x="6189643" y="2884492"/>
            <a:ext cx="1434678" cy="462105"/>
          </a:xfrm>
          <a:prstGeom prst="ellipse">
            <a:avLst/>
          </a:prstGeom>
          <a:solidFill>
            <a:srgbClr val="FFCCFF"/>
          </a:solidFill>
          <a:ln w="317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r>
              <a:rPr lang="zh-CN" altLang="en-US" dirty="0">
                <a:latin typeface="黑体" pitchFamily="49" charset="-122"/>
                <a:ea typeface="黑体" pitchFamily="49" charset="-122"/>
              </a:rPr>
              <a:t>决策</a:t>
            </a:r>
            <a:r>
              <a:rPr lang="zh-CN" altLang="en-US" sz="1800" b="0" dirty="0">
                <a:solidFill>
                  <a:schemeClr val="tx1"/>
                </a:solidFill>
                <a:latin typeface="黑体" pitchFamily="49" charset="-122"/>
                <a:ea typeface="黑体" pitchFamily="49" charset="-122"/>
              </a:rPr>
              <a:t>技术</a:t>
            </a:r>
          </a:p>
        </p:txBody>
      </p:sp>
      <p:sp>
        <p:nvSpPr>
          <p:cNvPr id="56" name="矩形 55"/>
          <p:cNvSpPr/>
          <p:nvPr/>
        </p:nvSpPr>
        <p:spPr>
          <a:xfrm>
            <a:off x="107504" y="5157192"/>
            <a:ext cx="1325102" cy="400110"/>
          </a:xfrm>
          <a:prstGeom prst="rect">
            <a:avLst/>
          </a:prstGeom>
        </p:spPr>
        <p:txBody>
          <a:bodyPr wrap="square">
            <a:spAutoFit/>
          </a:bodyPr>
          <a:lstStyle/>
          <a:p>
            <a:r>
              <a:rPr lang="zh-CN" altLang="en-US" sz="2000" b="1" dirty="0">
                <a:solidFill>
                  <a:srgbClr val="0000FF"/>
                </a:solidFill>
                <a:latin typeface="楷体" panose="02010609060101010101" pitchFamily="49" charset="-122"/>
                <a:ea typeface="楷体" panose="02010609060101010101" pitchFamily="49" charset="-122"/>
              </a:rPr>
              <a:t>科学问题</a:t>
            </a:r>
          </a:p>
        </p:txBody>
      </p:sp>
      <p:sp>
        <p:nvSpPr>
          <p:cNvPr id="57" name="圆角矩形 56"/>
          <p:cNvSpPr/>
          <p:nvPr/>
        </p:nvSpPr>
        <p:spPr bwMode="auto">
          <a:xfrm>
            <a:off x="2174182" y="4495354"/>
            <a:ext cx="5998218" cy="477376"/>
          </a:xfrm>
          <a:prstGeom prst="roundRect">
            <a:avLst/>
          </a:prstGeom>
          <a:solidFill>
            <a:schemeClr val="bg1"/>
          </a:solidFill>
          <a:ln w="31750"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有效表达大数据复杂结构的表示学习技术</a:t>
            </a:r>
          </a:p>
        </p:txBody>
      </p:sp>
      <p:sp>
        <p:nvSpPr>
          <p:cNvPr id="58" name="圆角矩形 57"/>
          <p:cNvSpPr/>
          <p:nvPr/>
        </p:nvSpPr>
        <p:spPr bwMode="auto">
          <a:xfrm>
            <a:off x="2174182" y="5210150"/>
            <a:ext cx="5998218" cy="477376"/>
          </a:xfrm>
          <a:prstGeom prst="roundRect">
            <a:avLst/>
          </a:prstGeom>
          <a:solidFill>
            <a:schemeClr val="bg1"/>
          </a:solidFill>
          <a:ln w="31750"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面向增量式大数据的在线学习与近似计算技术</a:t>
            </a:r>
          </a:p>
        </p:txBody>
      </p:sp>
      <p:sp>
        <p:nvSpPr>
          <p:cNvPr id="59" name="圆角矩形 58"/>
          <p:cNvSpPr/>
          <p:nvPr/>
        </p:nvSpPr>
        <p:spPr bwMode="auto">
          <a:xfrm>
            <a:off x="2174182" y="5877272"/>
            <a:ext cx="5998218" cy="477376"/>
          </a:xfrm>
          <a:prstGeom prst="roundRect">
            <a:avLst/>
          </a:prstGeom>
          <a:solidFill>
            <a:schemeClr val="bg1"/>
          </a:solidFill>
          <a:ln w="31750"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面向多个行为实体大数据复杂决策的动态推理技术</a:t>
            </a:r>
          </a:p>
        </p:txBody>
      </p:sp>
      <p:pic>
        <p:nvPicPr>
          <p:cNvPr id="43" name="图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308" y="1412776"/>
            <a:ext cx="1664264" cy="1248198"/>
          </a:xfrm>
          <a:prstGeom prst="ellipse">
            <a:avLst/>
          </a:prstGeom>
          <a:ln>
            <a:noFill/>
          </a:ln>
          <a:effectLst>
            <a:softEdge rad="112500"/>
          </a:effectLst>
        </p:spPr>
      </p:pic>
      <p:sp>
        <p:nvSpPr>
          <p:cNvPr id="44" name="圆角矩形 21"/>
          <p:cNvSpPr/>
          <p:nvPr/>
        </p:nvSpPr>
        <p:spPr bwMode="auto">
          <a:xfrm>
            <a:off x="2337314" y="1628800"/>
            <a:ext cx="5393811" cy="648072"/>
          </a:xfrm>
          <a:prstGeom prst="roundRect">
            <a:avLst/>
          </a:prstGeom>
          <a:solidFill>
            <a:schemeClr val="accent1">
              <a:lumMod val="20000"/>
              <a:lumOff val="80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nSpc>
                <a:spcPct val="150000"/>
              </a:lnSpc>
            </a:pPr>
            <a:r>
              <a:rPr lang="zh-CN" altLang="en-US" dirty="0">
                <a:solidFill>
                  <a:schemeClr val="tx1"/>
                </a:solidFill>
                <a:latin typeface="黑体" pitchFamily="49" charset="-122"/>
                <a:ea typeface="黑体" pitchFamily="49" charset="-122"/>
              </a:rPr>
              <a:t>适应大数据特征的数据科学理论与技术</a:t>
            </a:r>
          </a:p>
        </p:txBody>
      </p:sp>
      <p:sp>
        <p:nvSpPr>
          <p:cNvPr id="20" name="Left Brace 19"/>
          <p:cNvSpPr/>
          <p:nvPr/>
        </p:nvSpPr>
        <p:spPr bwMode="auto">
          <a:xfrm>
            <a:off x="1536828" y="4620224"/>
            <a:ext cx="514891" cy="1473071"/>
          </a:xfrm>
          <a:prstGeom prst="leftBrace">
            <a:avLst/>
          </a:prstGeom>
          <a:solidFill>
            <a:srgbClr val="FFFFFF"/>
          </a:solidFill>
          <a:ln w="31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32388438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0" y="188913"/>
            <a:ext cx="9144000" cy="936625"/>
          </a:xfrm>
          <a:prstGeom prst="rect">
            <a:avLst/>
          </a:prstGeom>
          <a:noFill/>
          <a:ln>
            <a:noFill/>
          </a:ln>
          <a:effectLst/>
        </p:spPr>
        <p:txBody>
          <a:bodyPr lIns="90488" tIns="44450" rIns="90488" bIns="44450" anchor="b"/>
          <a:lstStyle/>
          <a:p>
            <a:pPr algn="ctr">
              <a:defRPr/>
            </a:pPr>
            <a:r>
              <a:rPr lang="zh-CN" altLang="en-US" sz="3600" b="1" kern="0" dirty="0">
                <a:ea typeface="楷体" panose="02010609060101010101" pitchFamily="49" charset="-122"/>
                <a:cs typeface="Times New Roman" panose="02020603050405020304" pitchFamily="18" charset="0"/>
              </a:rPr>
              <a:t>从</a:t>
            </a:r>
            <a:r>
              <a:rPr lang="en-US" altLang="zh-CN" sz="3600" b="1" kern="0" dirty="0">
                <a:ea typeface="楷体" panose="02010609060101010101" pitchFamily="49" charset="-122"/>
                <a:cs typeface="Times New Roman" panose="02020603050405020304" pitchFamily="18" charset="0"/>
              </a:rPr>
              <a:t>4V</a:t>
            </a:r>
            <a:r>
              <a:rPr lang="zh-CN" altLang="en-US" sz="3600" b="1" kern="0" dirty="0">
                <a:ea typeface="楷体" panose="02010609060101010101" pitchFamily="49" charset="-122"/>
                <a:cs typeface="Times New Roman" panose="02020603050405020304" pitchFamily="18" charset="0"/>
              </a:rPr>
              <a:t>到</a:t>
            </a:r>
            <a:r>
              <a:rPr lang="en-US" altLang="zh-CN" sz="3600" b="1" kern="0" dirty="0">
                <a:ea typeface="楷体" panose="02010609060101010101" pitchFamily="49" charset="-122"/>
                <a:cs typeface="Times New Roman" panose="02020603050405020304" pitchFamily="18" charset="0"/>
              </a:rPr>
              <a:t>4I</a:t>
            </a:r>
            <a:endParaRPr lang="zh-CN" altLang="en-US" sz="3600" b="1" kern="0" dirty="0">
              <a:ea typeface="楷体" panose="02010609060101010101" pitchFamily="49" charset="-122"/>
              <a:cs typeface="Times New Roman" panose="02020603050405020304" pitchFamily="18" charset="0"/>
            </a:endParaRPr>
          </a:p>
        </p:txBody>
      </p:sp>
      <p:sp>
        <p:nvSpPr>
          <p:cNvPr id="4" name="矩形 55"/>
          <p:cNvSpPr>
            <a:spLocks noChangeArrowheads="1"/>
          </p:cNvSpPr>
          <p:nvPr/>
        </p:nvSpPr>
        <p:spPr bwMode="auto">
          <a:xfrm>
            <a:off x="107504" y="2827698"/>
            <a:ext cx="2592288" cy="400110"/>
          </a:xfrm>
          <a:prstGeom prst="rect">
            <a:avLst/>
          </a:prstGeom>
          <a:noFill/>
          <a:ln w="9525">
            <a:noFill/>
            <a:miter lim="800000"/>
            <a:headEnd/>
            <a:tailEnd/>
          </a:ln>
        </p:spPr>
        <p:txBody>
          <a:bodyPr wrap="square">
            <a:spAutoFit/>
          </a:bodyPr>
          <a:lstStyle/>
          <a:p>
            <a:r>
              <a:rPr lang="zh-CN" altLang="en-US" sz="2000" dirty="0">
                <a:solidFill>
                  <a:srgbClr val="0000FF"/>
                </a:solidFill>
                <a:ea typeface="楷体" panose="02010609060101010101" pitchFamily="49" charset="-122"/>
                <a:cs typeface="Times New Roman" panose="02020603050405020304" pitchFamily="18" charset="0"/>
              </a:rPr>
              <a:t>近似性 </a:t>
            </a:r>
            <a:r>
              <a:rPr lang="en-US" altLang="zh-CN" sz="2000" dirty="0">
                <a:solidFill>
                  <a:srgbClr val="0000FF"/>
                </a:solidFill>
                <a:ea typeface="楷体" panose="02010609060101010101" pitchFamily="49" charset="-122"/>
                <a:cs typeface="Times New Roman" panose="02020603050405020304" pitchFamily="18" charset="0"/>
              </a:rPr>
              <a:t>Inexact</a:t>
            </a:r>
            <a:endParaRPr lang="zh-CN" altLang="en-US" sz="2000" dirty="0">
              <a:solidFill>
                <a:srgbClr val="0000FF"/>
              </a:solidFill>
              <a:ea typeface="楷体" panose="02010609060101010101" pitchFamily="49" charset="-122"/>
              <a:cs typeface="Times New Roman" panose="02020603050405020304" pitchFamily="18" charset="0"/>
            </a:endParaRPr>
          </a:p>
        </p:txBody>
      </p:sp>
      <p:sp>
        <p:nvSpPr>
          <p:cNvPr id="5" name="圆角矩形 56"/>
          <p:cNvSpPr>
            <a:spLocks noChangeArrowheads="1"/>
          </p:cNvSpPr>
          <p:nvPr/>
        </p:nvSpPr>
        <p:spPr bwMode="auto">
          <a:xfrm>
            <a:off x="2843076" y="2780928"/>
            <a:ext cx="5760640" cy="476250"/>
          </a:xfrm>
          <a:prstGeom prst="roundRect">
            <a:avLst>
              <a:gd name="adj" fmla="val 16667"/>
            </a:avLst>
          </a:prstGeom>
          <a:solidFill>
            <a:schemeClr val="bg1"/>
          </a:solidFill>
          <a:ln w="31750" algn="ctr">
            <a:solidFill>
              <a:srgbClr val="FF0000"/>
            </a:solidFill>
            <a:round/>
            <a:headEnd/>
            <a:tailEnd/>
          </a:ln>
        </p:spPr>
        <p:txBody>
          <a:bodyPr lIns="36000" tIns="36000" rIns="36000" bIns="36000"/>
          <a:lstStyle/>
          <a:p>
            <a:r>
              <a:rPr lang="zh-CN" altLang="en-US" sz="2000" b="0" dirty="0">
                <a:solidFill>
                  <a:schemeClr val="tx1"/>
                </a:solidFill>
                <a:latin typeface="黑体" pitchFamily="49" charset="-122"/>
                <a:ea typeface="黑体" pitchFamily="49" charset="-122"/>
              </a:rPr>
              <a:t>从精确解到近似解，要效率不要绝对精确</a:t>
            </a:r>
          </a:p>
        </p:txBody>
      </p:sp>
      <p:sp>
        <p:nvSpPr>
          <p:cNvPr id="6" name="圆角矩形 57"/>
          <p:cNvSpPr>
            <a:spLocks noChangeArrowheads="1"/>
          </p:cNvSpPr>
          <p:nvPr/>
        </p:nvSpPr>
        <p:spPr bwMode="auto">
          <a:xfrm>
            <a:off x="2843076" y="3478570"/>
            <a:ext cx="5761372" cy="477838"/>
          </a:xfrm>
          <a:prstGeom prst="roundRect">
            <a:avLst>
              <a:gd name="adj" fmla="val 16667"/>
            </a:avLst>
          </a:prstGeom>
          <a:solidFill>
            <a:schemeClr val="bg1"/>
          </a:solidFill>
          <a:ln w="31750" algn="ctr">
            <a:solidFill>
              <a:srgbClr val="FF0000"/>
            </a:solidFill>
            <a:round/>
            <a:headEnd/>
            <a:tailEnd/>
          </a:ln>
        </p:spPr>
        <p:txBody>
          <a:bodyPr lIns="36000" tIns="36000" rIns="36000" bIns="36000"/>
          <a:lstStyle/>
          <a:p>
            <a:r>
              <a:rPr lang="zh-CN" altLang="en-US" sz="2000" b="0" dirty="0">
                <a:solidFill>
                  <a:schemeClr val="tx1"/>
                </a:solidFill>
                <a:latin typeface="黑体" pitchFamily="49" charset="-122"/>
                <a:ea typeface="黑体" pitchFamily="49" charset="-122"/>
              </a:rPr>
              <a:t>要增量计算，不要批量计算</a:t>
            </a:r>
          </a:p>
        </p:txBody>
      </p:sp>
      <p:sp>
        <p:nvSpPr>
          <p:cNvPr id="7" name="圆角矩形 58"/>
          <p:cNvSpPr>
            <a:spLocks noChangeArrowheads="1"/>
          </p:cNvSpPr>
          <p:nvPr/>
        </p:nvSpPr>
        <p:spPr bwMode="auto">
          <a:xfrm>
            <a:off x="2843076" y="4198849"/>
            <a:ext cx="5761372" cy="477837"/>
          </a:xfrm>
          <a:prstGeom prst="roundRect">
            <a:avLst>
              <a:gd name="adj" fmla="val 16667"/>
            </a:avLst>
          </a:prstGeom>
          <a:solidFill>
            <a:schemeClr val="bg1"/>
          </a:solidFill>
          <a:ln w="31750" algn="ctr">
            <a:solidFill>
              <a:srgbClr val="FF0000"/>
            </a:solidFill>
            <a:round/>
            <a:headEnd/>
            <a:tailEnd/>
          </a:ln>
        </p:spPr>
        <p:txBody>
          <a:bodyPr lIns="36000" tIns="36000" rIns="36000" bIns="36000"/>
          <a:lstStyle/>
          <a:p>
            <a:r>
              <a:rPr lang="zh-CN" altLang="en-US" sz="2000" b="0" dirty="0">
                <a:solidFill>
                  <a:schemeClr val="tx1"/>
                </a:solidFill>
                <a:latin typeface="黑体" pitchFamily="49" charset="-122"/>
                <a:ea typeface="黑体" pitchFamily="49" charset="-122"/>
              </a:rPr>
              <a:t>从单一数据到多源异构数据，要整体不要限于局部</a:t>
            </a:r>
          </a:p>
        </p:txBody>
      </p:sp>
      <p:sp>
        <p:nvSpPr>
          <p:cNvPr id="8" name="圆角矩形 58"/>
          <p:cNvSpPr>
            <a:spLocks noChangeArrowheads="1"/>
          </p:cNvSpPr>
          <p:nvPr/>
        </p:nvSpPr>
        <p:spPr bwMode="auto">
          <a:xfrm>
            <a:off x="2843076" y="4946883"/>
            <a:ext cx="5741122" cy="477837"/>
          </a:xfrm>
          <a:prstGeom prst="roundRect">
            <a:avLst>
              <a:gd name="adj" fmla="val 16667"/>
            </a:avLst>
          </a:prstGeom>
          <a:solidFill>
            <a:schemeClr val="bg1"/>
          </a:solidFill>
          <a:ln w="31750" algn="ctr">
            <a:solidFill>
              <a:srgbClr val="FF0000"/>
            </a:solidFill>
            <a:round/>
            <a:headEnd/>
            <a:tailEnd/>
          </a:ln>
        </p:spPr>
        <p:txBody>
          <a:bodyPr lIns="36000" tIns="36000" rIns="36000" bIns="36000"/>
          <a:lstStyle/>
          <a:p>
            <a:r>
              <a:rPr lang="zh-CN" altLang="en-US" sz="2000" b="0" dirty="0">
                <a:solidFill>
                  <a:schemeClr val="tx1"/>
                </a:solidFill>
                <a:latin typeface="黑体" pitchFamily="49" charset="-122"/>
                <a:ea typeface="黑体" pitchFamily="49" charset="-122"/>
              </a:rPr>
              <a:t>从观察到相关，再从相关回到因果</a:t>
            </a:r>
          </a:p>
        </p:txBody>
      </p:sp>
      <p:sp>
        <p:nvSpPr>
          <p:cNvPr id="9" name="Rectangle 3"/>
          <p:cNvSpPr/>
          <p:nvPr/>
        </p:nvSpPr>
        <p:spPr>
          <a:xfrm>
            <a:off x="0" y="1412776"/>
            <a:ext cx="9144000" cy="1061829"/>
          </a:xfrm>
          <a:prstGeom prst="rect">
            <a:avLst/>
          </a:prstGeom>
        </p:spPr>
        <p:txBody>
          <a:bodyPr>
            <a:spAutoFit/>
          </a:bodyPr>
          <a:lstStyle/>
          <a:p>
            <a:pPr marL="800100" lvl="1" indent="-342900" algn="l">
              <a:lnSpc>
                <a:spcPct val="150000"/>
              </a:lnSpc>
              <a:spcBef>
                <a:spcPts val="600"/>
              </a:spcBef>
              <a:buFont typeface="Wingdings" panose="05000000000000000000" pitchFamily="2" charset="2"/>
              <a:buChar char="ü"/>
              <a:defRPr/>
            </a:pPr>
            <a:r>
              <a:rPr lang="zh-CN" altLang="en-US" b="0" dirty="0">
                <a:solidFill>
                  <a:schemeClr val="tx1"/>
                </a:solidFill>
                <a:ea typeface="楷体" panose="02010609060101010101" pitchFamily="49" charset="-122"/>
                <a:cs typeface="Times New Roman" panose="02020603050405020304" pitchFamily="18" charset="0"/>
              </a:rPr>
              <a:t>海量</a:t>
            </a:r>
            <a:r>
              <a:rPr lang="en-US" altLang="zh-CN" b="0" dirty="0">
                <a:solidFill>
                  <a:schemeClr val="tx1"/>
                </a:solidFill>
                <a:ea typeface="楷体" panose="02010609060101010101" pitchFamily="49" charset="-122"/>
                <a:cs typeface="Times New Roman" panose="02020603050405020304" pitchFamily="18" charset="0"/>
              </a:rPr>
              <a:t>(Volume)</a:t>
            </a:r>
            <a:r>
              <a:rPr lang="zh-CN" altLang="en-US" b="0" dirty="0">
                <a:solidFill>
                  <a:schemeClr val="tx1"/>
                </a:solidFill>
                <a:ea typeface="楷体" panose="02010609060101010101" pitchFamily="49" charset="-122"/>
                <a:cs typeface="Times New Roman" panose="02020603050405020304" pitchFamily="18" charset="0"/>
              </a:rPr>
              <a:t>、快速多变</a:t>
            </a:r>
            <a:r>
              <a:rPr lang="en-US" altLang="zh-CN" b="0" dirty="0">
                <a:solidFill>
                  <a:schemeClr val="tx1"/>
                </a:solidFill>
                <a:ea typeface="楷体" panose="02010609060101010101" pitchFamily="49" charset="-122"/>
                <a:cs typeface="Times New Roman" panose="02020603050405020304" pitchFamily="18" charset="0"/>
              </a:rPr>
              <a:t>(Velocity)</a:t>
            </a:r>
            <a:r>
              <a:rPr lang="zh-CN" altLang="en-US" b="0" dirty="0">
                <a:solidFill>
                  <a:schemeClr val="tx1"/>
                </a:solidFill>
                <a:ea typeface="楷体" panose="02010609060101010101" pitchFamily="49" charset="-122"/>
                <a:cs typeface="Times New Roman" panose="02020603050405020304" pitchFamily="18" charset="0"/>
              </a:rPr>
              <a:t>、多样性</a:t>
            </a:r>
            <a:r>
              <a:rPr lang="en-US" altLang="zh-CN" b="0" dirty="0">
                <a:solidFill>
                  <a:schemeClr val="tx1"/>
                </a:solidFill>
                <a:ea typeface="楷体" panose="02010609060101010101" pitchFamily="49" charset="-122"/>
                <a:cs typeface="Times New Roman" panose="02020603050405020304" pitchFamily="18" charset="0"/>
              </a:rPr>
              <a:t>(Variety)</a:t>
            </a:r>
            <a:r>
              <a:rPr lang="zh-CN" altLang="en-US" b="0" dirty="0">
                <a:solidFill>
                  <a:schemeClr val="tx1"/>
                </a:solidFill>
                <a:ea typeface="楷体" panose="02010609060101010101" pitchFamily="49" charset="-122"/>
                <a:cs typeface="Times New Roman" panose="02020603050405020304" pitchFamily="18" charset="0"/>
              </a:rPr>
              <a:t>、不精确性</a:t>
            </a:r>
            <a:r>
              <a:rPr lang="en-US" altLang="zh-CN" b="0" dirty="0">
                <a:solidFill>
                  <a:schemeClr val="tx1"/>
                </a:solidFill>
                <a:ea typeface="楷体" panose="02010609060101010101" pitchFamily="49" charset="-122"/>
                <a:cs typeface="Times New Roman" panose="02020603050405020304" pitchFamily="18" charset="0"/>
              </a:rPr>
              <a:t>(Veracity)</a:t>
            </a:r>
          </a:p>
          <a:p>
            <a:pPr algn="l">
              <a:lnSpc>
                <a:spcPct val="150000"/>
              </a:lnSpc>
              <a:spcBef>
                <a:spcPts val="600"/>
              </a:spcBef>
              <a:defRPr/>
            </a:pPr>
            <a:r>
              <a:rPr lang="en-US" altLang="zh-CN" dirty="0">
                <a:solidFill>
                  <a:srgbClr val="FF0000"/>
                </a:solidFill>
                <a:ea typeface="黑体" panose="02010609060101010101" pitchFamily="49" charset="-122"/>
              </a:rPr>
              <a:t>    </a:t>
            </a:r>
            <a:r>
              <a:rPr lang="zh-CN" altLang="en-US" sz="2400" u="sng" dirty="0">
                <a:solidFill>
                  <a:srgbClr val="FF0000"/>
                </a:solidFill>
                <a:ea typeface="楷体" panose="02010609060101010101" pitchFamily="49" charset="-122"/>
                <a:cs typeface="Times New Roman" panose="02020603050405020304" pitchFamily="18" charset="0"/>
              </a:rPr>
              <a:t>大数据分析的</a:t>
            </a:r>
            <a:r>
              <a:rPr lang="en-US" altLang="zh-CN" sz="2400" u="sng" dirty="0">
                <a:solidFill>
                  <a:srgbClr val="FF0000"/>
                </a:solidFill>
                <a:ea typeface="楷体" panose="02010609060101010101" pitchFamily="49" charset="-122"/>
                <a:cs typeface="Times New Roman" panose="02020603050405020304" pitchFamily="18" charset="0"/>
              </a:rPr>
              <a:t>4I</a:t>
            </a:r>
            <a:r>
              <a:rPr lang="zh-CN" altLang="en-US" sz="2400" u="sng" dirty="0">
                <a:solidFill>
                  <a:srgbClr val="FF0000"/>
                </a:solidFill>
                <a:ea typeface="楷体" panose="02010609060101010101" pitchFamily="49" charset="-122"/>
                <a:cs typeface="Times New Roman" panose="02020603050405020304" pitchFamily="18" charset="0"/>
              </a:rPr>
              <a:t>特征</a:t>
            </a:r>
            <a:endParaRPr lang="en-US" altLang="zh-CN" sz="2400" b="0" dirty="0">
              <a:solidFill>
                <a:schemeClr val="tx1"/>
              </a:solidFill>
              <a:ea typeface="楷体" panose="02010609060101010101" pitchFamily="49" charset="-122"/>
              <a:cs typeface="Times New Roman" panose="02020603050405020304" pitchFamily="18" charset="0"/>
            </a:endParaRPr>
          </a:p>
        </p:txBody>
      </p:sp>
      <p:sp>
        <p:nvSpPr>
          <p:cNvPr id="10" name="矩形 55"/>
          <p:cNvSpPr>
            <a:spLocks noChangeArrowheads="1"/>
          </p:cNvSpPr>
          <p:nvPr/>
        </p:nvSpPr>
        <p:spPr bwMode="auto">
          <a:xfrm>
            <a:off x="107504" y="3530079"/>
            <a:ext cx="2735572" cy="400110"/>
          </a:xfrm>
          <a:prstGeom prst="rect">
            <a:avLst/>
          </a:prstGeom>
          <a:noFill/>
          <a:ln w="9525">
            <a:noFill/>
            <a:miter lim="800000"/>
            <a:headEnd/>
            <a:tailEnd/>
          </a:ln>
        </p:spPr>
        <p:txBody>
          <a:bodyPr wrap="square">
            <a:spAutoFit/>
          </a:bodyPr>
          <a:lstStyle/>
          <a:p>
            <a:r>
              <a:rPr lang="zh-CN" altLang="en-US" sz="2000" dirty="0">
                <a:solidFill>
                  <a:srgbClr val="0000FF"/>
                </a:solidFill>
                <a:ea typeface="楷体" panose="02010609060101010101" pitchFamily="49" charset="-122"/>
                <a:cs typeface="Times New Roman" panose="02020603050405020304" pitchFamily="18" charset="0"/>
              </a:rPr>
              <a:t>增量性 </a:t>
            </a:r>
            <a:r>
              <a:rPr lang="en-US" altLang="zh-CN" sz="2000" dirty="0">
                <a:solidFill>
                  <a:srgbClr val="0000FF"/>
                </a:solidFill>
                <a:ea typeface="楷体" panose="02010609060101010101" pitchFamily="49" charset="-122"/>
                <a:cs typeface="Times New Roman" panose="02020603050405020304" pitchFamily="18" charset="0"/>
              </a:rPr>
              <a:t>Incremental</a:t>
            </a:r>
            <a:endParaRPr lang="zh-CN" altLang="en-US" sz="2000" dirty="0">
              <a:solidFill>
                <a:srgbClr val="0000FF"/>
              </a:solidFill>
              <a:ea typeface="楷体" panose="02010609060101010101" pitchFamily="49" charset="-122"/>
              <a:cs typeface="Times New Roman" panose="02020603050405020304" pitchFamily="18" charset="0"/>
            </a:endParaRPr>
          </a:p>
        </p:txBody>
      </p:sp>
      <p:sp>
        <p:nvSpPr>
          <p:cNvPr id="11" name="矩形 55"/>
          <p:cNvSpPr>
            <a:spLocks noChangeArrowheads="1"/>
          </p:cNvSpPr>
          <p:nvPr/>
        </p:nvSpPr>
        <p:spPr bwMode="auto">
          <a:xfrm>
            <a:off x="107504" y="4250357"/>
            <a:ext cx="2592288" cy="400110"/>
          </a:xfrm>
          <a:prstGeom prst="rect">
            <a:avLst/>
          </a:prstGeom>
          <a:noFill/>
          <a:ln w="9525">
            <a:noFill/>
            <a:miter lim="800000"/>
            <a:headEnd/>
            <a:tailEnd/>
          </a:ln>
        </p:spPr>
        <p:txBody>
          <a:bodyPr wrap="square">
            <a:spAutoFit/>
          </a:bodyPr>
          <a:lstStyle/>
          <a:p>
            <a:r>
              <a:rPr lang="zh-CN" altLang="en-US" sz="2000" dirty="0">
                <a:solidFill>
                  <a:srgbClr val="0000FF"/>
                </a:solidFill>
                <a:ea typeface="楷体" panose="02010609060101010101" pitchFamily="49" charset="-122"/>
                <a:cs typeface="Times New Roman" panose="02020603050405020304" pitchFamily="18" charset="0"/>
              </a:rPr>
              <a:t>整合性 </a:t>
            </a:r>
            <a:r>
              <a:rPr lang="en-US" altLang="zh-CN" sz="2000" dirty="0">
                <a:solidFill>
                  <a:srgbClr val="0000FF"/>
                </a:solidFill>
                <a:ea typeface="楷体" panose="02010609060101010101" pitchFamily="49" charset="-122"/>
                <a:cs typeface="Times New Roman" panose="02020603050405020304" pitchFamily="18" charset="0"/>
              </a:rPr>
              <a:t>Integrated</a:t>
            </a:r>
            <a:endParaRPr lang="zh-CN" altLang="en-US" sz="2000" dirty="0">
              <a:solidFill>
                <a:srgbClr val="0000FF"/>
              </a:solidFill>
              <a:ea typeface="楷体" panose="02010609060101010101" pitchFamily="49" charset="-122"/>
              <a:cs typeface="Times New Roman" panose="02020603050405020304" pitchFamily="18" charset="0"/>
            </a:endParaRPr>
          </a:p>
        </p:txBody>
      </p:sp>
      <p:sp>
        <p:nvSpPr>
          <p:cNvPr id="12" name="矩形 55"/>
          <p:cNvSpPr>
            <a:spLocks noChangeArrowheads="1"/>
          </p:cNvSpPr>
          <p:nvPr/>
        </p:nvSpPr>
        <p:spPr bwMode="auto">
          <a:xfrm>
            <a:off x="107504" y="4998391"/>
            <a:ext cx="2592288" cy="400110"/>
          </a:xfrm>
          <a:prstGeom prst="rect">
            <a:avLst/>
          </a:prstGeom>
          <a:noFill/>
          <a:ln w="9525">
            <a:noFill/>
            <a:miter lim="800000"/>
            <a:headEnd/>
            <a:tailEnd/>
          </a:ln>
        </p:spPr>
        <p:txBody>
          <a:bodyPr wrap="square">
            <a:spAutoFit/>
          </a:bodyPr>
          <a:lstStyle/>
          <a:p>
            <a:r>
              <a:rPr lang="zh-CN" altLang="en-US" sz="2000" dirty="0">
                <a:solidFill>
                  <a:srgbClr val="0000FF"/>
                </a:solidFill>
                <a:ea typeface="楷体" panose="02010609060101010101" pitchFamily="49" charset="-122"/>
                <a:cs typeface="Times New Roman" panose="02020603050405020304" pitchFamily="18" charset="0"/>
              </a:rPr>
              <a:t>归纳性 </a:t>
            </a:r>
            <a:r>
              <a:rPr lang="en-US" altLang="zh-CN" sz="2000" dirty="0">
                <a:solidFill>
                  <a:srgbClr val="0000FF"/>
                </a:solidFill>
                <a:ea typeface="楷体" panose="02010609060101010101" pitchFamily="49" charset="-122"/>
                <a:cs typeface="Times New Roman" panose="02020603050405020304" pitchFamily="18" charset="0"/>
              </a:rPr>
              <a:t>Inductive</a:t>
            </a:r>
            <a:endParaRPr lang="zh-CN" altLang="en-US" sz="2000" dirty="0">
              <a:solidFill>
                <a:srgbClr val="0000FF"/>
              </a:solidFill>
              <a:ea typeface="楷体" panose="02010609060101010101" pitchFamily="49" charset="-122"/>
              <a:cs typeface="Times New Roman" panose="02020603050405020304" pitchFamily="18" charset="0"/>
            </a:endParaRPr>
          </a:p>
        </p:txBody>
      </p:sp>
      <p:sp>
        <p:nvSpPr>
          <p:cNvPr id="13" name="圆角矩形 21"/>
          <p:cNvSpPr/>
          <p:nvPr/>
        </p:nvSpPr>
        <p:spPr bwMode="auto">
          <a:xfrm>
            <a:off x="1908175" y="5877272"/>
            <a:ext cx="5327650" cy="721370"/>
          </a:xfrm>
          <a:prstGeom prst="roundRect">
            <a:avLst/>
          </a:prstGeom>
          <a:solidFill>
            <a:srgbClr val="CCFFFF"/>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36000" tIns="36000" rIns="36000" bIns="36000" anchor="ctr" anchorCtr="1"/>
          <a:lstStyle/>
          <a:p>
            <a:pPr>
              <a:defRPr/>
            </a:pPr>
            <a:r>
              <a:rPr lang="zh-CN" altLang="en-US" sz="2000" b="0" dirty="0">
                <a:solidFill>
                  <a:schemeClr val="tx1"/>
                </a:solidFill>
                <a:latin typeface="楷体" panose="02010609060101010101" pitchFamily="49" charset="-122"/>
                <a:ea typeface="楷体" panose="02010609060101010101" pitchFamily="49" charset="-122"/>
              </a:rPr>
              <a:t>适应大数据特征的数据科学基本理论和技术</a:t>
            </a:r>
            <a:endParaRPr lang="zh-CN" altLang="en-US" b="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48393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229600" cy="1143000"/>
          </a:xfrm>
        </p:spPr>
        <p:txBody>
          <a:bodyPr>
            <a:norm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Watson</a:t>
            </a:r>
            <a:r>
              <a:rPr lang="zh-CN" altLang="en-US" dirty="0">
                <a:latin typeface="黑体" pitchFamily="49" charset="-122"/>
                <a:ea typeface="黑体" pitchFamily="49" charset="-122"/>
              </a:rPr>
              <a:t>第一轮答错的题目</a:t>
            </a:r>
          </a:p>
        </p:txBody>
      </p:sp>
      <p:sp>
        <p:nvSpPr>
          <p:cNvPr id="6" name="TextBox 5"/>
          <p:cNvSpPr txBox="1"/>
          <p:nvPr/>
        </p:nvSpPr>
        <p:spPr>
          <a:xfrm>
            <a:off x="431540" y="1822347"/>
            <a:ext cx="8280920" cy="4098558"/>
          </a:xfrm>
          <a:prstGeom prst="rect">
            <a:avLst/>
          </a:prstGeom>
          <a:noFill/>
        </p:spPr>
        <p:txBody>
          <a:bodyPr wrap="square" rtlCol="0">
            <a:spAutoFit/>
          </a:bodyPr>
          <a:lstStyle/>
          <a:p>
            <a:pPr marL="342900" indent="-342900">
              <a:lnSpc>
                <a:spcPct val="150000"/>
              </a:lnSpc>
              <a:spcAft>
                <a:spcPts val="500"/>
              </a:spcAft>
              <a:buFont typeface="Wingdings" panose="05000000000000000000" pitchFamily="2" charset="2"/>
              <a:buChar char="p"/>
            </a:pPr>
            <a:r>
              <a:rPr lang="en-US" altLang="zh-CN" sz="2400" dirty="0">
                <a:solidFill>
                  <a:srgbClr val="FF0000"/>
                </a:solidFill>
                <a:ea typeface="仿宋" pitchFamily="49" charset="-122"/>
              </a:rPr>
              <a:t>Question: </a:t>
            </a:r>
            <a:r>
              <a:rPr lang="zh-CN" altLang="en-US" sz="2400" dirty="0">
                <a:latin typeface="仿宋" pitchFamily="49" charset="-122"/>
                <a:ea typeface="仿宋" pitchFamily="49" charset="-122"/>
              </a:rPr>
              <a:t>这座城市</a:t>
            </a:r>
            <a:r>
              <a:rPr lang="en-US" altLang="zh-CN" sz="2400" dirty="0">
                <a:latin typeface="仿宋" pitchFamily="49" charset="-122"/>
                <a:ea typeface="仿宋" pitchFamily="49" charset="-122"/>
              </a:rPr>
              <a:t>(</a:t>
            </a:r>
            <a:r>
              <a:rPr lang="zh-CN" altLang="en-US" sz="2400" dirty="0">
                <a:latin typeface="仿宋" pitchFamily="49" charset="-122"/>
                <a:ea typeface="仿宋" pitchFamily="49" charset="-122"/>
              </a:rPr>
              <a:t>美国的城市</a:t>
            </a:r>
            <a:r>
              <a:rPr lang="en-US" altLang="zh-CN" sz="2400" dirty="0">
                <a:latin typeface="仿宋" pitchFamily="49" charset="-122"/>
                <a:ea typeface="仿宋" pitchFamily="49" charset="-122"/>
              </a:rPr>
              <a:t>)</a:t>
            </a:r>
            <a:r>
              <a:rPr lang="zh-CN" altLang="en-US" sz="2400" dirty="0">
                <a:latin typeface="仿宋" pitchFamily="49" charset="-122"/>
                <a:ea typeface="仿宋" pitchFamily="49" charset="-122"/>
              </a:rPr>
              <a:t>的最大的机场是以二战的一个英雄命名的，而它的第二大机场是以二战的一场战役命名的</a:t>
            </a:r>
            <a:r>
              <a:rPr lang="en-US" altLang="zh-CN" sz="2400" dirty="0">
                <a:latin typeface="仿宋" pitchFamily="49" charset="-122"/>
                <a:ea typeface="仿宋" pitchFamily="49" charset="-122"/>
              </a:rPr>
              <a:t>?</a:t>
            </a:r>
          </a:p>
          <a:p>
            <a:pPr marL="342900" indent="-342900">
              <a:lnSpc>
                <a:spcPct val="150000"/>
              </a:lnSpc>
              <a:spcAft>
                <a:spcPts val="500"/>
              </a:spcAft>
              <a:buFont typeface="Wingdings" panose="05000000000000000000" pitchFamily="2" charset="2"/>
              <a:buChar char="p"/>
            </a:pPr>
            <a:r>
              <a:rPr lang="en-US" altLang="zh-CN" sz="2400" dirty="0">
                <a:solidFill>
                  <a:srgbClr val="FF0000"/>
                </a:solidFill>
                <a:ea typeface="仿宋" pitchFamily="49" charset="-122"/>
              </a:rPr>
              <a:t>Watson: </a:t>
            </a:r>
            <a:r>
              <a:rPr lang="zh-CN" altLang="en-US" sz="2400" dirty="0">
                <a:latin typeface="仿宋" pitchFamily="49" charset="-122"/>
                <a:ea typeface="仿宋" pitchFamily="49" charset="-122"/>
              </a:rPr>
              <a:t>多伦多。</a:t>
            </a:r>
            <a:endParaRPr lang="en-US" altLang="zh-CN" sz="2400" dirty="0">
              <a:latin typeface="仿宋" pitchFamily="49" charset="-122"/>
              <a:ea typeface="仿宋" pitchFamily="49" charset="-122"/>
            </a:endParaRPr>
          </a:p>
          <a:p>
            <a:pPr marL="342900" indent="-342900">
              <a:lnSpc>
                <a:spcPct val="150000"/>
              </a:lnSpc>
              <a:buFont typeface="Wingdings" panose="05000000000000000000" pitchFamily="2" charset="2"/>
              <a:buChar char="p"/>
            </a:pPr>
            <a:r>
              <a:rPr lang="en-US" altLang="zh-CN" sz="2400" dirty="0">
                <a:solidFill>
                  <a:srgbClr val="FF0000"/>
                </a:solidFill>
                <a:ea typeface="仿宋" pitchFamily="49" charset="-122"/>
              </a:rPr>
              <a:t>Correct Answer: </a:t>
            </a:r>
            <a:r>
              <a:rPr lang="zh-CN" altLang="en-US" sz="2400" dirty="0">
                <a:latin typeface="仿宋" pitchFamily="49" charset="-122"/>
                <a:ea typeface="仿宋" pitchFamily="49" charset="-122"/>
              </a:rPr>
              <a:t>芝加哥。芝加哥的中途国际机场，而其奥黑尔国际机场则是以爱德华</a:t>
            </a:r>
            <a:r>
              <a:rPr lang="en-US" altLang="zh-CN" sz="2400" dirty="0">
                <a:latin typeface="仿宋" pitchFamily="49" charset="-122"/>
                <a:ea typeface="仿宋" pitchFamily="49" charset="-122"/>
              </a:rPr>
              <a:t>•</a:t>
            </a:r>
            <a:r>
              <a:rPr lang="zh-CN" altLang="en-US" sz="2400" dirty="0">
                <a:latin typeface="仿宋" pitchFamily="49" charset="-122"/>
                <a:ea typeface="仿宋" pitchFamily="49" charset="-122"/>
              </a:rPr>
              <a:t>奥黑尔少校命名。奥黑尔是二次大战中的王牌飞行员。</a:t>
            </a:r>
          </a:p>
        </p:txBody>
      </p:sp>
    </p:spTree>
    <p:extLst>
      <p:ext uri="{BB962C8B-B14F-4D97-AF65-F5344CB8AC3E}">
        <p14:creationId xmlns:p14="http://schemas.microsoft.com/office/powerpoint/2010/main" val="16018117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0" y="116632"/>
            <a:ext cx="9142411" cy="107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b"/>
          <a:lstStyle>
            <a:lvl1pPr eaLnBrk="0" hangingPunct="0">
              <a:defRPr sz="2400" b="1">
                <a:solidFill>
                  <a:schemeClr val="bg1"/>
                </a:solidFill>
                <a:latin typeface="华文细黑" panose="02010600040101010101" pitchFamily="2" charset="-122"/>
                <a:ea typeface="仿宋_GB2312" pitchFamily="49" charset="-122"/>
              </a:defRPr>
            </a:lvl1pPr>
            <a:lvl2pPr marL="742950" indent="-285750" eaLnBrk="0" hangingPunct="0">
              <a:defRPr sz="2400" b="1">
                <a:solidFill>
                  <a:schemeClr val="bg1"/>
                </a:solidFill>
                <a:latin typeface="华文细黑" panose="02010600040101010101" pitchFamily="2" charset="-122"/>
                <a:ea typeface="仿宋_GB2312" pitchFamily="49" charset="-122"/>
              </a:defRPr>
            </a:lvl2pPr>
            <a:lvl3pPr marL="1143000" indent="-228600" eaLnBrk="0" hangingPunct="0">
              <a:defRPr sz="2400" b="1">
                <a:solidFill>
                  <a:schemeClr val="bg1"/>
                </a:solidFill>
                <a:latin typeface="华文细黑" panose="02010600040101010101" pitchFamily="2" charset="-122"/>
                <a:ea typeface="仿宋_GB2312" pitchFamily="49" charset="-122"/>
              </a:defRPr>
            </a:lvl3pPr>
            <a:lvl4pPr marL="1600200" indent="-228600" eaLnBrk="0" hangingPunct="0">
              <a:defRPr sz="2400" b="1">
                <a:solidFill>
                  <a:schemeClr val="bg1"/>
                </a:solidFill>
                <a:latin typeface="华文细黑" panose="02010600040101010101" pitchFamily="2" charset="-122"/>
                <a:ea typeface="仿宋_GB2312" pitchFamily="49" charset="-122"/>
              </a:defRPr>
            </a:lvl4pPr>
            <a:lvl5pPr marL="2057400" indent="-228600" eaLnBrk="0" hangingPunct="0">
              <a:defRPr sz="2400" b="1">
                <a:solidFill>
                  <a:schemeClr val="bg1"/>
                </a:solidFill>
                <a:latin typeface="华文细黑" panose="02010600040101010101"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9pPr>
          </a:lstStyle>
          <a:p>
            <a:pPr algn="ctr" eaLnBrk="1" hangingPunct="1">
              <a:lnSpc>
                <a:spcPct val="130000"/>
              </a:lnSpc>
              <a:defRPr/>
            </a:pPr>
            <a:r>
              <a:rPr lang="zh-CN" altLang="en-US" sz="3600" dirty="0">
                <a:solidFill>
                  <a:schemeClr val="tx1"/>
                </a:solidFill>
                <a:latin typeface="楷体" panose="02010609060101010101" pitchFamily="49" charset="-122"/>
                <a:ea typeface="楷体" panose="02010609060101010101" pitchFamily="49" charset="-122"/>
              </a:rPr>
              <a:t>大数据分类</a:t>
            </a:r>
          </a:p>
        </p:txBody>
      </p:sp>
      <p:sp>
        <p:nvSpPr>
          <p:cNvPr id="11" name="AutoShape 7"/>
          <p:cNvSpPr txBox="1">
            <a:spLocks noChangeArrowheads="1"/>
          </p:cNvSpPr>
          <p:nvPr/>
        </p:nvSpPr>
        <p:spPr bwMode="auto">
          <a:xfrm>
            <a:off x="-1" y="1268760"/>
            <a:ext cx="9142413" cy="5112568"/>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indent="-457200" algn="l">
              <a:lnSpc>
                <a:spcPct val="120000"/>
              </a:lnSpc>
              <a:spcBef>
                <a:spcPts val="500"/>
              </a:spcBef>
              <a:buClr>
                <a:srgbClr val="FF0000"/>
              </a:buClr>
              <a:buSzPct val="70000"/>
              <a:buFont typeface="Wingdings" pitchFamily="2" charset="2"/>
              <a:buChar char="p"/>
            </a:pPr>
            <a:r>
              <a:rPr lang="zh-CN" altLang="en-US" sz="2400" b="0" kern="0" dirty="0">
                <a:solidFill>
                  <a:schemeClr val="tx1"/>
                </a:solidFill>
                <a:latin typeface="楷体" panose="02010609060101010101" pitchFamily="49" charset="-122"/>
                <a:ea typeface="楷体" panose="02010609060101010101" pitchFamily="49" charset="-122"/>
              </a:rPr>
              <a:t>多源异构数据</a:t>
            </a:r>
            <a:endParaRPr lang="en-US" altLang="zh-CN" sz="2400" b="0" kern="0" dirty="0">
              <a:solidFill>
                <a:schemeClr val="tx1"/>
              </a:solidFill>
              <a:latin typeface="楷体" panose="02010609060101010101" pitchFamily="49" charset="-122"/>
              <a:ea typeface="楷体" panose="02010609060101010101" pitchFamily="49" charset="-122"/>
            </a:endParaRPr>
          </a:p>
          <a:p>
            <a:pPr marL="914400" lvl="1" indent="-457200" algn="l">
              <a:lnSpc>
                <a:spcPct val="120000"/>
              </a:lnSpc>
              <a:spcBef>
                <a:spcPts val="500"/>
              </a:spcBef>
              <a:buClr>
                <a:srgbClr val="FF0000"/>
              </a:buClr>
              <a:buSzPct val="70000"/>
              <a:buFont typeface="Wingdings" pitchFamily="2" charset="2"/>
              <a:buChar char="p"/>
            </a:pPr>
            <a:r>
              <a:rPr lang="zh-CN" altLang="en-US" sz="2000" b="0" kern="0" dirty="0">
                <a:solidFill>
                  <a:srgbClr val="0000FF"/>
                </a:solidFill>
                <a:latin typeface="楷体" panose="02010609060101010101" pitchFamily="49" charset="-122"/>
                <a:ea typeface="楷体" panose="02010609060101010101" pitchFamily="49" charset="-122"/>
              </a:rPr>
              <a:t>特点：语义丰富、度量困难</a:t>
            </a:r>
            <a:endParaRPr lang="en-US" altLang="zh-CN" sz="2000" b="0" kern="0" dirty="0">
              <a:solidFill>
                <a:srgbClr val="0000FF"/>
              </a:solidFill>
              <a:latin typeface="楷体" panose="02010609060101010101" pitchFamily="49" charset="-122"/>
              <a:ea typeface="楷体" panose="02010609060101010101" pitchFamily="49" charset="-122"/>
            </a:endParaRPr>
          </a:p>
          <a:p>
            <a:pPr marL="457200" indent="-457200" algn="l">
              <a:lnSpc>
                <a:spcPct val="120000"/>
              </a:lnSpc>
              <a:spcBef>
                <a:spcPts val="500"/>
              </a:spcBef>
              <a:buClr>
                <a:srgbClr val="FF0000"/>
              </a:buClr>
              <a:buSzPct val="70000"/>
              <a:buFont typeface="Wingdings" pitchFamily="2" charset="2"/>
              <a:buChar char="p"/>
            </a:pPr>
            <a:r>
              <a:rPr lang="zh-CN" altLang="en-US" sz="2400" b="0" kern="0" dirty="0">
                <a:solidFill>
                  <a:schemeClr val="tx1"/>
                </a:solidFill>
                <a:latin typeface="楷体" panose="02010609060101010101" pitchFamily="49" charset="-122"/>
                <a:ea typeface="楷体" panose="02010609060101010101" pitchFamily="49" charset="-122"/>
              </a:rPr>
              <a:t>海量分布数据</a:t>
            </a:r>
            <a:endParaRPr lang="en-US" altLang="zh-CN" sz="2400" b="0" kern="0" dirty="0">
              <a:solidFill>
                <a:schemeClr val="tx1"/>
              </a:solidFill>
              <a:latin typeface="楷体" panose="02010609060101010101" pitchFamily="49" charset="-122"/>
              <a:ea typeface="楷体" panose="02010609060101010101" pitchFamily="49" charset="-122"/>
            </a:endParaRPr>
          </a:p>
          <a:p>
            <a:pPr marL="914400" lvl="1" indent="-457200" algn="l">
              <a:lnSpc>
                <a:spcPct val="120000"/>
              </a:lnSpc>
              <a:spcBef>
                <a:spcPts val="500"/>
              </a:spcBef>
              <a:buClr>
                <a:srgbClr val="FF0000"/>
              </a:buClr>
              <a:buSzPct val="70000"/>
              <a:buFont typeface="Wingdings" pitchFamily="2" charset="2"/>
              <a:buChar char="p"/>
            </a:pPr>
            <a:r>
              <a:rPr lang="zh-CN" altLang="en-US" sz="2000" b="0" kern="0" dirty="0">
                <a:solidFill>
                  <a:srgbClr val="0000FF"/>
                </a:solidFill>
                <a:latin typeface="楷体" panose="02010609060101010101" pitchFamily="49" charset="-122"/>
                <a:ea typeface="楷体" panose="02010609060101010101" pitchFamily="49" charset="-122"/>
              </a:rPr>
              <a:t>特点：分布并行、联合优化</a:t>
            </a:r>
            <a:endParaRPr lang="en-US" altLang="zh-CN" sz="2000" b="0" kern="0" dirty="0">
              <a:solidFill>
                <a:srgbClr val="0000FF"/>
              </a:solidFill>
              <a:latin typeface="楷体" panose="02010609060101010101" pitchFamily="49" charset="-122"/>
              <a:ea typeface="楷体" panose="02010609060101010101" pitchFamily="49" charset="-122"/>
            </a:endParaRPr>
          </a:p>
          <a:p>
            <a:pPr marL="457200" indent="-457200" algn="l">
              <a:lnSpc>
                <a:spcPct val="120000"/>
              </a:lnSpc>
              <a:spcBef>
                <a:spcPts val="500"/>
              </a:spcBef>
              <a:buClr>
                <a:srgbClr val="FF0000"/>
              </a:buClr>
              <a:buSzPct val="70000"/>
              <a:buFont typeface="Wingdings" pitchFamily="2" charset="2"/>
              <a:buChar char="p"/>
            </a:pPr>
            <a:r>
              <a:rPr lang="zh-CN" altLang="en-US" sz="2400" b="0" kern="0" dirty="0">
                <a:solidFill>
                  <a:schemeClr val="tx1"/>
                </a:solidFill>
                <a:latin typeface="楷体" panose="02010609060101010101" pitchFamily="49" charset="-122"/>
                <a:ea typeface="楷体" panose="02010609060101010101" pitchFamily="49" charset="-122"/>
              </a:rPr>
              <a:t>流数据</a:t>
            </a:r>
            <a:endParaRPr lang="en-US" altLang="zh-CN" sz="2400" b="0" kern="0" dirty="0">
              <a:solidFill>
                <a:schemeClr val="tx1"/>
              </a:solidFill>
              <a:latin typeface="楷体" panose="02010609060101010101" pitchFamily="49" charset="-122"/>
              <a:ea typeface="楷体" panose="02010609060101010101" pitchFamily="49" charset="-122"/>
            </a:endParaRPr>
          </a:p>
          <a:p>
            <a:pPr marL="914400" lvl="1" indent="-457200" algn="l">
              <a:lnSpc>
                <a:spcPct val="120000"/>
              </a:lnSpc>
              <a:spcBef>
                <a:spcPts val="500"/>
              </a:spcBef>
              <a:buClr>
                <a:srgbClr val="FF0000"/>
              </a:buClr>
              <a:buSzPct val="70000"/>
              <a:buFont typeface="Wingdings" pitchFamily="2" charset="2"/>
              <a:buChar char="p"/>
            </a:pPr>
            <a:r>
              <a:rPr lang="zh-CN" altLang="en-US" sz="2000" b="0" kern="0" dirty="0">
                <a:solidFill>
                  <a:srgbClr val="0000FF"/>
                </a:solidFill>
                <a:latin typeface="楷体" panose="02010609060101010101" pitchFamily="49" charset="-122"/>
                <a:ea typeface="楷体" panose="02010609060101010101" pitchFamily="49" charset="-122"/>
              </a:rPr>
              <a:t>特点：概念漂移、增量学习</a:t>
            </a:r>
            <a:endParaRPr lang="en-US" altLang="zh-CN" sz="2000" b="0" kern="0" dirty="0">
              <a:solidFill>
                <a:srgbClr val="0000FF"/>
              </a:solidFill>
              <a:latin typeface="楷体" panose="02010609060101010101" pitchFamily="49" charset="-122"/>
              <a:ea typeface="楷体" panose="02010609060101010101" pitchFamily="49" charset="-122"/>
            </a:endParaRPr>
          </a:p>
          <a:p>
            <a:pPr marL="457200" indent="-457200" algn="l">
              <a:lnSpc>
                <a:spcPct val="120000"/>
              </a:lnSpc>
              <a:spcBef>
                <a:spcPts val="500"/>
              </a:spcBef>
              <a:buClr>
                <a:srgbClr val="FF0000"/>
              </a:buClr>
              <a:buSzPct val="70000"/>
              <a:buFont typeface="Wingdings" pitchFamily="2" charset="2"/>
              <a:buChar char="p"/>
            </a:pPr>
            <a:r>
              <a:rPr lang="zh-CN" altLang="en-US" sz="2400" b="0" kern="0" dirty="0">
                <a:solidFill>
                  <a:schemeClr val="tx1"/>
                </a:solidFill>
                <a:latin typeface="楷体" panose="02010609060101010101" pitchFamily="49" charset="-122"/>
                <a:ea typeface="楷体" panose="02010609060101010101" pitchFamily="49" charset="-122"/>
              </a:rPr>
              <a:t>交互型数据</a:t>
            </a:r>
            <a:endParaRPr lang="en-US" altLang="zh-CN" sz="2400" b="0" kern="0" dirty="0">
              <a:solidFill>
                <a:schemeClr val="tx1"/>
              </a:solidFill>
              <a:latin typeface="楷体" panose="02010609060101010101" pitchFamily="49" charset="-122"/>
              <a:ea typeface="楷体" panose="02010609060101010101" pitchFamily="49" charset="-122"/>
            </a:endParaRPr>
          </a:p>
          <a:p>
            <a:pPr marL="914400" lvl="1" indent="-457200" algn="l">
              <a:lnSpc>
                <a:spcPct val="120000"/>
              </a:lnSpc>
              <a:spcBef>
                <a:spcPts val="500"/>
              </a:spcBef>
              <a:buClr>
                <a:srgbClr val="FF0000"/>
              </a:buClr>
              <a:buSzPct val="70000"/>
              <a:buFont typeface="Wingdings" pitchFamily="2" charset="2"/>
              <a:buChar char="p"/>
            </a:pPr>
            <a:r>
              <a:rPr lang="zh-CN" altLang="en-US" sz="2000" b="0" kern="0" dirty="0">
                <a:solidFill>
                  <a:srgbClr val="0000FF"/>
                </a:solidFill>
                <a:latin typeface="楷体" panose="02010609060101010101" pitchFamily="49" charset="-122"/>
                <a:ea typeface="楷体" panose="02010609060101010101" pitchFamily="49" charset="-122"/>
              </a:rPr>
              <a:t>特点：相生相克、博弈决策</a:t>
            </a:r>
            <a:endParaRPr lang="en-US" altLang="zh-CN" sz="2000" b="0" kern="0" dirty="0">
              <a:solidFill>
                <a:srgbClr val="0000FF"/>
              </a:solidFill>
              <a:latin typeface="楷体" panose="02010609060101010101" pitchFamily="49" charset="-122"/>
              <a:ea typeface="楷体" panose="02010609060101010101" pitchFamily="49" charset="-122"/>
            </a:endParaRPr>
          </a:p>
          <a:p>
            <a:pPr marL="457200" indent="-457200" algn="l">
              <a:lnSpc>
                <a:spcPct val="120000"/>
              </a:lnSpc>
              <a:spcBef>
                <a:spcPts val="500"/>
              </a:spcBef>
              <a:buClr>
                <a:srgbClr val="FF0000"/>
              </a:buClr>
              <a:buSzPct val="70000"/>
              <a:buFont typeface="Wingdings" pitchFamily="2" charset="2"/>
              <a:buChar char="p"/>
            </a:pPr>
            <a:r>
              <a:rPr lang="zh-CN" altLang="en-US" sz="2400" b="0" kern="0" dirty="0">
                <a:solidFill>
                  <a:schemeClr val="tx1"/>
                </a:solidFill>
                <a:latin typeface="楷体" panose="02010609060101010101" pitchFamily="49" charset="-122"/>
                <a:ea typeface="楷体" panose="02010609060101010101" pitchFamily="49" charset="-122"/>
              </a:rPr>
              <a:t>图数据</a:t>
            </a:r>
            <a:endParaRPr lang="en-US" altLang="zh-CN" sz="2400" b="0" kern="0" dirty="0">
              <a:solidFill>
                <a:schemeClr val="tx1"/>
              </a:solidFill>
              <a:latin typeface="楷体" panose="02010609060101010101" pitchFamily="49" charset="-122"/>
              <a:ea typeface="楷体" panose="02010609060101010101" pitchFamily="49" charset="-122"/>
            </a:endParaRPr>
          </a:p>
          <a:p>
            <a:pPr marL="914400" lvl="1" indent="-457200" algn="l">
              <a:lnSpc>
                <a:spcPct val="120000"/>
              </a:lnSpc>
              <a:spcBef>
                <a:spcPts val="500"/>
              </a:spcBef>
              <a:buClr>
                <a:srgbClr val="FF0000"/>
              </a:buClr>
              <a:buSzPct val="70000"/>
              <a:buFont typeface="Wingdings" pitchFamily="2" charset="2"/>
              <a:buChar char="p"/>
            </a:pPr>
            <a:r>
              <a:rPr lang="zh-CN" altLang="en-US" sz="2000" b="0" kern="0" dirty="0">
                <a:solidFill>
                  <a:srgbClr val="0000FF"/>
                </a:solidFill>
                <a:latin typeface="楷体" panose="02010609060101010101" pitchFamily="49" charset="-122"/>
                <a:ea typeface="楷体" panose="02010609060101010101" pitchFamily="49" charset="-122"/>
              </a:rPr>
              <a:t>特点：关系丰富、协同演化</a:t>
            </a:r>
            <a:endParaRPr lang="zh-CN" altLang="en-US" sz="2000" kern="0" dirty="0">
              <a:solidFill>
                <a:schemeClr val="tx1"/>
              </a:solidFill>
              <a:latin typeface="楷体" panose="02010609060101010101" pitchFamily="49" charset="-122"/>
              <a:ea typeface="楷体" panose="02010609060101010101" pitchFamily="49" charset="-122"/>
            </a:endParaRPr>
          </a:p>
          <a:p>
            <a:pPr marL="914400" lvl="1" indent="-457200" algn="l">
              <a:lnSpc>
                <a:spcPct val="120000"/>
              </a:lnSpc>
              <a:spcBef>
                <a:spcPts val="500"/>
              </a:spcBef>
              <a:buClr>
                <a:srgbClr val="FF0000"/>
              </a:buClr>
              <a:buSzPct val="70000"/>
              <a:buFont typeface="Wingdings" pitchFamily="2" charset="2"/>
              <a:buChar char="p"/>
            </a:pPr>
            <a:endParaRPr lang="zh-CN" altLang="en-US" sz="2000" kern="0" dirty="0">
              <a:solidFill>
                <a:schemeClr val="tx1"/>
              </a:solidFill>
              <a:latin typeface="楷体" panose="02010609060101010101" pitchFamily="49" charset="-122"/>
              <a:ea typeface="楷体" panose="02010609060101010101" pitchFamily="49" charset="-122"/>
            </a:endParaRPr>
          </a:p>
        </p:txBody>
      </p:sp>
      <p:sp>
        <p:nvSpPr>
          <p:cNvPr id="3" name="右大括号 2"/>
          <p:cNvSpPr/>
          <p:nvPr/>
        </p:nvSpPr>
        <p:spPr bwMode="auto">
          <a:xfrm>
            <a:off x="5148064" y="1772816"/>
            <a:ext cx="576064" cy="4392488"/>
          </a:xfrm>
          <a:prstGeom prst="rightBrace">
            <a:avLst/>
          </a:prstGeom>
          <a:solidFill>
            <a:srgbClr val="FFFFFF"/>
          </a:solidFill>
          <a:ln w="635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latin typeface="华文细黑" pitchFamily="2" charset="-122"/>
              <a:ea typeface="仿宋_GB2312" pitchFamily="49" charset="-122"/>
            </a:endParaRPr>
          </a:p>
        </p:txBody>
      </p:sp>
      <p:pic>
        <p:nvPicPr>
          <p:cNvPr id="6" name="Picture 2"/>
          <p:cNvPicPr>
            <a:picLocks noChangeAspect="1" noChangeArrowheads="1"/>
          </p:cNvPicPr>
          <p:nvPr/>
        </p:nvPicPr>
        <p:blipFill>
          <a:blip r:embed="rId2" cstate="print"/>
          <a:srcRect/>
          <a:stretch>
            <a:fillRect/>
          </a:stretch>
        </p:blipFill>
        <p:spPr bwMode="auto">
          <a:xfrm>
            <a:off x="6372199" y="3205328"/>
            <a:ext cx="2275610" cy="1527464"/>
          </a:xfrm>
          <a:prstGeom prst="roundRect">
            <a:avLst>
              <a:gd name="adj" fmla="val 8594"/>
            </a:avLst>
          </a:prstGeom>
          <a:solidFill>
            <a:srgbClr val="FFFFFF">
              <a:shade val="85000"/>
            </a:srgbClr>
          </a:solidFill>
          <a:ln>
            <a:noFill/>
          </a:ln>
          <a:effectLst>
            <a:reflection blurRad="12700" stA="38000" endPos="0" dist="5000" dir="5400000" sy="-100000" algn="bl" rotWithShape="0"/>
          </a:effectLst>
        </p:spPr>
      </p:pic>
    </p:spTree>
    <p:extLst>
      <p:ext uri="{BB962C8B-B14F-4D97-AF65-F5344CB8AC3E}">
        <p14:creationId xmlns:p14="http://schemas.microsoft.com/office/powerpoint/2010/main" val="2142208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0" y="116632"/>
            <a:ext cx="9142411" cy="107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b"/>
          <a:lstStyle>
            <a:lvl1pPr eaLnBrk="0" hangingPunct="0">
              <a:defRPr sz="2400" b="1">
                <a:solidFill>
                  <a:schemeClr val="bg1"/>
                </a:solidFill>
                <a:latin typeface="华文细黑" panose="02010600040101010101" pitchFamily="2" charset="-122"/>
                <a:ea typeface="仿宋_GB2312" pitchFamily="49" charset="-122"/>
              </a:defRPr>
            </a:lvl1pPr>
            <a:lvl2pPr marL="742950" indent="-285750" eaLnBrk="0" hangingPunct="0">
              <a:defRPr sz="2400" b="1">
                <a:solidFill>
                  <a:schemeClr val="bg1"/>
                </a:solidFill>
                <a:latin typeface="华文细黑" panose="02010600040101010101" pitchFamily="2" charset="-122"/>
                <a:ea typeface="仿宋_GB2312" pitchFamily="49" charset="-122"/>
              </a:defRPr>
            </a:lvl2pPr>
            <a:lvl3pPr marL="1143000" indent="-228600" eaLnBrk="0" hangingPunct="0">
              <a:defRPr sz="2400" b="1">
                <a:solidFill>
                  <a:schemeClr val="bg1"/>
                </a:solidFill>
                <a:latin typeface="华文细黑" panose="02010600040101010101" pitchFamily="2" charset="-122"/>
                <a:ea typeface="仿宋_GB2312" pitchFamily="49" charset="-122"/>
              </a:defRPr>
            </a:lvl3pPr>
            <a:lvl4pPr marL="1600200" indent="-228600" eaLnBrk="0" hangingPunct="0">
              <a:defRPr sz="2400" b="1">
                <a:solidFill>
                  <a:schemeClr val="bg1"/>
                </a:solidFill>
                <a:latin typeface="华文细黑" panose="02010600040101010101" pitchFamily="2" charset="-122"/>
                <a:ea typeface="仿宋_GB2312" pitchFamily="49" charset="-122"/>
              </a:defRPr>
            </a:lvl4pPr>
            <a:lvl5pPr marL="2057400" indent="-228600" eaLnBrk="0" hangingPunct="0">
              <a:defRPr sz="2400" b="1">
                <a:solidFill>
                  <a:schemeClr val="bg1"/>
                </a:solidFill>
                <a:latin typeface="华文细黑" panose="02010600040101010101"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9pPr>
          </a:lstStyle>
          <a:p>
            <a:pPr algn="ctr" eaLnBrk="1" hangingPunct="1">
              <a:lnSpc>
                <a:spcPct val="130000"/>
              </a:lnSpc>
              <a:defRPr/>
            </a:pPr>
            <a:r>
              <a:rPr lang="zh-CN" altLang="en-US" sz="3600" dirty="0">
                <a:solidFill>
                  <a:schemeClr val="tx1"/>
                </a:solidFill>
                <a:latin typeface="楷体" panose="02010609060101010101" pitchFamily="49" charset="-122"/>
                <a:ea typeface="楷体" panose="02010609060101010101" pitchFamily="49" charset="-122"/>
              </a:rPr>
              <a:t>多源异构数据</a:t>
            </a:r>
          </a:p>
        </p:txBody>
      </p:sp>
      <p:sp>
        <p:nvSpPr>
          <p:cNvPr id="5" name="云形 4"/>
          <p:cNvSpPr/>
          <p:nvPr/>
        </p:nvSpPr>
        <p:spPr>
          <a:xfrm>
            <a:off x="3321012" y="3304276"/>
            <a:ext cx="2758384" cy="916046"/>
          </a:xfrm>
          <a:prstGeom prst="cloud">
            <a:avLst/>
          </a:prstGeom>
          <a:solidFill>
            <a:srgbClr val="66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高维、异构、语义</a:t>
            </a:r>
          </a:p>
        </p:txBody>
      </p:sp>
      <p:sp>
        <p:nvSpPr>
          <p:cNvPr id="6" name="右箭头 5"/>
          <p:cNvSpPr/>
          <p:nvPr/>
        </p:nvSpPr>
        <p:spPr>
          <a:xfrm rot="20526584">
            <a:off x="2760775" y="3816022"/>
            <a:ext cx="505786" cy="301924"/>
          </a:xfrm>
          <a:prstGeom prs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右箭头 6"/>
          <p:cNvSpPr/>
          <p:nvPr/>
        </p:nvSpPr>
        <p:spPr>
          <a:xfrm rot="2844392">
            <a:off x="4047373" y="2823359"/>
            <a:ext cx="505786" cy="301924"/>
          </a:xfrm>
          <a:prstGeom prs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右箭头 7"/>
          <p:cNvSpPr/>
          <p:nvPr/>
        </p:nvSpPr>
        <p:spPr>
          <a:xfrm rot="13658275">
            <a:off x="5186947" y="4303806"/>
            <a:ext cx="505786" cy="301924"/>
          </a:xfrm>
          <a:prstGeom prs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右箭头 8"/>
          <p:cNvSpPr/>
          <p:nvPr/>
        </p:nvSpPr>
        <p:spPr>
          <a:xfrm rot="9524760">
            <a:off x="5393123" y="2889795"/>
            <a:ext cx="505786" cy="301924"/>
          </a:xfrm>
          <a:prstGeom prs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0" name="组合 9"/>
          <p:cNvGrpSpPr/>
          <p:nvPr/>
        </p:nvGrpSpPr>
        <p:grpSpPr>
          <a:xfrm>
            <a:off x="541021" y="1412776"/>
            <a:ext cx="3467178" cy="1900884"/>
            <a:chOff x="745386" y="1808345"/>
            <a:chExt cx="3467178" cy="1900884"/>
          </a:xfrm>
        </p:grpSpPr>
        <p:grpSp>
          <p:nvGrpSpPr>
            <p:cNvPr id="11" name="组合 10"/>
            <p:cNvGrpSpPr/>
            <p:nvPr/>
          </p:nvGrpSpPr>
          <p:grpSpPr>
            <a:xfrm>
              <a:off x="753932" y="1816556"/>
              <a:ext cx="3458632" cy="1892673"/>
              <a:chOff x="88555" y="4790707"/>
              <a:chExt cx="3458632" cy="1892673"/>
            </a:xfrm>
          </p:grpSpPr>
          <p:pic>
            <p:nvPicPr>
              <p:cNvPr id="13" name="Picture 7"/>
              <p:cNvPicPr>
                <a:picLocks noChangeAspect="1" noChangeArrowheads="1"/>
              </p:cNvPicPr>
              <p:nvPr/>
            </p:nvPicPr>
            <p:blipFill>
              <a:blip r:embed="rId2" cstate="print"/>
              <a:srcRect/>
              <a:stretch>
                <a:fillRect/>
              </a:stretch>
            </p:blipFill>
            <p:spPr bwMode="auto">
              <a:xfrm>
                <a:off x="204303" y="4902430"/>
                <a:ext cx="2209063" cy="1669228"/>
              </a:xfrm>
              <a:prstGeom prst="rect">
                <a:avLst/>
              </a:prstGeom>
              <a:noFill/>
              <a:ln w="9525">
                <a:noFill/>
                <a:miter lim="800000"/>
                <a:headEnd/>
                <a:tailEnd/>
              </a:ln>
            </p:spPr>
          </p:pic>
          <p:pic>
            <p:nvPicPr>
              <p:cNvPr id="14" name="Picture 4" descr="cool几几咔咔.jpg&#10;按此在新窗口浏览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630" y="4902430"/>
                <a:ext cx="960104" cy="633445"/>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2471630" y="5617551"/>
                <a:ext cx="930298" cy="954107"/>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习近平同联合国秘书长潘基文通电话</a:t>
                </a:r>
              </a:p>
            </p:txBody>
          </p:sp>
          <p:sp>
            <p:nvSpPr>
              <p:cNvPr id="16" name="圆角矩形 15"/>
              <p:cNvSpPr/>
              <p:nvPr/>
            </p:nvSpPr>
            <p:spPr>
              <a:xfrm>
                <a:off x="88555" y="4790707"/>
                <a:ext cx="3458632" cy="1892673"/>
              </a:xfrm>
              <a:prstGeom prst="roundRect">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2" name="Rectangle 9"/>
            <p:cNvSpPr/>
            <p:nvPr/>
          </p:nvSpPr>
          <p:spPr>
            <a:xfrm>
              <a:off x="745386" y="1808345"/>
              <a:ext cx="1547598" cy="35347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视频检索</a:t>
              </a:r>
              <a:endParaRPr lang="en-US" altLang="zh-CN" sz="1600" b="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17" name="组合 16"/>
          <p:cNvGrpSpPr/>
          <p:nvPr/>
        </p:nvGrpSpPr>
        <p:grpSpPr>
          <a:xfrm>
            <a:off x="6204948" y="1412776"/>
            <a:ext cx="2399500" cy="3078075"/>
            <a:chOff x="6362250" y="1640574"/>
            <a:chExt cx="2399500" cy="3078075"/>
          </a:xfrm>
        </p:grpSpPr>
        <p:grpSp>
          <p:nvGrpSpPr>
            <p:cNvPr id="18" name="组合 17"/>
            <p:cNvGrpSpPr/>
            <p:nvPr/>
          </p:nvGrpSpPr>
          <p:grpSpPr>
            <a:xfrm>
              <a:off x="6362250" y="1640574"/>
              <a:ext cx="2399500" cy="3078075"/>
              <a:chOff x="6483016" y="1672535"/>
              <a:chExt cx="2516969" cy="3278081"/>
            </a:xfrm>
          </p:grpSpPr>
          <p:pic>
            <p:nvPicPr>
              <p:cNvPr id="21" name="图片 20"/>
              <p:cNvPicPr>
                <a:picLocks noChangeAspect="1"/>
              </p:cNvPicPr>
              <p:nvPr/>
            </p:nvPicPr>
            <p:blipFill>
              <a:blip r:embed="rId4" cstate="print"/>
              <a:stretch>
                <a:fillRect/>
              </a:stretch>
            </p:blipFill>
            <p:spPr>
              <a:xfrm>
                <a:off x="6483016" y="3236970"/>
                <a:ext cx="2503833" cy="935881"/>
              </a:xfrm>
              <a:prstGeom prst="rect">
                <a:avLst/>
              </a:prstGeom>
            </p:spPr>
          </p:pic>
          <p:pic>
            <p:nvPicPr>
              <p:cNvPr id="22" name="图片 21"/>
              <p:cNvPicPr>
                <a:picLocks noChangeAspect="1"/>
              </p:cNvPicPr>
              <p:nvPr/>
            </p:nvPicPr>
            <p:blipFill>
              <a:blip r:embed="rId5" cstate="print"/>
              <a:stretch>
                <a:fillRect/>
              </a:stretch>
            </p:blipFill>
            <p:spPr>
              <a:xfrm>
                <a:off x="6491642" y="4171280"/>
                <a:ext cx="1241373" cy="770710"/>
              </a:xfrm>
              <a:prstGeom prst="rect">
                <a:avLst/>
              </a:prstGeom>
            </p:spPr>
          </p:pic>
          <p:pic>
            <p:nvPicPr>
              <p:cNvPr id="23" name="图片 22"/>
              <p:cNvPicPr>
                <a:picLocks noChangeAspect="1"/>
              </p:cNvPicPr>
              <p:nvPr/>
            </p:nvPicPr>
            <p:blipFill>
              <a:blip r:embed="rId6" cstate="print"/>
              <a:stretch>
                <a:fillRect/>
              </a:stretch>
            </p:blipFill>
            <p:spPr>
              <a:xfrm>
                <a:off x="7748063" y="4169673"/>
                <a:ext cx="1251922" cy="780943"/>
              </a:xfrm>
              <a:prstGeom prst="rect">
                <a:avLst/>
              </a:prstGeom>
            </p:spPr>
          </p:pic>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3016" y="1672535"/>
                <a:ext cx="2503833" cy="1559439"/>
              </a:xfrm>
              <a:prstGeom prst="rect">
                <a:avLst/>
              </a:prstGeom>
            </p:spPr>
          </p:pic>
        </p:grpSp>
        <p:sp>
          <p:nvSpPr>
            <p:cNvPr id="19" name="矩形 18"/>
            <p:cNvSpPr/>
            <p:nvPr/>
          </p:nvSpPr>
          <p:spPr>
            <a:xfrm>
              <a:off x="6370876" y="1640574"/>
              <a:ext cx="2386977" cy="30780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Rectangle 9"/>
            <p:cNvSpPr/>
            <p:nvPr/>
          </p:nvSpPr>
          <p:spPr>
            <a:xfrm>
              <a:off x="6366979" y="3058228"/>
              <a:ext cx="1547598" cy="35347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图像分割</a:t>
              </a:r>
              <a:endParaRPr lang="en-US" altLang="zh-CN" sz="1600" b="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26" name="组合 25"/>
          <p:cNvGrpSpPr/>
          <p:nvPr/>
        </p:nvGrpSpPr>
        <p:grpSpPr>
          <a:xfrm>
            <a:off x="549567" y="4261081"/>
            <a:ext cx="3385284" cy="2120247"/>
            <a:chOff x="871673" y="1462641"/>
            <a:chExt cx="3385284" cy="2120247"/>
          </a:xfrm>
        </p:grpSpPr>
        <p:pic>
          <p:nvPicPr>
            <p:cNvPr id="27" name="图片 26"/>
            <p:cNvPicPr>
              <a:picLocks noChangeAspect="1"/>
            </p:cNvPicPr>
            <p:nvPr/>
          </p:nvPicPr>
          <p:blipFill>
            <a:blip r:embed="rId8" cstate="print"/>
            <a:stretch>
              <a:fillRect/>
            </a:stretch>
          </p:blipFill>
          <p:spPr>
            <a:xfrm>
              <a:off x="871673" y="1462641"/>
              <a:ext cx="1058897" cy="1781245"/>
            </a:xfrm>
            <a:prstGeom prst="rect">
              <a:avLst/>
            </a:prstGeom>
          </p:spPr>
        </p:pic>
        <p:pic>
          <p:nvPicPr>
            <p:cNvPr id="28" name="图片 27"/>
            <p:cNvPicPr>
              <a:picLocks noChangeAspect="1"/>
            </p:cNvPicPr>
            <p:nvPr/>
          </p:nvPicPr>
          <p:blipFill>
            <a:blip r:embed="rId9" cstate="print"/>
            <a:stretch>
              <a:fillRect/>
            </a:stretch>
          </p:blipFill>
          <p:spPr>
            <a:xfrm>
              <a:off x="1931906" y="1805751"/>
              <a:ext cx="1255251" cy="1438135"/>
            </a:xfrm>
            <a:prstGeom prst="rect">
              <a:avLst/>
            </a:prstGeom>
          </p:spPr>
        </p:pic>
        <p:pic>
          <p:nvPicPr>
            <p:cNvPr id="29" name="图片 28"/>
            <p:cNvPicPr>
              <a:picLocks noChangeAspect="1"/>
            </p:cNvPicPr>
            <p:nvPr/>
          </p:nvPicPr>
          <p:blipFill>
            <a:blip r:embed="rId10" cstate="print"/>
            <a:stretch>
              <a:fillRect/>
            </a:stretch>
          </p:blipFill>
          <p:spPr>
            <a:xfrm>
              <a:off x="3193379" y="1471187"/>
              <a:ext cx="1063578" cy="1761805"/>
            </a:xfrm>
            <a:prstGeom prst="rect">
              <a:avLst/>
            </a:prstGeom>
            <a:ln>
              <a:solidFill>
                <a:schemeClr val="tx1"/>
              </a:solidFill>
            </a:ln>
          </p:spPr>
        </p:pic>
        <p:sp>
          <p:nvSpPr>
            <p:cNvPr id="30" name="Rectangle 9"/>
            <p:cNvSpPr/>
            <p:nvPr/>
          </p:nvSpPr>
          <p:spPr>
            <a:xfrm>
              <a:off x="1788176" y="1470739"/>
              <a:ext cx="1547598" cy="35347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医学图像分析</a:t>
              </a:r>
              <a:endParaRPr lang="en-US" altLang="zh-CN" sz="1600" b="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矩形 30"/>
            <p:cNvSpPr/>
            <p:nvPr/>
          </p:nvSpPr>
          <p:spPr>
            <a:xfrm>
              <a:off x="900102" y="3244334"/>
              <a:ext cx="1034257" cy="338554"/>
            </a:xfrm>
            <a:prstGeom prst="rect">
              <a:avLst/>
            </a:prstGeom>
          </p:spPr>
          <p:txBody>
            <a:bodyPr wrap="none">
              <a:spAutoFit/>
            </a:bodyPr>
            <a:lstStyle/>
            <a:p>
              <a:r>
                <a:rPr lang="zh-CN" altLang="en-US" sz="1600" dirty="0">
                  <a:ea typeface="楷体" panose="02010609060101010101" pitchFamily="49" charset="-122"/>
                  <a:cs typeface="Times New Roman" panose="02020603050405020304" pitchFamily="18" charset="0"/>
                </a:rPr>
                <a:t>MRI 视图</a:t>
              </a:r>
            </a:p>
          </p:txBody>
        </p:sp>
        <p:sp>
          <p:nvSpPr>
            <p:cNvPr id="32" name="矩形 31"/>
            <p:cNvSpPr/>
            <p:nvPr/>
          </p:nvSpPr>
          <p:spPr>
            <a:xfrm>
              <a:off x="2062649" y="3244334"/>
              <a:ext cx="1005404" cy="338554"/>
            </a:xfrm>
            <a:prstGeom prst="rect">
              <a:avLst/>
            </a:prstGeom>
          </p:spPr>
          <p:txBody>
            <a:bodyPr wrap="none">
              <a:spAutoFit/>
            </a:bodyPr>
            <a:lstStyle/>
            <a:p>
              <a:r>
                <a:rPr lang="zh-CN" altLang="en-US" sz="1600" dirty="0">
                  <a:ea typeface="楷体" panose="02010609060101010101" pitchFamily="49" charset="-122"/>
                  <a:cs typeface="Times New Roman" panose="02020603050405020304" pitchFamily="18" charset="0"/>
                </a:rPr>
                <a:t>PET 视图</a:t>
              </a:r>
            </a:p>
          </p:txBody>
        </p:sp>
        <p:sp>
          <p:nvSpPr>
            <p:cNvPr id="33" name="矩形 32"/>
            <p:cNvSpPr/>
            <p:nvPr/>
          </p:nvSpPr>
          <p:spPr>
            <a:xfrm>
              <a:off x="3218641" y="3244334"/>
              <a:ext cx="1005403" cy="338554"/>
            </a:xfrm>
            <a:prstGeom prst="rect">
              <a:avLst/>
            </a:prstGeom>
          </p:spPr>
          <p:txBody>
            <a:bodyPr wrap="none">
              <a:spAutoFit/>
            </a:bodyPr>
            <a:lstStyle/>
            <a:p>
              <a:r>
                <a:rPr lang="zh-CN" altLang="en-US" sz="1600" dirty="0">
                  <a:ea typeface="楷体" panose="02010609060101010101" pitchFamily="49" charset="-122"/>
                  <a:cs typeface="Times New Roman" panose="02020603050405020304" pitchFamily="18" charset="0"/>
                </a:rPr>
                <a:t>CSF 视图</a:t>
              </a:r>
            </a:p>
          </p:txBody>
        </p:sp>
      </p:grpSp>
      <p:pic>
        <p:nvPicPr>
          <p:cNvPr id="42" name="图片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66451" y="5179144"/>
            <a:ext cx="1869648" cy="1030928"/>
          </a:xfrm>
          <a:prstGeom prst="rect">
            <a:avLst/>
          </a:prstGeom>
        </p:spPr>
      </p:pic>
      <p:pic>
        <p:nvPicPr>
          <p:cNvPr id="34" name="图片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36099" y="5191497"/>
            <a:ext cx="981612" cy="997444"/>
          </a:xfrm>
          <a:prstGeom prst="rect">
            <a:avLst/>
          </a:prstGeom>
        </p:spPr>
      </p:pic>
      <p:pic>
        <p:nvPicPr>
          <p:cNvPr id="35" name="Picture 3" descr="“摄像头图标 素材”的图片搜索结果"/>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41100" y="4806806"/>
            <a:ext cx="312294" cy="27065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摄像头图标 素材”的图片搜索结果"/>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2640" y="4829921"/>
            <a:ext cx="312294" cy="27065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bwMode="auto">
          <a:xfrm>
            <a:off x="5575433" y="5248849"/>
            <a:ext cx="292712" cy="689274"/>
          </a:xfrm>
          <a:prstGeom prst="rect">
            <a:avLst/>
          </a:prstGeom>
          <a:no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ea typeface="楷体" panose="02010609060101010101" pitchFamily="49" charset="-122"/>
              <a:cs typeface="Times New Roman" panose="02020603050405020304" pitchFamily="18" charset="0"/>
            </a:endParaRPr>
          </a:p>
        </p:txBody>
      </p:sp>
      <p:sp>
        <p:nvSpPr>
          <p:cNvPr id="25" name="Rectangle 9"/>
          <p:cNvSpPr/>
          <p:nvPr/>
        </p:nvSpPr>
        <p:spPr>
          <a:xfrm>
            <a:off x="5542992" y="4806748"/>
            <a:ext cx="1547598" cy="35347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行人重识别</a:t>
            </a:r>
            <a:endParaRPr lang="en-US" altLang="zh-CN" sz="1600" b="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8" name="矩形 37"/>
          <p:cNvSpPr/>
          <p:nvPr/>
        </p:nvSpPr>
        <p:spPr bwMode="auto">
          <a:xfrm>
            <a:off x="7445081" y="5202745"/>
            <a:ext cx="158972" cy="416692"/>
          </a:xfrm>
          <a:prstGeom prst="rect">
            <a:avLst/>
          </a:prstGeom>
          <a:no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ea typeface="楷体" panose="02010609060101010101" pitchFamily="49" charset="-122"/>
              <a:cs typeface="Times New Roman" panose="02020603050405020304" pitchFamily="18" charset="0"/>
            </a:endParaRPr>
          </a:p>
        </p:txBody>
      </p:sp>
      <p:sp>
        <p:nvSpPr>
          <p:cNvPr id="37" name="圆角矩形 36"/>
          <p:cNvSpPr/>
          <p:nvPr/>
        </p:nvSpPr>
        <p:spPr bwMode="auto">
          <a:xfrm>
            <a:off x="4572000" y="4806748"/>
            <a:ext cx="3444725" cy="1430564"/>
          </a:xfrm>
          <a:prstGeom prst="roundRect">
            <a:avLst/>
          </a:prstGeom>
          <a:noFill/>
          <a:ln w="12700" cap="flat" cmpd="sng" algn="ctr">
            <a:solidFill>
              <a:schemeClr val="accent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bg1"/>
              </a:solidFill>
              <a:effectLst/>
              <a:ea typeface="楷体" panose="02010609060101010101" pitchFamily="49" charset="-122"/>
              <a:cs typeface="Times New Roman" panose="02020603050405020304" pitchFamily="18" charset="0"/>
            </a:endParaRPr>
          </a:p>
        </p:txBody>
      </p:sp>
      <p:sp>
        <p:nvSpPr>
          <p:cNvPr id="40" name="文本框 80"/>
          <p:cNvSpPr txBox="1"/>
          <p:nvPr/>
        </p:nvSpPr>
        <p:spPr>
          <a:xfrm>
            <a:off x="174936" y="6316627"/>
            <a:ext cx="3833263" cy="523220"/>
          </a:xfrm>
          <a:prstGeom prst="rect">
            <a:avLst/>
          </a:prstGeom>
          <a:noFill/>
        </p:spPr>
        <p:txBody>
          <a:bodyPr wrap="square" rtlCol="0">
            <a:spAutoFit/>
          </a:bodyPr>
          <a:lstStyle/>
          <a:p>
            <a:r>
              <a:rPr lang="zh-CN" altLang="en-US" sz="2000" b="0" dirty="0">
                <a:solidFill>
                  <a:srgbClr val="000000"/>
                </a:solidFill>
                <a:ea typeface="楷体" panose="02010609060101010101" pitchFamily="49" charset="-122"/>
                <a:cs typeface="Times New Roman" panose="02020603050405020304" pitchFamily="18" charset="0"/>
              </a:rPr>
              <a:t>多源异构数据的</a:t>
            </a:r>
            <a:r>
              <a:rPr lang="zh-CN" altLang="en-US" sz="2800" b="0" dirty="0">
                <a:solidFill>
                  <a:srgbClr val="FF0000"/>
                </a:solidFill>
                <a:ea typeface="楷体" panose="02010609060101010101" pitchFamily="49" charset="-122"/>
                <a:cs typeface="Times New Roman" panose="02020603050405020304" pitchFamily="18" charset="0"/>
              </a:rPr>
              <a:t>表示</a:t>
            </a:r>
            <a:r>
              <a:rPr lang="zh-CN" altLang="en-US" sz="2000" b="0" dirty="0">
                <a:solidFill>
                  <a:srgbClr val="000000"/>
                </a:solidFill>
                <a:ea typeface="楷体" panose="02010609060101010101" pitchFamily="49" charset="-122"/>
                <a:cs typeface="Times New Roman" panose="02020603050405020304" pitchFamily="18" charset="0"/>
              </a:rPr>
              <a:t>和</a:t>
            </a:r>
            <a:r>
              <a:rPr lang="zh-CN" altLang="en-US" sz="2800" b="0" dirty="0">
                <a:solidFill>
                  <a:srgbClr val="FF0000"/>
                </a:solidFill>
                <a:ea typeface="楷体" panose="02010609060101010101" pitchFamily="49" charset="-122"/>
                <a:cs typeface="Times New Roman" panose="02020603050405020304" pitchFamily="18" charset="0"/>
              </a:rPr>
              <a:t>度量</a:t>
            </a:r>
          </a:p>
        </p:txBody>
      </p:sp>
    </p:spTree>
    <p:extLst>
      <p:ext uri="{BB962C8B-B14F-4D97-AF65-F5344CB8AC3E}">
        <p14:creationId xmlns:p14="http://schemas.microsoft.com/office/powerpoint/2010/main" val="28856913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0" y="116632"/>
            <a:ext cx="9142411" cy="107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b"/>
          <a:lstStyle>
            <a:lvl1pPr eaLnBrk="0" hangingPunct="0">
              <a:defRPr sz="2400" b="1">
                <a:solidFill>
                  <a:schemeClr val="bg1"/>
                </a:solidFill>
                <a:latin typeface="华文细黑" panose="02010600040101010101" pitchFamily="2" charset="-122"/>
                <a:ea typeface="仿宋_GB2312" pitchFamily="49" charset="-122"/>
              </a:defRPr>
            </a:lvl1pPr>
            <a:lvl2pPr marL="742950" indent="-285750" eaLnBrk="0" hangingPunct="0">
              <a:defRPr sz="2400" b="1">
                <a:solidFill>
                  <a:schemeClr val="bg1"/>
                </a:solidFill>
                <a:latin typeface="华文细黑" panose="02010600040101010101" pitchFamily="2" charset="-122"/>
                <a:ea typeface="仿宋_GB2312" pitchFamily="49" charset="-122"/>
              </a:defRPr>
            </a:lvl2pPr>
            <a:lvl3pPr marL="1143000" indent="-228600" eaLnBrk="0" hangingPunct="0">
              <a:defRPr sz="2400" b="1">
                <a:solidFill>
                  <a:schemeClr val="bg1"/>
                </a:solidFill>
                <a:latin typeface="华文细黑" panose="02010600040101010101" pitchFamily="2" charset="-122"/>
                <a:ea typeface="仿宋_GB2312" pitchFamily="49" charset="-122"/>
              </a:defRPr>
            </a:lvl3pPr>
            <a:lvl4pPr marL="1600200" indent="-228600" eaLnBrk="0" hangingPunct="0">
              <a:defRPr sz="2400" b="1">
                <a:solidFill>
                  <a:schemeClr val="bg1"/>
                </a:solidFill>
                <a:latin typeface="华文细黑" panose="02010600040101010101" pitchFamily="2" charset="-122"/>
                <a:ea typeface="仿宋_GB2312" pitchFamily="49" charset="-122"/>
              </a:defRPr>
            </a:lvl4pPr>
            <a:lvl5pPr marL="2057400" indent="-228600" eaLnBrk="0" hangingPunct="0">
              <a:defRPr sz="2400" b="1">
                <a:solidFill>
                  <a:schemeClr val="bg1"/>
                </a:solidFill>
                <a:latin typeface="华文细黑" panose="02010600040101010101"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9pPr>
          </a:lstStyle>
          <a:p>
            <a:pPr algn="ctr" eaLnBrk="1" hangingPunct="1">
              <a:lnSpc>
                <a:spcPct val="130000"/>
              </a:lnSpc>
              <a:defRPr/>
            </a:pPr>
            <a:r>
              <a:rPr lang="zh-CN" altLang="en-US" sz="3600" dirty="0">
                <a:solidFill>
                  <a:schemeClr val="tx1"/>
                </a:solidFill>
                <a:latin typeface="楷体" panose="02010609060101010101" pitchFamily="49" charset="-122"/>
                <a:ea typeface="楷体" panose="02010609060101010101" pitchFamily="49" charset="-122"/>
              </a:rPr>
              <a:t>海量分布数据</a:t>
            </a:r>
          </a:p>
        </p:txBody>
      </p:sp>
      <mc:AlternateContent xmlns:mc="http://schemas.openxmlformats.org/markup-compatibility/2006" xmlns:a14="http://schemas.microsoft.com/office/drawing/2010/main">
        <mc:Choice Requires="a14">
          <p:sp>
            <p:nvSpPr>
              <p:cNvPr id="6" name="矩形 5"/>
              <p:cNvSpPr/>
              <p:nvPr/>
            </p:nvSpPr>
            <p:spPr>
              <a:xfrm>
                <a:off x="7467243" y="3353231"/>
                <a:ext cx="1734256" cy="7895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chemeClr val="tx1"/>
                          </a:solidFill>
                          <a:latin typeface="Cambria Math"/>
                        </a:rPr>
                        <m:t>𝒇</m:t>
                      </m:r>
                      <m:d>
                        <m:dPr>
                          <m:ctrlPr>
                            <a:rPr lang="en-US" altLang="zh-CN" sz="1600" b="1" i="1" smtClean="0">
                              <a:solidFill>
                                <a:schemeClr val="tx1"/>
                              </a:solidFill>
                              <a:latin typeface="Cambria Math" panose="02040503050406030204" pitchFamily="18" charset="0"/>
                            </a:rPr>
                          </m:ctrlPr>
                        </m:dPr>
                        <m:e>
                          <m:r>
                            <a:rPr lang="en-US" altLang="zh-CN" sz="1600" b="1" i="1">
                              <a:solidFill>
                                <a:schemeClr val="tx1"/>
                              </a:solidFill>
                              <a:latin typeface="Cambria Math"/>
                            </a:rPr>
                            <m:t>𝒙</m:t>
                          </m:r>
                        </m:e>
                      </m:d>
                      <m:r>
                        <a:rPr lang="en-US" altLang="zh-CN" sz="1600" b="1" i="1">
                          <a:solidFill>
                            <a:schemeClr val="tx1"/>
                          </a:solidFill>
                          <a:latin typeface="Cambria Math"/>
                        </a:rPr>
                        <m:t>=</m:t>
                      </m:r>
                      <m:nary>
                        <m:naryPr>
                          <m:chr m:val="∑"/>
                          <m:ctrlPr>
                            <a:rPr lang="en-US" altLang="zh-CN" sz="1600" b="1" i="1">
                              <a:solidFill>
                                <a:schemeClr val="tx1"/>
                              </a:solidFill>
                              <a:latin typeface="Cambria Math" panose="02040503050406030204" pitchFamily="18" charset="0"/>
                            </a:rPr>
                          </m:ctrlPr>
                        </m:naryPr>
                        <m:sub>
                          <m:r>
                            <m:rPr>
                              <m:brk m:alnAt="23"/>
                            </m:rPr>
                            <a:rPr lang="en-US" altLang="zh-CN" sz="1600" b="1" i="1">
                              <a:solidFill>
                                <a:schemeClr val="tx1"/>
                              </a:solidFill>
                              <a:latin typeface="Cambria Math"/>
                            </a:rPr>
                            <m:t>𝒊</m:t>
                          </m:r>
                          <m:r>
                            <a:rPr lang="en-US" altLang="zh-CN" sz="1600" b="1" i="1">
                              <a:solidFill>
                                <a:schemeClr val="tx1"/>
                              </a:solidFill>
                              <a:latin typeface="Cambria Math"/>
                            </a:rPr>
                            <m:t>=</m:t>
                          </m:r>
                          <m:r>
                            <a:rPr lang="en-US" altLang="zh-CN" sz="1600" b="1" i="1">
                              <a:solidFill>
                                <a:schemeClr val="tx1"/>
                              </a:solidFill>
                              <a:latin typeface="Cambria Math"/>
                            </a:rPr>
                            <m:t>𝟏</m:t>
                          </m:r>
                        </m:sub>
                        <m:sup>
                          <m:r>
                            <a:rPr lang="en-US" altLang="zh-CN" sz="1600" b="1" i="1">
                              <a:solidFill>
                                <a:schemeClr val="tx1"/>
                              </a:solidFill>
                              <a:latin typeface="Cambria Math"/>
                            </a:rPr>
                            <m:t>𝑵</m:t>
                          </m:r>
                        </m:sup>
                        <m:e>
                          <m:sSub>
                            <m:sSubPr>
                              <m:ctrlPr>
                                <a:rPr lang="en-US" altLang="zh-CN" sz="1600" b="1" i="1">
                                  <a:solidFill>
                                    <a:schemeClr val="tx1"/>
                                  </a:solidFill>
                                  <a:latin typeface="Cambria Math" panose="02040503050406030204" pitchFamily="18" charset="0"/>
                                </a:rPr>
                              </m:ctrlPr>
                            </m:sSubPr>
                            <m:e>
                              <m:r>
                                <a:rPr lang="en-US" altLang="zh-CN" sz="1600" b="1" i="1">
                                  <a:solidFill>
                                    <a:schemeClr val="tx1"/>
                                  </a:solidFill>
                                  <a:latin typeface="Cambria Math"/>
                                </a:rPr>
                                <m:t>𝒇</m:t>
                              </m:r>
                            </m:e>
                            <m:sub>
                              <m:r>
                                <a:rPr lang="en-US" altLang="zh-CN" sz="1600" b="1" i="1">
                                  <a:solidFill>
                                    <a:schemeClr val="tx1"/>
                                  </a:solidFill>
                                  <a:latin typeface="Cambria Math"/>
                                </a:rPr>
                                <m:t>𝒊</m:t>
                              </m:r>
                            </m:sub>
                          </m:sSub>
                          <m:r>
                            <a:rPr lang="en-US" altLang="zh-CN" sz="1600" b="1" i="1">
                              <a:solidFill>
                                <a:schemeClr val="tx1"/>
                              </a:solidFill>
                              <a:latin typeface="Cambria Math"/>
                            </a:rPr>
                            <m:t>(</m:t>
                          </m:r>
                          <m:r>
                            <a:rPr lang="en-US" altLang="zh-CN" sz="1600" b="1" i="1">
                              <a:solidFill>
                                <a:schemeClr val="tx1"/>
                              </a:solidFill>
                              <a:latin typeface="Cambria Math"/>
                            </a:rPr>
                            <m:t>𝒙</m:t>
                          </m:r>
                          <m:r>
                            <a:rPr lang="en-US" altLang="zh-CN" sz="1600" b="1" i="1">
                              <a:solidFill>
                                <a:schemeClr val="tx1"/>
                              </a:solidFill>
                              <a:latin typeface="Cambria Math"/>
                            </a:rPr>
                            <m:t>)</m:t>
                          </m:r>
                        </m:e>
                      </m:nary>
                    </m:oMath>
                  </m:oMathPara>
                </a14:m>
                <a:endParaRPr lang="zh-CN" altLang="en-US" sz="1600" dirty="0">
                  <a:solidFill>
                    <a:schemeClr val="tx1"/>
                  </a:solidFill>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7467243" y="3353231"/>
                <a:ext cx="1734256" cy="789512"/>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矩形 6"/>
          <p:cNvSpPr/>
          <p:nvPr/>
        </p:nvSpPr>
        <p:spPr>
          <a:xfrm>
            <a:off x="7632547" y="1916832"/>
            <a:ext cx="1403648" cy="1015663"/>
          </a:xfrm>
          <a:prstGeom prst="rect">
            <a:avLst/>
          </a:prstGeom>
          <a:ln w="15875">
            <a:solidFill>
              <a:srgbClr val="052EF9"/>
            </a:solidFill>
          </a:ln>
        </p:spPr>
        <p:txBody>
          <a:bodyPr wrap="square">
            <a:spAutoFit/>
          </a:bodyPr>
          <a:lstStyle/>
          <a:p>
            <a:r>
              <a:rPr lang="zh-CN" altLang="en-US" sz="2000" b="0" dirty="0">
                <a:solidFill>
                  <a:schemeClr val="tx1"/>
                </a:solidFill>
                <a:ea typeface="楷体" panose="02010609060101010101" pitchFamily="49" charset="-122"/>
                <a:cs typeface="Times New Roman" panose="02020603050405020304" pitchFamily="18" charset="0"/>
              </a:rPr>
              <a:t>每个</a:t>
            </a:r>
            <a:r>
              <a:rPr lang="en-US" altLang="zh-CN" sz="2000" b="0" dirty="0">
                <a:solidFill>
                  <a:schemeClr val="tx1"/>
                </a:solidFill>
                <a:ea typeface="楷体" panose="02010609060101010101" pitchFamily="49" charset="-122"/>
                <a:cs typeface="Times New Roman" panose="02020603050405020304" pitchFamily="18" charset="0"/>
              </a:rPr>
              <a:t>f</a:t>
            </a:r>
            <a:r>
              <a:rPr lang="en-US" altLang="zh-CN" sz="2000" b="0" baseline="-25000" dirty="0">
                <a:solidFill>
                  <a:schemeClr val="tx1"/>
                </a:solidFill>
                <a:ea typeface="楷体" panose="02010609060101010101" pitchFamily="49" charset="-122"/>
                <a:cs typeface="Times New Roman" panose="02020603050405020304" pitchFamily="18" charset="0"/>
              </a:rPr>
              <a:t>i</a:t>
            </a:r>
            <a:r>
              <a:rPr lang="en-US" altLang="zh-CN" sz="2000" b="0" dirty="0">
                <a:solidFill>
                  <a:schemeClr val="tx1"/>
                </a:solidFill>
                <a:ea typeface="楷体" panose="02010609060101010101" pitchFamily="49" charset="-122"/>
                <a:cs typeface="Times New Roman" panose="02020603050405020304" pitchFamily="18" charset="0"/>
              </a:rPr>
              <a:t> </a:t>
            </a:r>
            <a:r>
              <a:rPr lang="zh-CN" altLang="en-US" sz="2000" b="0" dirty="0">
                <a:solidFill>
                  <a:schemeClr val="tx1"/>
                </a:solidFill>
                <a:ea typeface="楷体" panose="02010609060101010101" pitchFamily="49" charset="-122"/>
                <a:cs typeface="Times New Roman" panose="02020603050405020304" pitchFamily="18" charset="0"/>
              </a:rPr>
              <a:t>只涉及到任务</a:t>
            </a:r>
            <a:r>
              <a:rPr lang="en-US" altLang="zh-CN" sz="2000" b="0" dirty="0">
                <a:solidFill>
                  <a:schemeClr val="tx1"/>
                </a:solidFill>
                <a:ea typeface="楷体" panose="02010609060101010101" pitchFamily="49" charset="-122"/>
                <a:cs typeface="Times New Roman" panose="02020603050405020304" pitchFamily="18" charset="0"/>
              </a:rPr>
              <a:t> </a:t>
            </a:r>
            <a:r>
              <a:rPr lang="en-US" altLang="zh-CN" sz="2000" b="0" dirty="0" err="1">
                <a:solidFill>
                  <a:schemeClr val="tx1"/>
                </a:solidFill>
                <a:ea typeface="楷体" panose="02010609060101010101" pitchFamily="49" charset="-122"/>
                <a:cs typeface="Times New Roman" panose="02020603050405020304" pitchFamily="18" charset="0"/>
              </a:rPr>
              <a:t>i</a:t>
            </a:r>
            <a:r>
              <a:rPr lang="zh-CN" altLang="en-US" sz="2000" b="0" dirty="0">
                <a:solidFill>
                  <a:schemeClr val="tx1"/>
                </a:solidFill>
                <a:ea typeface="楷体" panose="02010609060101010101" pitchFamily="49" charset="-122"/>
                <a:cs typeface="Times New Roman" panose="02020603050405020304" pitchFamily="18" charset="0"/>
              </a:rPr>
              <a:t>上的数据</a:t>
            </a:r>
          </a:p>
        </p:txBody>
      </p:sp>
      <p:cxnSp>
        <p:nvCxnSpPr>
          <p:cNvPr id="8" name="直接箭头连接符 7"/>
          <p:cNvCxnSpPr/>
          <p:nvPr/>
        </p:nvCxnSpPr>
        <p:spPr>
          <a:xfrm flipH="1" flipV="1">
            <a:off x="8364897" y="2993191"/>
            <a:ext cx="216024" cy="3600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右大括号 8"/>
          <p:cNvSpPr/>
          <p:nvPr/>
        </p:nvSpPr>
        <p:spPr>
          <a:xfrm>
            <a:off x="6885543" y="1764821"/>
            <a:ext cx="425585" cy="4026347"/>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文本框 80"/>
          <p:cNvSpPr txBox="1"/>
          <p:nvPr/>
        </p:nvSpPr>
        <p:spPr>
          <a:xfrm>
            <a:off x="4283968" y="6237312"/>
            <a:ext cx="4685096" cy="523220"/>
          </a:xfrm>
          <a:prstGeom prst="rect">
            <a:avLst/>
          </a:prstGeom>
          <a:noFill/>
        </p:spPr>
        <p:txBody>
          <a:bodyPr wrap="square" rtlCol="0">
            <a:spAutoFit/>
          </a:bodyPr>
          <a:lstStyle/>
          <a:p>
            <a:pPr algn="r"/>
            <a:r>
              <a:rPr lang="zh-CN" altLang="en-US" sz="2000" b="0" dirty="0">
                <a:solidFill>
                  <a:srgbClr val="000000"/>
                </a:solidFill>
                <a:ea typeface="楷体" panose="02010609060101010101" pitchFamily="49" charset="-122"/>
                <a:cs typeface="Times New Roman" panose="02020603050405020304" pitchFamily="18" charset="0"/>
              </a:rPr>
              <a:t>分布数据的</a:t>
            </a:r>
            <a:r>
              <a:rPr lang="zh-CN" altLang="en-US" sz="2800" b="0" dirty="0">
                <a:solidFill>
                  <a:srgbClr val="FF0000"/>
                </a:solidFill>
                <a:ea typeface="楷体" panose="02010609060101010101" pitchFamily="49" charset="-122"/>
                <a:cs typeface="Times New Roman" panose="02020603050405020304" pitchFamily="18" charset="0"/>
              </a:rPr>
              <a:t>联合优化</a:t>
            </a:r>
            <a:r>
              <a:rPr lang="zh-CN" altLang="en-US" sz="2000" b="0" dirty="0">
                <a:solidFill>
                  <a:srgbClr val="000000"/>
                </a:solidFill>
                <a:ea typeface="楷体" panose="02010609060101010101" pitchFamily="49" charset="-122"/>
                <a:cs typeface="Times New Roman" panose="02020603050405020304" pitchFamily="18" charset="0"/>
              </a:rPr>
              <a:t>和</a:t>
            </a:r>
            <a:r>
              <a:rPr lang="zh-CN" altLang="en-US" sz="2800" b="0" dirty="0">
                <a:solidFill>
                  <a:srgbClr val="FF0000"/>
                </a:solidFill>
                <a:ea typeface="楷体" panose="02010609060101010101" pitchFamily="49" charset="-122"/>
                <a:cs typeface="Times New Roman" panose="02020603050405020304" pitchFamily="18" charset="0"/>
              </a:rPr>
              <a:t>并行学习</a:t>
            </a:r>
          </a:p>
        </p:txBody>
      </p:sp>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781574"/>
            <a:ext cx="6657975"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8600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0" y="116632"/>
            <a:ext cx="9142411" cy="107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b"/>
          <a:lstStyle>
            <a:lvl1pPr eaLnBrk="0" hangingPunct="0">
              <a:defRPr sz="2400" b="1">
                <a:solidFill>
                  <a:schemeClr val="bg1"/>
                </a:solidFill>
                <a:latin typeface="华文细黑" panose="02010600040101010101" pitchFamily="2" charset="-122"/>
                <a:ea typeface="仿宋_GB2312" pitchFamily="49" charset="-122"/>
              </a:defRPr>
            </a:lvl1pPr>
            <a:lvl2pPr marL="742950" indent="-285750" eaLnBrk="0" hangingPunct="0">
              <a:defRPr sz="2400" b="1">
                <a:solidFill>
                  <a:schemeClr val="bg1"/>
                </a:solidFill>
                <a:latin typeface="华文细黑" panose="02010600040101010101" pitchFamily="2" charset="-122"/>
                <a:ea typeface="仿宋_GB2312" pitchFamily="49" charset="-122"/>
              </a:defRPr>
            </a:lvl2pPr>
            <a:lvl3pPr marL="1143000" indent="-228600" eaLnBrk="0" hangingPunct="0">
              <a:defRPr sz="2400" b="1">
                <a:solidFill>
                  <a:schemeClr val="bg1"/>
                </a:solidFill>
                <a:latin typeface="华文细黑" panose="02010600040101010101" pitchFamily="2" charset="-122"/>
                <a:ea typeface="仿宋_GB2312" pitchFamily="49" charset="-122"/>
              </a:defRPr>
            </a:lvl3pPr>
            <a:lvl4pPr marL="1600200" indent="-228600" eaLnBrk="0" hangingPunct="0">
              <a:defRPr sz="2400" b="1">
                <a:solidFill>
                  <a:schemeClr val="bg1"/>
                </a:solidFill>
                <a:latin typeface="华文细黑" panose="02010600040101010101" pitchFamily="2" charset="-122"/>
                <a:ea typeface="仿宋_GB2312" pitchFamily="49" charset="-122"/>
              </a:defRPr>
            </a:lvl4pPr>
            <a:lvl5pPr marL="2057400" indent="-228600" eaLnBrk="0" hangingPunct="0">
              <a:defRPr sz="2400" b="1">
                <a:solidFill>
                  <a:schemeClr val="bg1"/>
                </a:solidFill>
                <a:latin typeface="华文细黑" panose="02010600040101010101" pitchFamily="2"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华文细黑" panose="02010600040101010101" pitchFamily="2" charset="-122"/>
                <a:ea typeface="仿宋_GB2312" pitchFamily="49" charset="-122"/>
              </a:defRPr>
            </a:lvl9pPr>
          </a:lstStyle>
          <a:p>
            <a:pPr algn="ctr" eaLnBrk="1" hangingPunct="1">
              <a:lnSpc>
                <a:spcPct val="130000"/>
              </a:lnSpc>
              <a:defRPr/>
            </a:pPr>
            <a:r>
              <a:rPr lang="zh-CN" altLang="en-US" sz="3600" dirty="0">
                <a:solidFill>
                  <a:schemeClr val="tx1"/>
                </a:solidFill>
                <a:latin typeface="楷体" panose="02010609060101010101" pitchFamily="49" charset="-122"/>
                <a:ea typeface="楷体" panose="02010609060101010101" pitchFamily="49" charset="-122"/>
              </a:rPr>
              <a:t>流数据</a:t>
            </a:r>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2" y="3140968"/>
            <a:ext cx="9144000" cy="2016224"/>
          </a:xfrm>
          <a:prstGeom prst="rect">
            <a:avLst/>
          </a:prstGeom>
          <a:solidFill>
            <a:srgbClr val="FFFFFF"/>
          </a:solidFill>
          <a:ln w="3175" cap="flat" cmpd="dbl" algn="ctr">
            <a:solidFill>
              <a:schemeClr val="tx1"/>
            </a:solidFill>
            <a:prstDash val="dash"/>
            <a:round/>
            <a:headEnd type="none" w="med" len="med"/>
            <a:tailEnd type="arrow"/>
          </a:ln>
          <a:effectLst/>
        </p:spPr>
      </p:pic>
      <p:sp>
        <p:nvSpPr>
          <p:cNvPr id="24" name="TextBox 23"/>
          <p:cNvSpPr txBox="1"/>
          <p:nvPr/>
        </p:nvSpPr>
        <p:spPr>
          <a:xfrm>
            <a:off x="179512" y="1700808"/>
            <a:ext cx="2736304" cy="812530"/>
          </a:xfrm>
          <a:prstGeom prst="rect">
            <a:avLst/>
          </a:prstGeom>
          <a:solidFill>
            <a:srgbClr val="CCFFFF"/>
          </a:solidFill>
        </p:spPr>
        <p:txBody>
          <a:bodyPr wrap="square" rtlCol="0">
            <a:spAutoFit/>
          </a:bodyPr>
          <a:lstStyle/>
          <a:p>
            <a:pPr>
              <a:lnSpc>
                <a:spcPct val="130000"/>
              </a:lnSpc>
            </a:pPr>
            <a:r>
              <a:rPr lang="zh-CN" altLang="en-US" sz="1800" b="0" dirty="0">
                <a:solidFill>
                  <a:schemeClr val="tx1"/>
                </a:solidFill>
                <a:latin typeface="楷体" panose="02010609060101010101" pitchFamily="49" charset="-122"/>
                <a:ea typeface="楷体" panose="02010609060101010101" pitchFamily="49" charset="-122"/>
              </a:rPr>
              <a:t>亚马逊根据用户之前访问记录和购买记录进行推荐</a:t>
            </a:r>
          </a:p>
        </p:txBody>
      </p:sp>
      <p:cxnSp>
        <p:nvCxnSpPr>
          <p:cNvPr id="26" name="直接箭头连接符 25"/>
          <p:cNvCxnSpPr>
            <a:stCxn id="24" idx="2"/>
          </p:cNvCxnSpPr>
          <p:nvPr/>
        </p:nvCxnSpPr>
        <p:spPr bwMode="auto">
          <a:xfrm flipH="1">
            <a:off x="539552" y="2513338"/>
            <a:ext cx="1008112" cy="1059678"/>
          </a:xfrm>
          <a:prstGeom prst="straightConnector1">
            <a:avLst/>
          </a:prstGeom>
          <a:solidFill>
            <a:srgbClr val="FFFFFF"/>
          </a:solidFill>
          <a:ln w="3175" cap="flat" cmpd="dbl"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 name="TextBox 29"/>
          <p:cNvSpPr txBox="1"/>
          <p:nvPr/>
        </p:nvSpPr>
        <p:spPr>
          <a:xfrm>
            <a:off x="467544" y="5733256"/>
            <a:ext cx="2000006" cy="369332"/>
          </a:xfrm>
          <a:prstGeom prst="rect">
            <a:avLst/>
          </a:prstGeom>
          <a:solidFill>
            <a:srgbClr val="CCFFFF"/>
          </a:solidFill>
        </p:spPr>
        <p:txBody>
          <a:bodyPr wrap="square" rtlCol="0">
            <a:spAutoFit/>
          </a:bodyPr>
          <a:lstStyle/>
          <a:p>
            <a:r>
              <a:rPr lang="en-US" altLang="zh-CN" sz="1800" b="0" dirty="0">
                <a:solidFill>
                  <a:schemeClr val="tx1"/>
                </a:solidFill>
                <a:latin typeface="楷体" panose="02010609060101010101" pitchFamily="49" charset="-122"/>
                <a:ea typeface="楷体" panose="02010609060101010101" pitchFamily="49" charset="-122"/>
              </a:rPr>
              <a:t>11</a:t>
            </a:r>
            <a:r>
              <a:rPr lang="zh-CN" altLang="en-US" sz="1800" b="0" dirty="0">
                <a:solidFill>
                  <a:schemeClr val="tx1"/>
                </a:solidFill>
                <a:latin typeface="楷体" panose="02010609060101010101" pitchFamily="49" charset="-122"/>
                <a:ea typeface="楷体" panose="02010609060101010101" pitchFamily="49" charset="-122"/>
              </a:rPr>
              <a:t>月查看的商品</a:t>
            </a:r>
            <a:endParaRPr lang="en-US" altLang="zh-CN" sz="1800" b="0" dirty="0">
              <a:solidFill>
                <a:schemeClr val="tx1"/>
              </a:solidFill>
              <a:latin typeface="楷体" panose="02010609060101010101" pitchFamily="49" charset="-122"/>
              <a:ea typeface="楷体" panose="02010609060101010101" pitchFamily="49" charset="-122"/>
            </a:endParaRPr>
          </a:p>
        </p:txBody>
      </p:sp>
      <p:cxnSp>
        <p:nvCxnSpPr>
          <p:cNvPr id="32" name="直接箭头连接符 31"/>
          <p:cNvCxnSpPr>
            <a:stCxn id="30" idx="0"/>
          </p:cNvCxnSpPr>
          <p:nvPr/>
        </p:nvCxnSpPr>
        <p:spPr bwMode="auto">
          <a:xfrm flipV="1">
            <a:off x="1467547" y="4656622"/>
            <a:ext cx="3312368" cy="1076634"/>
          </a:xfrm>
          <a:prstGeom prst="straightConnector1">
            <a:avLst/>
          </a:prstGeom>
          <a:solidFill>
            <a:srgbClr val="FFFFFF"/>
          </a:solidFill>
          <a:ln w="317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TextBox 32"/>
          <p:cNvSpPr txBox="1"/>
          <p:nvPr/>
        </p:nvSpPr>
        <p:spPr>
          <a:xfrm>
            <a:off x="3347864" y="1700808"/>
            <a:ext cx="3960440" cy="812530"/>
          </a:xfrm>
          <a:prstGeom prst="rect">
            <a:avLst/>
          </a:prstGeom>
          <a:solidFill>
            <a:srgbClr val="CCFFFF"/>
          </a:solidFill>
          <a:ln>
            <a:noFill/>
            <a:prstDash val="dash"/>
          </a:ln>
        </p:spPr>
        <p:txBody>
          <a:bodyPr wrap="square" rtlCol="0">
            <a:spAutoFit/>
          </a:bodyPr>
          <a:lstStyle/>
          <a:p>
            <a:pPr algn="ctr">
              <a:lnSpc>
                <a:spcPct val="130000"/>
              </a:lnSpc>
            </a:pPr>
            <a:r>
              <a:rPr lang="en-US" altLang="zh-CN" sz="1800" b="0" dirty="0">
                <a:solidFill>
                  <a:schemeClr val="tx1"/>
                </a:solidFill>
                <a:latin typeface="楷体" panose="02010609060101010101" pitchFamily="49" charset="-122"/>
                <a:ea typeface="楷体" panose="02010609060101010101" pitchFamily="49" charset="-122"/>
              </a:rPr>
              <a:t>12</a:t>
            </a:r>
            <a:r>
              <a:rPr lang="zh-CN" altLang="en-US" sz="1800" b="0" dirty="0">
                <a:solidFill>
                  <a:schemeClr val="tx1"/>
                </a:solidFill>
                <a:latin typeface="楷体" panose="02010609060101010101" pitchFamily="49" charset="-122"/>
                <a:ea typeface="楷体" panose="02010609060101010101" pitchFamily="49" charset="-122"/>
              </a:rPr>
              <a:t>月查看的商品</a:t>
            </a:r>
            <a:endParaRPr lang="en-US" altLang="zh-CN" sz="1800" b="0" dirty="0">
              <a:solidFill>
                <a:schemeClr val="tx1"/>
              </a:solidFill>
              <a:latin typeface="楷体" panose="02010609060101010101" pitchFamily="49" charset="-122"/>
              <a:ea typeface="楷体" panose="02010609060101010101" pitchFamily="49" charset="-122"/>
            </a:endParaRPr>
          </a:p>
          <a:p>
            <a:pPr algn="ctr">
              <a:lnSpc>
                <a:spcPct val="130000"/>
              </a:lnSpc>
            </a:pPr>
            <a:r>
              <a:rPr lang="zh-CN" altLang="en-US" sz="1800" b="0" dirty="0">
                <a:solidFill>
                  <a:schemeClr val="tx1"/>
                </a:solidFill>
                <a:latin typeface="楷体" panose="02010609060101010101" pitchFamily="49" charset="-122"/>
                <a:ea typeface="楷体" panose="02010609060101010101" pitchFamily="49" charset="-122"/>
              </a:rPr>
              <a:t>（</a:t>
            </a:r>
            <a:r>
              <a:rPr lang="en-US" altLang="zh-CN" sz="1800" b="0" dirty="0">
                <a:solidFill>
                  <a:schemeClr val="tx1"/>
                </a:solidFill>
                <a:latin typeface="楷体" panose="02010609060101010101" pitchFamily="49" charset="-122"/>
                <a:ea typeface="楷体" panose="02010609060101010101" pitchFamily="49" charset="-122"/>
              </a:rPr>
              <a:t>11</a:t>
            </a:r>
            <a:r>
              <a:rPr lang="zh-CN" altLang="en-US" sz="1800" b="0" dirty="0">
                <a:solidFill>
                  <a:schemeClr val="tx1"/>
                </a:solidFill>
                <a:latin typeface="楷体" panose="02010609060101010101" pitchFamily="49" charset="-122"/>
                <a:ea typeface="楷体" panose="02010609060101010101" pitchFamily="49" charset="-122"/>
              </a:rPr>
              <a:t>月份侦探小说，</a:t>
            </a:r>
            <a:r>
              <a:rPr lang="en-US" altLang="zh-CN" sz="1800" b="0" dirty="0">
                <a:solidFill>
                  <a:schemeClr val="tx1"/>
                </a:solidFill>
                <a:latin typeface="楷体" panose="02010609060101010101" pitchFamily="49" charset="-122"/>
                <a:ea typeface="楷体" panose="02010609060101010101" pitchFamily="49" charset="-122"/>
              </a:rPr>
              <a:t>12</a:t>
            </a:r>
            <a:r>
              <a:rPr lang="zh-CN" altLang="en-US" sz="1800" b="0" dirty="0">
                <a:solidFill>
                  <a:schemeClr val="tx1"/>
                </a:solidFill>
                <a:latin typeface="楷体" panose="02010609060101010101" pitchFamily="49" charset="-122"/>
                <a:ea typeface="楷体" panose="02010609060101010101" pitchFamily="49" charset="-122"/>
              </a:rPr>
              <a:t>月份心灵鸡汤）</a:t>
            </a:r>
          </a:p>
        </p:txBody>
      </p:sp>
      <p:cxnSp>
        <p:nvCxnSpPr>
          <p:cNvPr id="37" name="直接箭头连接符 36"/>
          <p:cNvCxnSpPr/>
          <p:nvPr/>
        </p:nvCxnSpPr>
        <p:spPr bwMode="auto">
          <a:xfrm flipH="1">
            <a:off x="611560" y="2708920"/>
            <a:ext cx="4770132" cy="877173"/>
          </a:xfrm>
          <a:prstGeom prst="straightConnector1">
            <a:avLst/>
          </a:prstGeom>
          <a:solidFill>
            <a:srgbClr val="FFFFFF"/>
          </a:solidFill>
          <a:ln w="317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9" name="直接箭头连接符 38"/>
          <p:cNvCxnSpPr/>
          <p:nvPr/>
        </p:nvCxnSpPr>
        <p:spPr bwMode="auto">
          <a:xfrm flipH="1">
            <a:off x="4067944" y="2745070"/>
            <a:ext cx="1198144" cy="827946"/>
          </a:xfrm>
          <a:prstGeom prst="straightConnector1">
            <a:avLst/>
          </a:prstGeom>
          <a:solidFill>
            <a:srgbClr val="FFFFFF"/>
          </a:solidFill>
          <a:ln w="317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直接箭头连接符 40"/>
          <p:cNvCxnSpPr/>
          <p:nvPr/>
        </p:nvCxnSpPr>
        <p:spPr bwMode="auto">
          <a:xfrm>
            <a:off x="5328084" y="2677989"/>
            <a:ext cx="1116124" cy="967035"/>
          </a:xfrm>
          <a:prstGeom prst="straightConnector1">
            <a:avLst/>
          </a:prstGeom>
          <a:solidFill>
            <a:srgbClr val="FFFFFF"/>
          </a:solidFill>
          <a:ln w="317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文本框 80"/>
          <p:cNvSpPr txBox="1"/>
          <p:nvPr/>
        </p:nvSpPr>
        <p:spPr>
          <a:xfrm>
            <a:off x="3375645" y="5656312"/>
            <a:ext cx="5544616" cy="523220"/>
          </a:xfrm>
          <a:prstGeom prst="rect">
            <a:avLst/>
          </a:prstGeom>
          <a:noFill/>
        </p:spPr>
        <p:txBody>
          <a:bodyPr wrap="square" rtlCol="0">
            <a:spAutoFit/>
          </a:bodyPr>
          <a:lstStyle/>
          <a:p>
            <a:pPr algn="l"/>
            <a:r>
              <a:rPr lang="zh-CN" altLang="en-US" sz="2000" b="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流数据中的</a:t>
            </a:r>
            <a:r>
              <a:rPr lang="zh-CN" altLang="en-US" sz="2800" b="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概念漂移</a:t>
            </a:r>
            <a:r>
              <a:rPr lang="zh-CN" altLang="en-US" sz="2000" b="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和模型的</a:t>
            </a:r>
            <a:r>
              <a:rPr lang="zh-CN" altLang="en-US" sz="2800" b="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在线学习</a:t>
            </a:r>
            <a:endParaRPr lang="zh-CN" altLang="en-US" sz="2400" b="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868282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9454" y="4797094"/>
            <a:ext cx="608732" cy="996398"/>
          </a:xfrm>
          <a:prstGeom prst="rect">
            <a:avLst/>
          </a:prstGeom>
        </p:spPr>
      </p:pic>
      <p:pic>
        <p:nvPicPr>
          <p:cNvPr id="60" name="图片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402126" y="4397916"/>
            <a:ext cx="608998" cy="996398"/>
          </a:xfrm>
          <a:prstGeom prst="rect">
            <a:avLst/>
          </a:prstGeom>
        </p:spPr>
      </p:pic>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257145" y="4256420"/>
            <a:ext cx="608998" cy="996398"/>
          </a:xfrm>
          <a:prstGeom prst="rect">
            <a:avLst/>
          </a:prstGeom>
        </p:spPr>
      </p:pic>
      <p:pic>
        <p:nvPicPr>
          <p:cNvPr id="75" name="图片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3469" y="4397916"/>
            <a:ext cx="608732" cy="996398"/>
          </a:xfrm>
          <a:prstGeom prst="rect">
            <a:avLst/>
          </a:prstGeom>
        </p:spPr>
      </p:pic>
      <p:pic>
        <p:nvPicPr>
          <p:cNvPr id="76" name="图片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9160" y="3233626"/>
            <a:ext cx="608732" cy="996398"/>
          </a:xfrm>
          <a:prstGeom prst="rect">
            <a:avLst/>
          </a:prstGeom>
        </p:spPr>
      </p:pic>
      <p:pic>
        <p:nvPicPr>
          <p:cNvPr id="37" name="Picture 4" descr="http://openclipart.org/image/2400px/svg_to_png/167104/Binary_Data_Stream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65509">
            <a:off x="1056354" y="3964813"/>
            <a:ext cx="7333213" cy="14343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2019623" y="849433"/>
            <a:ext cx="2703742" cy="2785673"/>
            <a:chOff x="867209" y="494171"/>
            <a:chExt cx="2703742" cy="2785673"/>
          </a:xfrm>
        </p:grpSpPr>
        <p:grpSp>
          <p:nvGrpSpPr>
            <p:cNvPr id="77" name="组合 76"/>
            <p:cNvGrpSpPr/>
            <p:nvPr/>
          </p:nvGrpSpPr>
          <p:grpSpPr>
            <a:xfrm>
              <a:off x="867209" y="494171"/>
              <a:ext cx="2703742" cy="2785673"/>
              <a:chOff x="940476" y="1136559"/>
              <a:chExt cx="4752528" cy="4896544"/>
            </a:xfrm>
          </p:grpSpPr>
          <p:sp>
            <p:nvSpPr>
              <p:cNvPr id="78" name="椭圆 77"/>
              <p:cNvSpPr/>
              <p:nvPr/>
            </p:nvSpPr>
            <p:spPr bwMode="auto">
              <a:xfrm>
                <a:off x="2843808" y="3140968"/>
                <a:ext cx="900000" cy="900000"/>
              </a:xfrm>
              <a:prstGeom prst="ellipse">
                <a:avLst/>
              </a:prstGeom>
              <a:solidFill>
                <a:schemeClr val="bg1"/>
              </a:solidFill>
              <a:ln w="50800"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79" name="椭圆 78"/>
              <p:cNvSpPr>
                <a:spLocks noChangeAspect="1"/>
              </p:cNvSpPr>
              <p:nvPr/>
            </p:nvSpPr>
            <p:spPr bwMode="auto">
              <a:xfrm>
                <a:off x="2393808" y="2690473"/>
                <a:ext cx="1800000" cy="1800000"/>
              </a:xfrm>
              <a:prstGeom prst="ellipse">
                <a:avLst/>
              </a:prstGeom>
              <a:noFill/>
              <a:ln w="50800" cap="flat" cmpd="sng" algn="ctr">
                <a:solidFill>
                  <a:schemeClr val="bg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80" name="椭圆 79"/>
              <p:cNvSpPr>
                <a:spLocks noChangeAspect="1"/>
              </p:cNvSpPr>
              <p:nvPr/>
            </p:nvSpPr>
            <p:spPr bwMode="auto">
              <a:xfrm>
                <a:off x="1951038" y="2240768"/>
                <a:ext cx="2700000" cy="2700000"/>
              </a:xfrm>
              <a:prstGeom prst="ellipse">
                <a:avLst/>
              </a:prstGeom>
              <a:noFill/>
              <a:ln w="50800" cap="flat" cmpd="sng" algn="ctr">
                <a:solidFill>
                  <a:schemeClr val="bg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81" name="椭圆 80"/>
              <p:cNvSpPr>
                <a:spLocks noChangeAspect="1"/>
              </p:cNvSpPr>
              <p:nvPr/>
            </p:nvSpPr>
            <p:spPr bwMode="auto">
              <a:xfrm>
                <a:off x="1493808" y="1790473"/>
                <a:ext cx="3600000" cy="3600000"/>
              </a:xfrm>
              <a:prstGeom prst="ellipse">
                <a:avLst/>
              </a:prstGeom>
              <a:noFill/>
              <a:ln w="50800" cap="flat" cmpd="sng" algn="ctr">
                <a:solidFill>
                  <a:schemeClr val="bg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grpSp>
            <p:nvGrpSpPr>
              <p:cNvPr id="82" name="组合 81"/>
              <p:cNvGrpSpPr/>
              <p:nvPr/>
            </p:nvGrpSpPr>
            <p:grpSpPr>
              <a:xfrm>
                <a:off x="940476" y="1136559"/>
                <a:ext cx="4752528" cy="4896544"/>
                <a:chOff x="940476" y="1136559"/>
                <a:chExt cx="4752528" cy="4896544"/>
              </a:xfrm>
            </p:grpSpPr>
            <p:cxnSp>
              <p:nvCxnSpPr>
                <p:cNvPr id="96" name="直接连接符 95"/>
                <p:cNvCxnSpPr/>
                <p:nvPr/>
              </p:nvCxnSpPr>
              <p:spPr bwMode="auto">
                <a:xfrm rot="20724551">
                  <a:off x="940476" y="3590127"/>
                  <a:ext cx="4752528" cy="0"/>
                </a:xfrm>
                <a:prstGeom prst="line">
                  <a:avLst/>
                </a:prstGeom>
                <a:solidFill>
                  <a:schemeClr val="bg1"/>
                </a:solidFill>
                <a:ln w="63500" cap="flat" cmpd="sng" algn="ctr">
                  <a:solidFill>
                    <a:schemeClr val="bg1">
                      <a:lumMod val="75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连接符 96"/>
                <p:cNvCxnSpPr/>
                <p:nvPr/>
              </p:nvCxnSpPr>
              <p:spPr bwMode="auto">
                <a:xfrm rot="20724551">
                  <a:off x="3294460" y="1136559"/>
                  <a:ext cx="0" cy="4896544"/>
                </a:xfrm>
                <a:prstGeom prst="line">
                  <a:avLst/>
                </a:prstGeom>
                <a:solidFill>
                  <a:schemeClr val="bg1"/>
                </a:solidFill>
                <a:ln w="63500" cap="flat" cmpd="sng" algn="ctr">
                  <a:solidFill>
                    <a:schemeClr val="bg1">
                      <a:lumMod val="75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3" name="组合 82"/>
              <p:cNvGrpSpPr/>
              <p:nvPr/>
            </p:nvGrpSpPr>
            <p:grpSpPr>
              <a:xfrm>
                <a:off x="1132029" y="1443550"/>
                <a:ext cx="4326466" cy="4307612"/>
                <a:chOff x="1132029" y="1443550"/>
                <a:chExt cx="4326466" cy="4307612"/>
              </a:xfrm>
            </p:grpSpPr>
            <p:grpSp>
              <p:nvGrpSpPr>
                <p:cNvPr id="84" name="组合 83"/>
                <p:cNvGrpSpPr/>
                <p:nvPr/>
              </p:nvGrpSpPr>
              <p:grpSpPr>
                <a:xfrm>
                  <a:off x="1132029" y="1511232"/>
                  <a:ext cx="4009580" cy="4009580"/>
                  <a:chOff x="1132029" y="1511232"/>
                  <a:chExt cx="4009580" cy="4009580"/>
                </a:xfrm>
              </p:grpSpPr>
              <p:sp>
                <p:nvSpPr>
                  <p:cNvPr id="94" name="饼形 93"/>
                  <p:cNvSpPr/>
                  <p:nvPr/>
                </p:nvSpPr>
                <p:spPr bwMode="auto">
                  <a:xfrm rot="20724551">
                    <a:off x="1132029" y="1511232"/>
                    <a:ext cx="4009580" cy="4009580"/>
                  </a:xfrm>
                  <a:prstGeom prst="pie">
                    <a:avLst>
                      <a:gd name="adj1" fmla="val 11762282"/>
                      <a:gd name="adj2" fmla="val 15235883"/>
                    </a:avLst>
                  </a:prstGeom>
                  <a:solidFill>
                    <a:srgbClr val="BF545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95" name="文本框 94"/>
                  <p:cNvSpPr txBox="1"/>
                  <p:nvPr/>
                </p:nvSpPr>
                <p:spPr>
                  <a:xfrm>
                    <a:off x="1550272" y="2367830"/>
                    <a:ext cx="868414" cy="811496"/>
                  </a:xfrm>
                  <a:prstGeom prst="rect">
                    <a:avLst/>
                  </a:prstGeom>
                  <a:noFill/>
                </p:spPr>
                <p:txBody>
                  <a:bodyPr wrap="none" rtlCol="0">
                    <a:spAutoFit/>
                  </a:bodyPr>
                  <a:lstStyle/>
                  <a:p>
                    <a:r>
                      <a:rPr lang="zh-CN" altLang="en-US" sz="2400" b="1" dirty="0">
                        <a:solidFill>
                          <a:schemeClr val="bg1"/>
                        </a:solidFill>
                        <a:latin typeface="楷体" panose="02010609060101010101" pitchFamily="49" charset="-122"/>
                        <a:ea typeface="楷体" panose="02010609060101010101" pitchFamily="49" charset="-122"/>
                      </a:rPr>
                      <a:t>大</a:t>
                    </a:r>
                  </a:p>
                </p:txBody>
              </p:sp>
            </p:grpSp>
            <p:grpSp>
              <p:nvGrpSpPr>
                <p:cNvPr id="85" name="组合 84"/>
                <p:cNvGrpSpPr/>
                <p:nvPr/>
              </p:nvGrpSpPr>
              <p:grpSpPr>
                <a:xfrm>
                  <a:off x="1391046" y="1443550"/>
                  <a:ext cx="4009580" cy="4009580"/>
                  <a:chOff x="1391046" y="1443550"/>
                  <a:chExt cx="4009580" cy="4009580"/>
                </a:xfrm>
              </p:grpSpPr>
              <p:sp>
                <p:nvSpPr>
                  <p:cNvPr id="92" name="饼形 91"/>
                  <p:cNvSpPr/>
                  <p:nvPr/>
                </p:nvSpPr>
                <p:spPr bwMode="auto">
                  <a:xfrm rot="4524551">
                    <a:off x="1391046" y="1443550"/>
                    <a:ext cx="4009580" cy="4009580"/>
                  </a:xfrm>
                  <a:prstGeom prst="pie">
                    <a:avLst>
                      <a:gd name="adj1" fmla="val 11726686"/>
                      <a:gd name="adj2" fmla="val 15229394"/>
                    </a:avLst>
                  </a:prstGeom>
                  <a:solidFill>
                    <a:srgbClr val="0070C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93" name="文本框 92"/>
                  <p:cNvSpPr txBox="1"/>
                  <p:nvPr/>
                </p:nvSpPr>
                <p:spPr>
                  <a:xfrm>
                    <a:off x="3550585" y="1906458"/>
                    <a:ext cx="868414" cy="811496"/>
                  </a:xfrm>
                  <a:prstGeom prst="rect">
                    <a:avLst/>
                  </a:prstGeom>
                  <a:noFill/>
                </p:spPr>
                <p:txBody>
                  <a:bodyPr wrap="none" rtlCol="0">
                    <a:spAutoFit/>
                  </a:bodyPr>
                  <a:lstStyle/>
                  <a:p>
                    <a:r>
                      <a:rPr lang="zh-CN" altLang="en-US" sz="2400" b="1" dirty="0">
                        <a:solidFill>
                          <a:schemeClr val="bg1"/>
                        </a:solidFill>
                        <a:latin typeface="楷体" panose="02010609060101010101" pitchFamily="49" charset="-122"/>
                        <a:ea typeface="楷体" panose="02010609060101010101" pitchFamily="49" charset="-122"/>
                      </a:rPr>
                      <a:t>快</a:t>
                    </a:r>
                  </a:p>
                </p:txBody>
              </p:sp>
            </p:grpSp>
            <p:grpSp>
              <p:nvGrpSpPr>
                <p:cNvPr id="86" name="组合 85"/>
                <p:cNvGrpSpPr/>
                <p:nvPr/>
              </p:nvGrpSpPr>
              <p:grpSpPr>
                <a:xfrm>
                  <a:off x="1197389" y="1741582"/>
                  <a:ext cx="4009580" cy="4009580"/>
                  <a:chOff x="1197389" y="1741582"/>
                  <a:chExt cx="4009580" cy="4009580"/>
                </a:xfrm>
              </p:grpSpPr>
              <p:sp>
                <p:nvSpPr>
                  <p:cNvPr id="90" name="饼形 89"/>
                  <p:cNvSpPr/>
                  <p:nvPr/>
                </p:nvSpPr>
                <p:spPr bwMode="auto">
                  <a:xfrm rot="15324551">
                    <a:off x="1197389" y="1741582"/>
                    <a:ext cx="4009580" cy="4009580"/>
                  </a:xfrm>
                  <a:prstGeom prst="pie">
                    <a:avLst>
                      <a:gd name="adj1" fmla="val 11726848"/>
                      <a:gd name="adj2" fmla="val 15215278"/>
                    </a:avLst>
                  </a:prstGeom>
                  <a:solidFill>
                    <a:srgbClr val="00B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91" name="文本框 90"/>
                  <p:cNvSpPr txBox="1"/>
                  <p:nvPr/>
                </p:nvSpPr>
                <p:spPr>
                  <a:xfrm>
                    <a:off x="2067531" y="4434175"/>
                    <a:ext cx="868414" cy="811496"/>
                  </a:xfrm>
                  <a:prstGeom prst="rect">
                    <a:avLst/>
                  </a:prstGeom>
                  <a:noFill/>
                </p:spPr>
                <p:txBody>
                  <a:bodyPr wrap="none" rtlCol="0">
                    <a:spAutoFit/>
                  </a:bodyPr>
                  <a:lstStyle/>
                  <a:p>
                    <a:r>
                      <a:rPr lang="zh-CN" altLang="en-US" sz="2400" b="1" dirty="0">
                        <a:solidFill>
                          <a:schemeClr val="bg1"/>
                        </a:solidFill>
                        <a:latin typeface="楷体" panose="02010609060101010101" pitchFamily="49" charset="-122"/>
                        <a:ea typeface="楷体" panose="02010609060101010101" pitchFamily="49" charset="-122"/>
                      </a:rPr>
                      <a:t>杂</a:t>
                    </a:r>
                  </a:p>
                </p:txBody>
              </p:sp>
            </p:grpSp>
            <p:grpSp>
              <p:nvGrpSpPr>
                <p:cNvPr id="87" name="组合 86"/>
                <p:cNvGrpSpPr/>
                <p:nvPr/>
              </p:nvGrpSpPr>
              <p:grpSpPr>
                <a:xfrm>
                  <a:off x="1448915" y="1665865"/>
                  <a:ext cx="4009580" cy="4009580"/>
                  <a:chOff x="1448915" y="1665865"/>
                  <a:chExt cx="4009580" cy="4009580"/>
                </a:xfrm>
              </p:grpSpPr>
              <p:sp>
                <p:nvSpPr>
                  <p:cNvPr id="88" name="饼形 87"/>
                  <p:cNvSpPr/>
                  <p:nvPr/>
                </p:nvSpPr>
                <p:spPr bwMode="auto">
                  <a:xfrm rot="9924551">
                    <a:off x="1448915" y="1665865"/>
                    <a:ext cx="4009580" cy="4009580"/>
                  </a:xfrm>
                  <a:prstGeom prst="pie">
                    <a:avLst>
                      <a:gd name="adj1" fmla="val 11742871"/>
                      <a:gd name="adj2" fmla="val 15207368"/>
                    </a:avLst>
                  </a:prstGeom>
                  <a:solidFill>
                    <a:schemeClr val="accent6">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89" name="文本框 88"/>
                  <p:cNvSpPr txBox="1"/>
                  <p:nvPr/>
                </p:nvSpPr>
                <p:spPr>
                  <a:xfrm>
                    <a:off x="4119842" y="3843488"/>
                    <a:ext cx="868414" cy="811496"/>
                  </a:xfrm>
                  <a:prstGeom prst="rect">
                    <a:avLst/>
                  </a:prstGeom>
                  <a:noFill/>
                </p:spPr>
                <p:txBody>
                  <a:bodyPr wrap="none" rtlCol="0">
                    <a:spAutoFit/>
                  </a:bodyPr>
                  <a:lstStyle/>
                  <a:p>
                    <a:r>
                      <a:rPr lang="zh-CN" altLang="en-US" sz="2400" b="1" dirty="0">
                        <a:solidFill>
                          <a:schemeClr val="bg1"/>
                        </a:solidFill>
                        <a:latin typeface="楷体" panose="02010609060101010101" pitchFamily="49" charset="-122"/>
                        <a:ea typeface="楷体" panose="02010609060101010101" pitchFamily="49" charset="-122"/>
                      </a:rPr>
                      <a:t>疑</a:t>
                    </a:r>
                    <a:endParaRPr lang="zh-CN" altLang="en-US" sz="2000" b="1" dirty="0">
                      <a:solidFill>
                        <a:schemeClr val="bg1"/>
                      </a:solidFill>
                      <a:latin typeface="楷体" panose="02010609060101010101" pitchFamily="49" charset="-122"/>
                      <a:ea typeface="楷体" panose="02010609060101010101" pitchFamily="49" charset="-122"/>
                    </a:endParaRPr>
                  </a:p>
                </p:txBody>
              </p:sp>
            </p:grpSp>
          </p:grpSp>
        </p:grpSp>
        <p:sp>
          <p:nvSpPr>
            <p:cNvPr id="98" name="文本框 97"/>
            <p:cNvSpPr txBox="1"/>
            <p:nvPr/>
          </p:nvSpPr>
          <p:spPr>
            <a:xfrm rot="17800035">
              <a:off x="635311" y="1080255"/>
              <a:ext cx="934616" cy="369332"/>
            </a:xfrm>
            <a:prstGeom prst="rect">
              <a:avLst/>
            </a:prstGeom>
            <a:noFill/>
          </p:spPr>
          <p:txBody>
            <a:bodyPr wrap="none" rtlCol="0">
              <a:prstTxWarp prst="textArchUp">
                <a:avLst/>
              </a:prstTxWarp>
              <a:spAutoFit/>
            </a:bodyPr>
            <a:lstStyle/>
            <a:p>
              <a:r>
                <a:rPr lang="en-US" altLang="zh-CN" b="1" dirty="0">
                  <a:solidFill>
                    <a:srgbClr val="000000"/>
                  </a:solidFill>
                  <a:latin typeface="Candara" panose="020E0502030303020204" pitchFamily="34" charset="0"/>
                  <a:ea typeface="楷体" panose="02010609060101010101" pitchFamily="49" charset="-122"/>
                </a:rPr>
                <a:t>Volume</a:t>
              </a:r>
            </a:p>
          </p:txBody>
        </p:sp>
        <p:sp>
          <p:nvSpPr>
            <p:cNvPr id="99" name="文本框 98"/>
            <p:cNvSpPr txBox="1"/>
            <p:nvPr/>
          </p:nvSpPr>
          <p:spPr>
            <a:xfrm rot="1758102">
              <a:off x="2375746" y="627452"/>
              <a:ext cx="934616" cy="369332"/>
            </a:xfrm>
            <a:prstGeom prst="rect">
              <a:avLst/>
            </a:prstGeom>
            <a:noFill/>
          </p:spPr>
          <p:txBody>
            <a:bodyPr wrap="none" rtlCol="0">
              <a:prstTxWarp prst="textArchUp">
                <a:avLst/>
              </a:prstTxWarp>
              <a:spAutoFit/>
            </a:bodyPr>
            <a:lstStyle/>
            <a:p>
              <a:r>
                <a:rPr lang="en-US" altLang="zh-CN" b="1" dirty="0">
                  <a:solidFill>
                    <a:srgbClr val="000000"/>
                  </a:solidFill>
                  <a:latin typeface="Candara" panose="020E0502030303020204" pitchFamily="34" charset="0"/>
                  <a:ea typeface="楷体" panose="02010609060101010101" pitchFamily="49" charset="-122"/>
                </a:rPr>
                <a:t>Velocity</a:t>
              </a:r>
            </a:p>
          </p:txBody>
        </p:sp>
        <p:sp>
          <p:nvSpPr>
            <p:cNvPr id="100" name="文本框 99"/>
            <p:cNvSpPr txBox="1"/>
            <p:nvPr/>
          </p:nvSpPr>
          <p:spPr>
            <a:xfrm rot="12618215">
              <a:off x="1075297" y="2772658"/>
              <a:ext cx="934616" cy="369332"/>
            </a:xfrm>
            <a:prstGeom prst="rect">
              <a:avLst/>
            </a:prstGeom>
            <a:noFill/>
          </p:spPr>
          <p:txBody>
            <a:bodyPr wrap="none" rtlCol="0">
              <a:prstTxWarp prst="textArchUp">
                <a:avLst/>
              </a:prstTxWarp>
              <a:spAutoFit/>
            </a:bodyPr>
            <a:lstStyle/>
            <a:p>
              <a:r>
                <a:rPr lang="en-US" altLang="zh-CN" b="1" dirty="0">
                  <a:solidFill>
                    <a:srgbClr val="000000"/>
                  </a:solidFill>
                  <a:latin typeface="Candara" panose="020E0502030303020204" pitchFamily="34" charset="0"/>
                  <a:ea typeface="楷体" panose="02010609060101010101" pitchFamily="49" charset="-122"/>
                </a:rPr>
                <a:t>Variety</a:t>
              </a:r>
            </a:p>
          </p:txBody>
        </p:sp>
        <p:sp>
          <p:nvSpPr>
            <p:cNvPr id="101" name="文本框 100"/>
            <p:cNvSpPr txBox="1"/>
            <p:nvPr/>
          </p:nvSpPr>
          <p:spPr>
            <a:xfrm rot="6980940">
              <a:off x="2818923" y="2323834"/>
              <a:ext cx="934616" cy="369332"/>
            </a:xfrm>
            <a:prstGeom prst="rect">
              <a:avLst/>
            </a:prstGeom>
            <a:noFill/>
          </p:spPr>
          <p:txBody>
            <a:bodyPr wrap="none" rtlCol="0">
              <a:prstTxWarp prst="textArchUp">
                <a:avLst/>
              </a:prstTxWarp>
              <a:spAutoFit/>
            </a:bodyPr>
            <a:lstStyle/>
            <a:p>
              <a:r>
                <a:rPr lang="en-US" altLang="zh-CN" b="1" dirty="0">
                  <a:solidFill>
                    <a:srgbClr val="000000"/>
                  </a:solidFill>
                  <a:latin typeface="Candara" panose="020E0502030303020204" pitchFamily="34" charset="0"/>
                  <a:ea typeface="楷体" panose="02010609060101010101" pitchFamily="49" charset="-122"/>
                </a:rPr>
                <a:t>Veracity</a:t>
              </a:r>
            </a:p>
          </p:txBody>
        </p:sp>
      </p:grpSp>
      <p:sp>
        <p:nvSpPr>
          <p:cNvPr id="35" name="TextBox 11"/>
          <p:cNvSpPr txBox="1"/>
          <p:nvPr/>
        </p:nvSpPr>
        <p:spPr>
          <a:xfrm>
            <a:off x="6876256" y="5021985"/>
            <a:ext cx="1749527" cy="461665"/>
          </a:xfrm>
          <a:prstGeom prst="rect">
            <a:avLst/>
          </a:prstGeom>
          <a:noFill/>
        </p:spPr>
        <p:txBody>
          <a:bodyPr wrap="square" rtlCol="0" anchor="ctr">
            <a:spAutoFit/>
          </a:bodyPr>
          <a:lstStyle/>
          <a:p>
            <a:pPr algn="ctr"/>
            <a:r>
              <a:rPr lang="zh-CN" altLang="en-US" sz="2400" b="1" dirty="0">
                <a:solidFill>
                  <a:srgbClr val="000000"/>
                </a:solidFill>
                <a:latin typeface="楷体" panose="02010609060101010101" pitchFamily="49" charset="-122"/>
                <a:ea typeface="楷体" panose="02010609060101010101" pitchFamily="49" charset="-122"/>
              </a:rPr>
              <a:t>交互型数据</a:t>
            </a:r>
            <a:endParaRPr lang="en-US" altLang="zh-CN" sz="2400" b="1" dirty="0">
              <a:solidFill>
                <a:srgbClr val="000000"/>
              </a:solidFill>
              <a:latin typeface="楷体" panose="02010609060101010101" pitchFamily="49" charset="-122"/>
              <a:ea typeface="楷体" panose="02010609060101010101" pitchFamily="49" charset="-122"/>
            </a:endParaRPr>
          </a:p>
        </p:txBody>
      </p:sp>
      <p:sp>
        <p:nvSpPr>
          <p:cNvPr id="36" name="TextBox 11"/>
          <p:cNvSpPr txBox="1"/>
          <p:nvPr/>
        </p:nvSpPr>
        <p:spPr>
          <a:xfrm>
            <a:off x="4572000" y="5776332"/>
            <a:ext cx="4248472" cy="461665"/>
          </a:xfrm>
          <a:prstGeom prst="rect">
            <a:avLst/>
          </a:prstGeom>
          <a:noFill/>
        </p:spPr>
        <p:txBody>
          <a:bodyPr wrap="square" rtlCol="0" anchor="ctr">
            <a:spAutoFit/>
          </a:bodyPr>
          <a:lstStyle/>
          <a:p>
            <a:pPr algn="ctr"/>
            <a:r>
              <a:rPr lang="zh-CN" altLang="en-US" sz="2400" b="1" dirty="0">
                <a:solidFill>
                  <a:srgbClr val="0070C0"/>
                </a:solidFill>
                <a:latin typeface="楷体" panose="02010609060101010101" pitchFamily="49" charset="-122"/>
                <a:ea typeface="楷体" panose="02010609060101010101" pitchFamily="49" charset="-122"/>
              </a:rPr>
              <a:t>数据的观察者</a:t>
            </a:r>
            <a:r>
              <a:rPr lang="zh-CN" altLang="en-US" sz="2400" b="1" dirty="0">
                <a:solidFill>
                  <a:srgbClr val="000000"/>
                </a:solidFill>
                <a:latin typeface="宋体"/>
                <a:ea typeface="宋体"/>
              </a:rPr>
              <a:t>≠</a:t>
            </a:r>
            <a:r>
              <a:rPr lang="zh-CN" altLang="en-US" sz="2400" b="1" dirty="0">
                <a:solidFill>
                  <a:srgbClr val="FF0000"/>
                </a:solidFill>
                <a:latin typeface="楷体" panose="02010609060101010101" pitchFamily="49" charset="-122"/>
                <a:ea typeface="楷体" panose="02010609060101010101" pitchFamily="49" charset="-122"/>
              </a:rPr>
              <a:t>数据的干预者</a:t>
            </a:r>
            <a:endParaRPr lang="en-US" altLang="zh-CN" sz="2400" b="1"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7543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1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ou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randombar(horizontal)">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randombar(horizontal)">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79736" y="1001924"/>
            <a:ext cx="4312343" cy="461665"/>
          </a:xfrm>
          <a:prstGeom prst="rect">
            <a:avLst/>
          </a:prstGeom>
          <a:noFill/>
        </p:spPr>
        <p:txBody>
          <a:bodyPr wrap="square" rtlCol="0">
            <a:spAutoFit/>
          </a:bodyPr>
          <a:lstStyle/>
          <a:p>
            <a:pPr algn="l"/>
            <a:r>
              <a:rPr lang="zh-CN" altLang="en-US" sz="24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数据实例</a:t>
            </a:r>
            <a:r>
              <a:rPr lang="en-US" altLang="zh-CN" sz="24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1</a:t>
            </a:r>
            <a:r>
              <a:rPr lang="zh-CN" altLang="en-US" sz="24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a:t>
            </a:r>
            <a:r>
              <a:rPr lang="en-US" altLang="zh-CN" sz="24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2015</a:t>
            </a:r>
            <a:r>
              <a:rPr lang="zh-CN" altLang="en-US" sz="24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年股市行情</a:t>
            </a:r>
          </a:p>
        </p:txBody>
      </p:sp>
      <p:cxnSp>
        <p:nvCxnSpPr>
          <p:cNvPr id="76" name="直接连接符 75"/>
          <p:cNvCxnSpPr/>
          <p:nvPr/>
        </p:nvCxnSpPr>
        <p:spPr bwMode="auto">
          <a:xfrm>
            <a:off x="1115616" y="1628800"/>
            <a:ext cx="1584176" cy="0"/>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683568" y="2276872"/>
            <a:ext cx="7637424" cy="3719548"/>
            <a:chOff x="683568" y="2276872"/>
            <a:chExt cx="7637424" cy="3719548"/>
          </a:xfrm>
        </p:grpSpPr>
        <p:pic>
          <p:nvPicPr>
            <p:cNvPr id="79" name="图片 78"/>
            <p:cNvPicPr>
              <a:picLocks noChangeAspect="1"/>
            </p:cNvPicPr>
            <p:nvPr/>
          </p:nvPicPr>
          <p:blipFill>
            <a:blip r:embed="rId2"/>
            <a:stretch>
              <a:fillRect/>
            </a:stretch>
          </p:blipFill>
          <p:spPr>
            <a:xfrm>
              <a:off x="683568" y="2276872"/>
              <a:ext cx="7637424" cy="3016631"/>
            </a:xfrm>
            <a:prstGeom prst="rect">
              <a:avLst/>
            </a:prstGeom>
          </p:spPr>
        </p:pic>
        <p:sp>
          <p:nvSpPr>
            <p:cNvPr id="81" name="文本框 80"/>
            <p:cNvSpPr txBox="1"/>
            <p:nvPr/>
          </p:nvSpPr>
          <p:spPr>
            <a:xfrm>
              <a:off x="3995936" y="5534755"/>
              <a:ext cx="4325056" cy="461665"/>
            </a:xfrm>
            <a:prstGeom prst="rect">
              <a:avLst/>
            </a:prstGeom>
            <a:noFill/>
          </p:spPr>
          <p:txBody>
            <a:bodyPr wrap="square" rtlCol="0">
              <a:spAutoFit/>
            </a:bodyPr>
            <a:lstStyle/>
            <a:p>
              <a:pPr algn="l"/>
              <a:r>
                <a:rPr lang="en-US" altLang="zh-CN" sz="20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2015</a:t>
              </a:r>
              <a:r>
                <a:rPr lang="zh-CN" altLang="en-US" sz="20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年上证指数周</a:t>
              </a:r>
              <a:r>
                <a:rPr lang="en-US" altLang="zh-CN" sz="20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K</a:t>
              </a:r>
              <a:r>
                <a:rPr lang="zh-CN" altLang="en-US" sz="20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线</a:t>
              </a:r>
              <a:r>
                <a:rPr lang="en-US" altLang="zh-CN" sz="24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 </a:t>
              </a:r>
              <a:r>
                <a:rPr lang="en-US" altLang="zh-CN" sz="1600" b="1" dirty="0">
                  <a:solidFill>
                    <a:schemeClr val="bg1">
                      <a:lumMod val="50000"/>
                    </a:schemeClr>
                  </a:solidFill>
                  <a:latin typeface="Candara" panose="020E0502030303020204" pitchFamily="34" charset="0"/>
                  <a:ea typeface="楷体" panose="02010609060101010101" pitchFamily="49" charset="-122"/>
                  <a:cs typeface="Times New Roman" panose="02020603050405020304" pitchFamily="18" charset="0"/>
                </a:rPr>
                <a:t>[</a:t>
              </a:r>
              <a:r>
                <a:rPr lang="zh-CN" altLang="en-US" sz="1600" b="1" dirty="0">
                  <a:solidFill>
                    <a:schemeClr val="bg1">
                      <a:lumMod val="50000"/>
                    </a:schemeClr>
                  </a:solidFill>
                  <a:latin typeface="Candara" panose="020E0502030303020204" pitchFamily="34" charset="0"/>
                  <a:ea typeface="楷体" panose="02010609060101010101" pitchFamily="49" charset="-122"/>
                  <a:cs typeface="Times New Roman" panose="02020603050405020304" pitchFamily="18" charset="0"/>
                </a:rPr>
                <a:t>来源：新浪财经</a:t>
              </a:r>
              <a:r>
                <a:rPr lang="en-US" altLang="zh-CN" sz="1600" b="1" dirty="0">
                  <a:solidFill>
                    <a:schemeClr val="bg1">
                      <a:lumMod val="50000"/>
                    </a:schemeClr>
                  </a:solidFill>
                  <a:latin typeface="Candara" panose="020E0502030303020204" pitchFamily="34" charset="0"/>
                  <a:ea typeface="楷体" panose="02010609060101010101" pitchFamily="49" charset="-122"/>
                  <a:cs typeface="Times New Roman" panose="02020603050405020304" pitchFamily="18" charset="0"/>
                </a:rPr>
                <a:t>]</a:t>
              </a:r>
              <a:endParaRPr lang="zh-CN" altLang="en-US" sz="2400" b="1" dirty="0">
                <a:solidFill>
                  <a:schemeClr val="bg1">
                    <a:lumMod val="50000"/>
                  </a:schemeClr>
                </a:solidFill>
                <a:latin typeface="Candara" panose="020E0502030303020204" pitchFamily="34" charset="0"/>
                <a:ea typeface="楷体" panose="02010609060101010101" pitchFamily="49" charset="-122"/>
                <a:cs typeface="Times New Roman" panose="02020603050405020304" pitchFamily="18" charset="0"/>
              </a:endParaRPr>
            </a:p>
          </p:txBody>
        </p:sp>
      </p:grpSp>
      <p:grpSp>
        <p:nvGrpSpPr>
          <p:cNvPr id="2" name="组合 1"/>
          <p:cNvGrpSpPr/>
          <p:nvPr/>
        </p:nvGrpSpPr>
        <p:grpSpPr>
          <a:xfrm>
            <a:off x="1763688" y="2842398"/>
            <a:ext cx="5040560" cy="1811581"/>
            <a:chOff x="1763688" y="2842398"/>
            <a:chExt cx="5040560" cy="1811581"/>
          </a:xfrm>
        </p:grpSpPr>
        <p:pic>
          <p:nvPicPr>
            <p:cNvPr id="6" name="图片 5"/>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flipH="1">
              <a:off x="1763688" y="2842398"/>
              <a:ext cx="2233325" cy="1800200"/>
            </a:xfrm>
            <a:prstGeom prst="rect">
              <a:avLst/>
            </a:prstGeom>
            <a:solidFill>
              <a:schemeClr val="bg1">
                <a:alpha val="72000"/>
              </a:schemeClr>
            </a:solidFill>
            <a:effectLst/>
          </p:spPr>
        </p:pic>
        <p:pic>
          <p:nvPicPr>
            <p:cNvPr id="7" name="图片 6"/>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flipH="1">
              <a:off x="5004048" y="2843994"/>
              <a:ext cx="1800200" cy="1809985"/>
            </a:xfrm>
            <a:prstGeom prst="rect">
              <a:avLst/>
            </a:prstGeom>
            <a:solidFill>
              <a:schemeClr val="bg1">
                <a:alpha val="72000"/>
              </a:schemeClr>
            </a:solidFill>
            <a:effectLst/>
          </p:spPr>
        </p:pic>
      </p:grpSp>
      <p:sp>
        <p:nvSpPr>
          <p:cNvPr id="14" name="文本框 13"/>
          <p:cNvSpPr txBox="1"/>
          <p:nvPr/>
        </p:nvSpPr>
        <p:spPr>
          <a:xfrm>
            <a:off x="5035269" y="1647613"/>
            <a:ext cx="2808312" cy="400110"/>
          </a:xfrm>
          <a:prstGeom prst="rect">
            <a:avLst/>
          </a:prstGeom>
          <a:solidFill>
            <a:schemeClr val="bg1"/>
          </a:solidFill>
        </p:spPr>
        <p:txBody>
          <a:bodyPr wrap="square" rtlCol="0">
            <a:spAutoFit/>
          </a:bodyPr>
          <a:lstStyle/>
          <a:p>
            <a:r>
              <a:rPr lang="zh-CN" altLang="en-US" sz="2000" b="1" dirty="0">
                <a:solidFill>
                  <a:srgbClr val="FF0000"/>
                </a:solidFill>
                <a:latin typeface="Candara" panose="020E0502030303020204" pitchFamily="34" charset="0"/>
                <a:ea typeface="楷体" panose="02010609060101010101" pitchFamily="49" charset="-122"/>
                <a:cs typeface="Times New Roman" panose="02020603050405020304" pitchFamily="18" charset="0"/>
              </a:rPr>
              <a:t>政府 </a:t>
            </a:r>
            <a:r>
              <a:rPr lang="en-US" altLang="zh-CN" sz="2000" b="1" dirty="0">
                <a:solidFill>
                  <a:srgbClr val="FF0000"/>
                </a:solidFill>
                <a:latin typeface="Candara" panose="020E0502030303020204" pitchFamily="34" charset="0"/>
                <a:ea typeface="楷体" panose="02010609060101010101" pitchFamily="49" charset="-122"/>
                <a:cs typeface="Times New Roman" panose="02020603050405020304" pitchFamily="18" charset="0"/>
              </a:rPr>
              <a:t>vs. </a:t>
            </a:r>
            <a:r>
              <a:rPr lang="zh-CN" altLang="en-US" sz="2000" b="1" dirty="0">
                <a:solidFill>
                  <a:srgbClr val="FF0000"/>
                </a:solidFill>
                <a:latin typeface="Candara" panose="020E0502030303020204" pitchFamily="34" charset="0"/>
                <a:ea typeface="楷体" panose="02010609060101010101" pitchFamily="49" charset="-122"/>
                <a:cs typeface="Times New Roman" panose="02020603050405020304" pitchFamily="18" charset="0"/>
              </a:rPr>
              <a:t>市场</a:t>
            </a:r>
            <a:r>
              <a:rPr lang="zh-CN" altLang="en-US" sz="1400" b="1" dirty="0">
                <a:solidFill>
                  <a:srgbClr val="0070C0"/>
                </a:solidFill>
                <a:latin typeface="Candara" panose="020E0502030303020204" pitchFamily="34" charset="0"/>
                <a:ea typeface="楷体" panose="02010609060101010101" pitchFamily="49" charset="-122"/>
                <a:cs typeface="Times New Roman" panose="02020603050405020304" pitchFamily="18" charset="0"/>
              </a:rPr>
              <a:t>（多方 </a:t>
            </a:r>
            <a:r>
              <a:rPr lang="en-US" altLang="zh-CN" sz="1400" b="1" dirty="0">
                <a:solidFill>
                  <a:srgbClr val="0070C0"/>
                </a:solidFill>
                <a:latin typeface="Candara" panose="020E0502030303020204" pitchFamily="34" charset="0"/>
                <a:ea typeface="楷体" panose="02010609060101010101" pitchFamily="49" charset="-122"/>
                <a:cs typeface="Times New Roman" panose="02020603050405020304" pitchFamily="18" charset="0"/>
              </a:rPr>
              <a:t>vs. </a:t>
            </a:r>
            <a:r>
              <a:rPr lang="zh-CN" altLang="en-US" sz="1400" b="1" dirty="0">
                <a:solidFill>
                  <a:srgbClr val="0070C0"/>
                </a:solidFill>
                <a:latin typeface="Candara" panose="020E0502030303020204" pitchFamily="34" charset="0"/>
                <a:ea typeface="楷体" panose="02010609060101010101" pitchFamily="49" charset="-122"/>
                <a:cs typeface="Times New Roman" panose="02020603050405020304" pitchFamily="18" charset="0"/>
              </a:rPr>
              <a:t>空方）</a:t>
            </a:r>
            <a:endParaRPr lang="zh-CN" altLang="en-US" sz="1400" b="1" dirty="0">
              <a:solidFill>
                <a:srgbClr val="0070C0"/>
              </a:solidFill>
              <a:latin typeface="Candara" panose="020E0502030303020204" pitchFamily="34" charset="0"/>
              <a:ea typeface="楷体" panose="02010609060101010101" pitchFamily="49" charset="-122"/>
            </a:endParaRPr>
          </a:p>
        </p:txBody>
      </p:sp>
    </p:spTree>
    <p:extLst>
      <p:ext uri="{BB962C8B-B14F-4D97-AF65-F5344CB8AC3E}">
        <p14:creationId xmlns:p14="http://schemas.microsoft.com/office/powerpoint/2010/main" val="367381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8"/>
          <p:cNvPicPr>
            <a:picLocks noChangeAspect="1"/>
          </p:cNvPicPr>
          <p:nvPr/>
        </p:nvPicPr>
        <p:blipFill>
          <a:blip r:embed="rId2"/>
          <a:stretch>
            <a:fillRect/>
          </a:stretch>
        </p:blipFill>
        <p:spPr>
          <a:xfrm>
            <a:off x="683568" y="2276872"/>
            <a:ext cx="7637424" cy="3016631"/>
          </a:xfrm>
          <a:prstGeom prst="rect">
            <a:avLst/>
          </a:prstGeom>
        </p:spPr>
      </p:pic>
      <p:sp>
        <p:nvSpPr>
          <p:cNvPr id="81" name="文本框 80"/>
          <p:cNvSpPr txBox="1"/>
          <p:nvPr/>
        </p:nvSpPr>
        <p:spPr>
          <a:xfrm>
            <a:off x="3635896" y="5534755"/>
            <a:ext cx="4685096" cy="523220"/>
          </a:xfrm>
          <a:prstGeom prst="rect">
            <a:avLst/>
          </a:prstGeom>
          <a:noFill/>
        </p:spPr>
        <p:txBody>
          <a:bodyPr wrap="square" rtlCol="0">
            <a:spAutoFit/>
          </a:bodyPr>
          <a:lstStyle/>
          <a:p>
            <a:pPr algn="l"/>
            <a:r>
              <a:rPr lang="zh-CN" altLang="en-US" sz="20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从</a:t>
            </a:r>
            <a:r>
              <a:rPr lang="en-US" altLang="zh-CN" sz="20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2015</a:t>
            </a:r>
            <a:r>
              <a:rPr lang="zh-CN" altLang="en-US" sz="20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年上证指数周</a:t>
            </a:r>
            <a:r>
              <a:rPr lang="en-US" altLang="zh-CN" sz="20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K</a:t>
            </a:r>
            <a:r>
              <a:rPr lang="zh-CN" altLang="en-US" sz="2000" b="1" dirty="0">
                <a:solidFill>
                  <a:srgbClr val="000000"/>
                </a:solidFill>
                <a:latin typeface="Candara" panose="020E0502030303020204" pitchFamily="34" charset="0"/>
                <a:ea typeface="楷体" panose="02010609060101010101" pitchFamily="49" charset="-122"/>
                <a:cs typeface="Times New Roman" panose="02020603050405020304" pitchFamily="18" charset="0"/>
              </a:rPr>
              <a:t>线中看各方</a:t>
            </a:r>
            <a:r>
              <a:rPr lang="zh-CN" altLang="en-US" sz="2800" b="1" dirty="0">
                <a:solidFill>
                  <a:srgbClr val="0070C0"/>
                </a:solidFill>
                <a:latin typeface="Candara" panose="020E0502030303020204" pitchFamily="34" charset="0"/>
                <a:ea typeface="楷体" panose="02010609060101010101" pitchFamily="49" charset="-122"/>
                <a:cs typeface="Times New Roman" panose="02020603050405020304" pitchFamily="18" charset="0"/>
              </a:rPr>
              <a:t>博弈</a:t>
            </a:r>
            <a:endParaRPr lang="zh-CN" altLang="en-US" sz="2400" b="1" dirty="0">
              <a:solidFill>
                <a:srgbClr val="0070C0"/>
              </a:solidFill>
              <a:latin typeface="Candara" panose="020E0502030303020204" pitchFamily="34" charset="0"/>
              <a:ea typeface="楷体" panose="02010609060101010101" pitchFamily="49" charset="-122"/>
              <a:cs typeface="Times New Roman" panose="02020603050405020304" pitchFamily="18" charset="0"/>
            </a:endParaRPr>
          </a:p>
        </p:txBody>
      </p:sp>
      <p:grpSp>
        <p:nvGrpSpPr>
          <p:cNvPr id="28" name="组合 27"/>
          <p:cNvGrpSpPr/>
          <p:nvPr/>
        </p:nvGrpSpPr>
        <p:grpSpPr>
          <a:xfrm>
            <a:off x="4556048" y="1078409"/>
            <a:ext cx="2011582" cy="1414655"/>
            <a:chOff x="4058038" y="1154843"/>
            <a:chExt cx="2011582" cy="1414655"/>
          </a:xfrm>
        </p:grpSpPr>
        <p:sp>
          <p:nvSpPr>
            <p:cNvPr id="14" name="矩形 13"/>
            <p:cNvSpPr/>
            <p:nvPr/>
          </p:nvSpPr>
          <p:spPr>
            <a:xfrm>
              <a:off x="4718943" y="1154843"/>
              <a:ext cx="1350677" cy="369332"/>
            </a:xfrm>
            <a:prstGeom prst="rect">
              <a:avLst/>
            </a:prstGeom>
            <a:solidFill>
              <a:srgbClr val="92D050"/>
            </a:solidFill>
          </p:spPr>
          <p:txBody>
            <a:bodyPr wrap="square">
              <a:spAutoFit/>
            </a:bodyPr>
            <a:lstStyle/>
            <a:p>
              <a:pPr algn="l"/>
              <a:r>
                <a:rPr lang="zh-CN" altLang="en-US" b="1" dirty="0">
                  <a:solidFill>
                    <a:srgbClr val="000000"/>
                  </a:solidFill>
                  <a:latin typeface="楷体" panose="02010609060101010101" pitchFamily="49" charset="-122"/>
                  <a:ea typeface="楷体" panose="02010609060101010101" pitchFamily="49" charset="-122"/>
                </a:rPr>
                <a:t>空方：要跌</a:t>
              </a:r>
              <a:endParaRPr lang="en-US" altLang="zh-CN" b="1" dirty="0">
                <a:solidFill>
                  <a:srgbClr val="000000"/>
                </a:solidFill>
                <a:latin typeface="楷体" panose="02010609060101010101" pitchFamily="49" charset="-122"/>
                <a:ea typeface="楷体" panose="02010609060101010101" pitchFamily="49" charset="-122"/>
              </a:endParaRPr>
            </a:p>
          </p:txBody>
        </p:sp>
        <p:cxnSp>
          <p:nvCxnSpPr>
            <p:cNvPr id="15" name="直接箭头连接符 14"/>
            <p:cNvCxnSpPr/>
            <p:nvPr/>
          </p:nvCxnSpPr>
          <p:spPr bwMode="auto">
            <a:xfrm flipH="1">
              <a:off x="4058038" y="1565184"/>
              <a:ext cx="844124" cy="1004314"/>
            </a:xfrm>
            <a:prstGeom prst="straightConnector1">
              <a:avLst/>
            </a:prstGeom>
            <a:solidFill>
              <a:schemeClr val="bg1"/>
            </a:solidFill>
            <a:ln w="1270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 name="组合 28"/>
          <p:cNvGrpSpPr/>
          <p:nvPr/>
        </p:nvGrpSpPr>
        <p:grpSpPr>
          <a:xfrm>
            <a:off x="5156821" y="2420384"/>
            <a:ext cx="3215371" cy="812356"/>
            <a:chOff x="5114271" y="2472628"/>
            <a:chExt cx="3215371" cy="812356"/>
          </a:xfrm>
        </p:grpSpPr>
        <p:sp>
          <p:nvSpPr>
            <p:cNvPr id="16" name="矩形 15"/>
            <p:cNvSpPr/>
            <p:nvPr/>
          </p:nvSpPr>
          <p:spPr>
            <a:xfrm>
              <a:off x="6071785" y="2472628"/>
              <a:ext cx="2257857" cy="369332"/>
            </a:xfrm>
            <a:prstGeom prst="rect">
              <a:avLst/>
            </a:prstGeom>
            <a:solidFill>
              <a:srgbClr val="F89992"/>
            </a:solidFill>
          </p:spPr>
          <p:txBody>
            <a:bodyPr wrap="square">
              <a:spAutoFit/>
            </a:bodyPr>
            <a:lstStyle/>
            <a:p>
              <a:pPr algn="l"/>
              <a:r>
                <a:rPr lang="zh-CN" altLang="en-US" b="1" dirty="0">
                  <a:solidFill>
                    <a:srgbClr val="000000"/>
                  </a:solidFill>
                  <a:latin typeface="楷体" panose="02010609060101010101" pitchFamily="49" charset="-122"/>
                  <a:ea typeface="楷体" panose="02010609060101010101" pitchFamily="49" charset="-122"/>
                </a:rPr>
                <a:t>政府、多方：跌够了</a:t>
              </a:r>
              <a:endParaRPr lang="en-US" altLang="zh-CN" b="1" dirty="0">
                <a:solidFill>
                  <a:srgbClr val="000000"/>
                </a:solidFill>
                <a:latin typeface="楷体" panose="02010609060101010101" pitchFamily="49" charset="-122"/>
                <a:ea typeface="楷体" panose="02010609060101010101" pitchFamily="49" charset="-122"/>
              </a:endParaRPr>
            </a:p>
          </p:txBody>
        </p:sp>
        <p:cxnSp>
          <p:nvCxnSpPr>
            <p:cNvPr id="17" name="直接箭头连接符 16"/>
            <p:cNvCxnSpPr/>
            <p:nvPr/>
          </p:nvCxnSpPr>
          <p:spPr bwMode="auto">
            <a:xfrm flipH="1">
              <a:off x="5114271" y="2748073"/>
              <a:ext cx="923164" cy="536911"/>
            </a:xfrm>
            <a:prstGeom prst="straightConnector1">
              <a:avLst/>
            </a:prstGeom>
            <a:solidFill>
              <a:schemeClr val="bg1"/>
            </a:solidFill>
            <a:ln w="1270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 name="组合 29"/>
          <p:cNvGrpSpPr/>
          <p:nvPr/>
        </p:nvGrpSpPr>
        <p:grpSpPr>
          <a:xfrm>
            <a:off x="5185414" y="2930721"/>
            <a:ext cx="2523312" cy="397761"/>
            <a:chOff x="5185414" y="2930721"/>
            <a:chExt cx="2523312" cy="397761"/>
          </a:xfrm>
        </p:grpSpPr>
        <p:sp>
          <p:nvSpPr>
            <p:cNvPr id="18" name="矩形 17"/>
            <p:cNvSpPr/>
            <p:nvPr/>
          </p:nvSpPr>
          <p:spPr>
            <a:xfrm>
              <a:off x="6108578" y="2930721"/>
              <a:ext cx="1600148" cy="369332"/>
            </a:xfrm>
            <a:prstGeom prst="rect">
              <a:avLst/>
            </a:prstGeom>
            <a:solidFill>
              <a:srgbClr val="92D050"/>
            </a:solidFill>
          </p:spPr>
          <p:txBody>
            <a:bodyPr wrap="square">
              <a:spAutoFit/>
            </a:bodyPr>
            <a:lstStyle/>
            <a:p>
              <a:pPr algn="l"/>
              <a:r>
                <a:rPr lang="zh-CN" altLang="en-US" b="1" dirty="0">
                  <a:solidFill>
                    <a:srgbClr val="000000"/>
                  </a:solidFill>
                  <a:latin typeface="楷体" panose="02010609060101010101" pitchFamily="49" charset="-122"/>
                  <a:ea typeface="楷体" panose="02010609060101010101" pitchFamily="49" charset="-122"/>
                </a:rPr>
                <a:t>空方：还没够</a:t>
              </a:r>
              <a:endParaRPr lang="en-US" altLang="zh-CN" b="1" dirty="0">
                <a:solidFill>
                  <a:srgbClr val="000000"/>
                </a:solidFill>
                <a:latin typeface="楷体" panose="02010609060101010101" pitchFamily="49" charset="-122"/>
                <a:ea typeface="楷体" panose="02010609060101010101" pitchFamily="49" charset="-122"/>
              </a:endParaRPr>
            </a:p>
          </p:txBody>
        </p:sp>
        <p:cxnSp>
          <p:nvCxnSpPr>
            <p:cNvPr id="19" name="直接箭头连接符 18"/>
            <p:cNvCxnSpPr/>
            <p:nvPr/>
          </p:nvCxnSpPr>
          <p:spPr bwMode="auto">
            <a:xfrm flipH="1">
              <a:off x="5185414" y="3147331"/>
              <a:ext cx="862157" cy="181151"/>
            </a:xfrm>
            <a:prstGeom prst="straightConnector1">
              <a:avLst/>
            </a:prstGeom>
            <a:solidFill>
              <a:schemeClr val="bg1"/>
            </a:solidFill>
            <a:ln w="1270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组合 39"/>
          <p:cNvGrpSpPr/>
          <p:nvPr/>
        </p:nvGrpSpPr>
        <p:grpSpPr>
          <a:xfrm>
            <a:off x="3586839" y="861411"/>
            <a:ext cx="1393922" cy="1631653"/>
            <a:chOff x="5290537" y="618715"/>
            <a:chExt cx="1393922" cy="1631653"/>
          </a:xfrm>
        </p:grpSpPr>
        <p:sp>
          <p:nvSpPr>
            <p:cNvPr id="41" name="矩形 40"/>
            <p:cNvSpPr/>
            <p:nvPr/>
          </p:nvSpPr>
          <p:spPr>
            <a:xfrm>
              <a:off x="5290537" y="618715"/>
              <a:ext cx="1393922" cy="369332"/>
            </a:xfrm>
            <a:prstGeom prst="rect">
              <a:avLst/>
            </a:prstGeom>
            <a:solidFill>
              <a:srgbClr val="F89992"/>
            </a:solidFill>
          </p:spPr>
          <p:txBody>
            <a:bodyPr wrap="square">
              <a:spAutoFit/>
            </a:bodyPr>
            <a:lstStyle/>
            <a:p>
              <a:pPr algn="l"/>
              <a:r>
                <a:rPr lang="zh-CN" altLang="en-US" b="1" dirty="0">
                  <a:solidFill>
                    <a:srgbClr val="000000"/>
                  </a:solidFill>
                  <a:latin typeface="楷体" panose="02010609060101010101" pitchFamily="49" charset="-122"/>
                  <a:ea typeface="楷体" panose="02010609060101010101" pitchFamily="49" charset="-122"/>
                </a:rPr>
                <a:t>多方：再涨</a:t>
              </a:r>
              <a:endParaRPr lang="en-US" altLang="zh-CN" b="1" dirty="0">
                <a:solidFill>
                  <a:srgbClr val="000000"/>
                </a:solidFill>
                <a:latin typeface="楷体" panose="02010609060101010101" pitchFamily="49" charset="-122"/>
                <a:ea typeface="楷体" panose="02010609060101010101" pitchFamily="49" charset="-122"/>
              </a:endParaRPr>
            </a:p>
          </p:txBody>
        </p:sp>
        <p:cxnSp>
          <p:nvCxnSpPr>
            <p:cNvPr id="42" name="直接箭头连接符 41"/>
            <p:cNvCxnSpPr/>
            <p:nvPr/>
          </p:nvCxnSpPr>
          <p:spPr bwMode="auto">
            <a:xfrm>
              <a:off x="5988828" y="1024338"/>
              <a:ext cx="91272" cy="1226030"/>
            </a:xfrm>
            <a:prstGeom prst="straightConnector1">
              <a:avLst/>
            </a:prstGeom>
            <a:solidFill>
              <a:schemeClr val="bg1"/>
            </a:solidFill>
            <a:ln w="1270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6" name="组合 45"/>
          <p:cNvGrpSpPr/>
          <p:nvPr/>
        </p:nvGrpSpPr>
        <p:grpSpPr>
          <a:xfrm>
            <a:off x="4722705" y="1531319"/>
            <a:ext cx="3233671" cy="944996"/>
            <a:chOff x="4650399" y="2209723"/>
            <a:chExt cx="3233671" cy="944996"/>
          </a:xfrm>
        </p:grpSpPr>
        <p:sp>
          <p:nvSpPr>
            <p:cNvPr id="47" name="矩形 46"/>
            <p:cNvSpPr/>
            <p:nvPr/>
          </p:nvSpPr>
          <p:spPr>
            <a:xfrm>
              <a:off x="6076548" y="2209723"/>
              <a:ext cx="1807522" cy="369332"/>
            </a:xfrm>
            <a:prstGeom prst="rect">
              <a:avLst/>
            </a:prstGeom>
            <a:solidFill>
              <a:srgbClr val="92D050"/>
            </a:solidFill>
          </p:spPr>
          <p:txBody>
            <a:bodyPr wrap="square">
              <a:spAutoFit/>
            </a:bodyPr>
            <a:lstStyle/>
            <a:p>
              <a:pPr algn="l"/>
              <a:r>
                <a:rPr lang="zh-CN" altLang="en-US" b="1" dirty="0">
                  <a:solidFill>
                    <a:srgbClr val="000000"/>
                  </a:solidFill>
                  <a:latin typeface="楷体" panose="02010609060101010101" pitchFamily="49" charset="-122"/>
                  <a:ea typeface="楷体" panose="02010609060101010101" pitchFamily="49" charset="-122"/>
                </a:rPr>
                <a:t>政府：该跌一跌</a:t>
              </a:r>
              <a:endParaRPr lang="en-US" altLang="zh-CN" b="1" dirty="0">
                <a:solidFill>
                  <a:srgbClr val="000000"/>
                </a:solidFill>
                <a:latin typeface="楷体" panose="02010609060101010101" pitchFamily="49" charset="-122"/>
                <a:ea typeface="楷体" panose="02010609060101010101" pitchFamily="49" charset="-122"/>
              </a:endParaRPr>
            </a:p>
          </p:txBody>
        </p:sp>
        <p:cxnSp>
          <p:nvCxnSpPr>
            <p:cNvPr id="48" name="直接箭头连接符 47"/>
            <p:cNvCxnSpPr/>
            <p:nvPr/>
          </p:nvCxnSpPr>
          <p:spPr bwMode="auto">
            <a:xfrm flipH="1">
              <a:off x="4650399" y="2536562"/>
              <a:ext cx="1397173" cy="618157"/>
            </a:xfrm>
            <a:prstGeom prst="straightConnector1">
              <a:avLst/>
            </a:prstGeom>
            <a:solidFill>
              <a:schemeClr val="bg1"/>
            </a:solidFill>
            <a:ln w="1270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99330">
            <a:off x="4202712" y="2664789"/>
            <a:ext cx="939657" cy="846984"/>
          </a:xfrm>
          <a:prstGeom prst="rect">
            <a:avLst/>
          </a:prstGeom>
          <a:solidFill>
            <a:schemeClr val="bg1">
              <a:alpha val="70000"/>
            </a:schemeClr>
          </a:solidFill>
        </p:spPr>
      </p:pic>
      <p:pic>
        <p:nvPicPr>
          <p:cNvPr id="4098" name="Picture 2" descr="http://cliparts.co/cliparts/Xrc/n7o/Xrcn7oKT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6562" y="2740180"/>
            <a:ext cx="2747843" cy="1849697"/>
          </a:xfrm>
          <a:prstGeom prst="rect">
            <a:avLst/>
          </a:prstGeom>
          <a:solidFill>
            <a:schemeClr val="bg1">
              <a:alpha val="70000"/>
            </a:schemeClr>
          </a:solidFill>
        </p:spPr>
      </p:pic>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8110" y="3465707"/>
            <a:ext cx="1531826" cy="1010822"/>
          </a:xfrm>
          <a:prstGeom prst="rect">
            <a:avLst/>
          </a:prstGeom>
          <a:solidFill>
            <a:schemeClr val="bg1">
              <a:alpha val="70000"/>
            </a:schemeClr>
          </a:solidFill>
        </p:spPr>
      </p:pic>
      <p:grpSp>
        <p:nvGrpSpPr>
          <p:cNvPr id="31" name="组合 30"/>
          <p:cNvGrpSpPr/>
          <p:nvPr/>
        </p:nvGrpSpPr>
        <p:grpSpPr>
          <a:xfrm>
            <a:off x="4683417" y="4365179"/>
            <a:ext cx="2841334" cy="689778"/>
            <a:chOff x="4686810" y="4397818"/>
            <a:chExt cx="2841334" cy="689778"/>
          </a:xfrm>
        </p:grpSpPr>
        <p:sp>
          <p:nvSpPr>
            <p:cNvPr id="9" name="矩形 8"/>
            <p:cNvSpPr/>
            <p:nvPr/>
          </p:nvSpPr>
          <p:spPr>
            <a:xfrm>
              <a:off x="4686810" y="4718264"/>
              <a:ext cx="2841334" cy="369332"/>
            </a:xfrm>
            <a:prstGeom prst="rect">
              <a:avLst/>
            </a:prstGeom>
            <a:solidFill>
              <a:srgbClr val="F89992"/>
            </a:solidFill>
          </p:spPr>
          <p:txBody>
            <a:bodyPr wrap="square">
              <a:spAutoFit/>
            </a:bodyPr>
            <a:lstStyle/>
            <a:p>
              <a:pPr algn="l"/>
              <a:r>
                <a:rPr lang="zh-CN" altLang="en-US" b="1" dirty="0">
                  <a:solidFill>
                    <a:srgbClr val="000000"/>
                  </a:solidFill>
                  <a:latin typeface="楷体" panose="02010609060101010101" pitchFamily="49" charset="-122"/>
                  <a:ea typeface="楷体" panose="02010609060101010101" pitchFamily="49" charset="-122"/>
                </a:rPr>
                <a:t>政府：捣乱的统统抓起来！</a:t>
              </a:r>
              <a:endParaRPr lang="en-US" altLang="zh-CN" b="1" dirty="0">
                <a:solidFill>
                  <a:srgbClr val="000000"/>
                </a:solidFill>
                <a:latin typeface="楷体" panose="02010609060101010101" pitchFamily="49" charset="-122"/>
                <a:ea typeface="楷体" panose="02010609060101010101" pitchFamily="49" charset="-122"/>
              </a:endParaRPr>
            </a:p>
          </p:txBody>
        </p:sp>
        <p:cxnSp>
          <p:nvCxnSpPr>
            <p:cNvPr id="20" name="直接箭头连接符 19"/>
            <p:cNvCxnSpPr/>
            <p:nvPr/>
          </p:nvCxnSpPr>
          <p:spPr bwMode="auto">
            <a:xfrm flipV="1">
              <a:off x="6184968" y="4397818"/>
              <a:ext cx="129264" cy="298264"/>
            </a:xfrm>
            <a:prstGeom prst="straightConnector1">
              <a:avLst/>
            </a:prstGeom>
            <a:solidFill>
              <a:schemeClr val="bg1"/>
            </a:solidFill>
            <a:ln w="1270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组合 26"/>
          <p:cNvGrpSpPr/>
          <p:nvPr/>
        </p:nvGrpSpPr>
        <p:grpSpPr>
          <a:xfrm>
            <a:off x="579430" y="923228"/>
            <a:ext cx="2771217" cy="3210688"/>
            <a:chOff x="579430" y="923228"/>
            <a:chExt cx="2771217" cy="3210688"/>
          </a:xfrm>
        </p:grpSpPr>
        <p:sp>
          <p:nvSpPr>
            <p:cNvPr id="11" name="矩形 10"/>
            <p:cNvSpPr/>
            <p:nvPr/>
          </p:nvSpPr>
          <p:spPr>
            <a:xfrm>
              <a:off x="579430" y="923228"/>
              <a:ext cx="2771217" cy="923330"/>
            </a:xfrm>
            <a:prstGeom prst="rect">
              <a:avLst/>
            </a:prstGeom>
            <a:solidFill>
              <a:srgbClr val="F89992"/>
            </a:solidFill>
          </p:spPr>
          <p:txBody>
            <a:bodyPr wrap="square">
              <a:spAutoFit/>
            </a:bodyPr>
            <a:lstStyle/>
            <a:p>
              <a:pPr algn="just"/>
              <a:r>
                <a:rPr lang="zh-CN" altLang="en-US" b="1" dirty="0">
                  <a:solidFill>
                    <a:srgbClr val="000000"/>
                  </a:solidFill>
                  <a:latin typeface="楷体" panose="02010609060101010101" pitchFamily="49" charset="-122"/>
                  <a:ea typeface="楷体" panose="02010609060101010101" pitchFamily="49" charset="-122"/>
                </a:rPr>
                <a:t>政府：人民币国际化、中小企业发展、经济转型、亚投行，涨</a:t>
              </a:r>
              <a:endParaRPr lang="en-US" altLang="zh-CN" b="1" dirty="0">
                <a:solidFill>
                  <a:srgbClr val="000000"/>
                </a:solidFill>
                <a:latin typeface="楷体" panose="02010609060101010101" pitchFamily="49" charset="-122"/>
                <a:ea typeface="楷体" panose="02010609060101010101" pitchFamily="49" charset="-122"/>
              </a:endParaRPr>
            </a:p>
          </p:txBody>
        </p:sp>
        <p:cxnSp>
          <p:nvCxnSpPr>
            <p:cNvPr id="12" name="直接箭头连接符 11"/>
            <p:cNvCxnSpPr/>
            <p:nvPr/>
          </p:nvCxnSpPr>
          <p:spPr bwMode="auto">
            <a:xfrm flipH="1">
              <a:off x="1419493" y="1898053"/>
              <a:ext cx="272187" cy="2235863"/>
            </a:xfrm>
            <a:prstGeom prst="straightConnector1">
              <a:avLst/>
            </a:prstGeom>
            <a:solidFill>
              <a:schemeClr val="bg1"/>
            </a:solidFill>
            <a:ln w="1270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56999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ipe(left)">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up)">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up)">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up)">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95536" y="2132856"/>
            <a:ext cx="8352928" cy="1152128"/>
          </a:xfrm>
        </p:spPr>
        <p:txBody>
          <a:bodyPr>
            <a:normAutofit/>
          </a:bodyPr>
          <a:lstStyle/>
          <a:p>
            <a:pPr algn="ctr">
              <a:lnSpc>
                <a:spcPct val="150000"/>
              </a:lnSpc>
              <a:spcAft>
                <a:spcPts val="1000"/>
              </a:spcAft>
              <a:buNone/>
            </a:pPr>
            <a:r>
              <a:rPr lang="en-US" altLang="zh-CN" sz="4000" dirty="0">
                <a:solidFill>
                  <a:srgbClr val="00B0F0"/>
                </a:solidFill>
                <a:latin typeface="Times New Roman" panose="02020603050405020304" pitchFamily="18" charset="0"/>
                <a:ea typeface="黑体" pitchFamily="49" charset="-122"/>
                <a:cs typeface="Times New Roman" panose="02020603050405020304" pitchFamily="18" charset="0"/>
              </a:rPr>
              <a:t>AI</a:t>
            </a:r>
            <a:r>
              <a:rPr lang="zh-CN" altLang="en-US" sz="4000" dirty="0">
                <a:solidFill>
                  <a:srgbClr val="00B0F0"/>
                </a:solidFill>
                <a:latin typeface="Times New Roman" panose="02020603050405020304" pitchFamily="18" charset="0"/>
                <a:ea typeface="黑体" pitchFamily="49" charset="-122"/>
                <a:cs typeface="Times New Roman" panose="02020603050405020304" pitchFamily="18" charset="0"/>
              </a:rPr>
              <a:t>繁荣背后</a:t>
            </a:r>
            <a:r>
              <a:rPr lang="zh-CN" altLang="en-US" sz="4000" dirty="0">
                <a:solidFill>
                  <a:srgbClr val="00B0F0"/>
                </a:solidFill>
                <a:latin typeface="黑体" pitchFamily="49" charset="-122"/>
                <a:ea typeface="黑体" pitchFamily="49" charset="-122"/>
              </a:rPr>
              <a:t>的内战</a:t>
            </a:r>
            <a:endParaRPr lang="en-US" altLang="zh-CN" sz="4000" dirty="0">
              <a:solidFill>
                <a:srgbClr val="00B0F0"/>
              </a:solidFill>
              <a:latin typeface="黑体" pitchFamily="49" charset="-122"/>
              <a:ea typeface="黑体" pitchFamily="49" charset="-122"/>
            </a:endParaRPr>
          </a:p>
          <a:p>
            <a:pPr algn="ctr">
              <a:buNone/>
            </a:pPr>
            <a:endParaRPr lang="en-US" altLang="zh-CN" sz="4000" b="1" dirty="0">
              <a:latin typeface="华文宋体" pitchFamily="2" charset="-122"/>
              <a:ea typeface="华文宋体" pitchFamily="2" charset="-122"/>
            </a:endParaRPr>
          </a:p>
          <a:p>
            <a:pPr algn="ctr">
              <a:buNone/>
            </a:pPr>
            <a:endParaRPr lang="zh-CN" altLang="en-US" sz="4000" b="1" dirty="0">
              <a:latin typeface="华文宋体" pitchFamily="2" charset="-122"/>
              <a:ea typeface="华文宋体" pitchFamily="2" charset="-122"/>
            </a:endParaRPr>
          </a:p>
        </p:txBody>
      </p:sp>
      <p:sp>
        <p:nvSpPr>
          <p:cNvPr id="3" name="内容占位符 2"/>
          <p:cNvSpPr txBox="1">
            <a:spLocks/>
          </p:cNvSpPr>
          <p:nvPr/>
        </p:nvSpPr>
        <p:spPr>
          <a:xfrm>
            <a:off x="395536" y="3284984"/>
            <a:ext cx="8352928"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1000"/>
              </a:spcAft>
              <a:buFont typeface="Arial" pitchFamily="34" charset="0"/>
              <a:buNone/>
            </a:pPr>
            <a:r>
              <a:rPr lang="zh-CN" altLang="en-US" sz="4000" dirty="0">
                <a:latin typeface="黑体" pitchFamily="49" charset="-122"/>
                <a:ea typeface="黑体" pitchFamily="49" charset="-122"/>
              </a:rPr>
              <a:t>学科方向之争</a:t>
            </a:r>
            <a:endParaRPr lang="en-US" altLang="zh-CN" sz="4000" dirty="0">
              <a:latin typeface="黑体" pitchFamily="49" charset="-122"/>
              <a:ea typeface="黑体" pitchFamily="49" charset="-122"/>
            </a:endParaRPr>
          </a:p>
          <a:p>
            <a:pPr algn="ctr">
              <a:buFont typeface="Arial" pitchFamily="34" charset="0"/>
              <a:buNone/>
            </a:pPr>
            <a:endParaRPr lang="en-US" altLang="zh-CN" sz="4000" b="1" dirty="0">
              <a:latin typeface="华文宋体" pitchFamily="2" charset="-122"/>
              <a:ea typeface="华文宋体" pitchFamily="2" charset="-122"/>
            </a:endParaRPr>
          </a:p>
          <a:p>
            <a:pPr algn="ctr">
              <a:buFont typeface="Arial" pitchFamily="34" charset="0"/>
              <a:buNone/>
            </a:pPr>
            <a:endParaRPr lang="zh-CN" altLang="en-US" sz="4000" b="1" dirty="0">
              <a:latin typeface="华文宋体" pitchFamily="2" charset="-122"/>
              <a:ea typeface="华文宋体" pitchFamily="2" charset="-122"/>
            </a:endParaRPr>
          </a:p>
        </p:txBody>
      </p:sp>
    </p:spTree>
    <p:extLst>
      <p:ext uri="{BB962C8B-B14F-4D97-AF65-F5344CB8AC3E}">
        <p14:creationId xmlns:p14="http://schemas.microsoft.com/office/powerpoint/2010/main" val="27149370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学科之争</a:t>
            </a:r>
          </a:p>
        </p:txBody>
      </p:sp>
      <p:sp>
        <p:nvSpPr>
          <p:cNvPr id="3" name="TextBox 2"/>
          <p:cNvSpPr txBox="1"/>
          <p:nvPr/>
        </p:nvSpPr>
        <p:spPr>
          <a:xfrm>
            <a:off x="323528" y="1412776"/>
            <a:ext cx="8496944" cy="3416320"/>
          </a:xfrm>
          <a:prstGeom prst="rect">
            <a:avLst/>
          </a:prstGeom>
          <a:noFill/>
        </p:spPr>
        <p:txBody>
          <a:bodyPr wrap="square" rtlCol="0">
            <a:spAutoFit/>
          </a:bodyPr>
          <a:lstStyle/>
          <a:p>
            <a:pPr algn="ct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自动化学科：</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模式识别与智能系统二级学科</a:t>
            </a:r>
            <a:endParaRPr lang="en-US" altLang="zh-CN" sz="32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en-US" altLang="zh-CN" sz="3600" dirty="0">
              <a:latin typeface="Times New Roman" panose="02020603050405020304" pitchFamily="18" charset="0"/>
              <a:ea typeface="黑体" panose="02010609060101010101" pitchFamily="49" charset="-122"/>
              <a:cs typeface="Times New Roman" panose="02020603050405020304" pitchFamily="18" charset="0"/>
            </a:endParaRPr>
          </a:p>
          <a:p>
            <a:pPr marL="571500" indent="-571500">
              <a:lnSpc>
                <a:spcPct val="150000"/>
              </a:lnSpc>
              <a:buFont typeface="Wingdings" panose="05000000000000000000" pitchFamily="2" charset="2"/>
              <a:buChar char="p"/>
            </a:pPr>
            <a:r>
              <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历史来源</a:t>
            </a:r>
            <a:endPar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p"/>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维纳的控制论</a:t>
            </a:r>
            <a:endPar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p"/>
            </a:pP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工业企业电气化、自动控制、液压传动与控制、电气技术、飞行器指导与控制</a:t>
            </a:r>
            <a:endPar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标题 1"/>
          <p:cNvSpPr txBox="1">
            <a:spLocks/>
          </p:cNvSpPr>
          <p:nvPr/>
        </p:nvSpPr>
        <p:spPr>
          <a:xfrm>
            <a:off x="3059832" y="2132856"/>
            <a:ext cx="6048512"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lnSpc>
                <a:spcPct val="150000"/>
              </a:lnSpc>
            </a:pPr>
            <a:r>
              <a:rPr lang="zh-CN" altLang="en-US" sz="2800" dirty="0">
                <a:solidFill>
                  <a:srgbClr val="FF0000"/>
                </a:solidFill>
                <a:latin typeface="黑体" pitchFamily="49" charset="-122"/>
                <a:ea typeface="黑体" pitchFamily="49" charset="-122"/>
              </a:rPr>
              <a:t>要坚持以计算机学科为基础，</a:t>
            </a:r>
            <a:endParaRPr lang="en-US" altLang="zh-CN" sz="2800" dirty="0">
              <a:solidFill>
                <a:srgbClr val="FF0000"/>
              </a:solidFill>
              <a:latin typeface="黑体" pitchFamily="49" charset="-122"/>
              <a:ea typeface="黑体" pitchFamily="49" charset="-122"/>
            </a:endParaRPr>
          </a:p>
          <a:p>
            <a:pPr algn="r">
              <a:lnSpc>
                <a:spcPct val="150000"/>
              </a:lnSpc>
            </a:pPr>
            <a:r>
              <a:rPr lang="zh-CN" altLang="en-US" sz="2800" dirty="0">
                <a:solidFill>
                  <a:srgbClr val="FF0000"/>
                </a:solidFill>
                <a:latin typeface="黑体" pitchFamily="49" charset="-122"/>
                <a:ea typeface="黑体" pitchFamily="49" charset="-122"/>
              </a:rPr>
              <a:t>结合自动化学科发展人工智能学科</a:t>
            </a:r>
          </a:p>
        </p:txBody>
      </p:sp>
      <p:pic>
        <p:nvPicPr>
          <p:cNvPr id="5" name="图片 4" descr="McCarthy.jpg"/>
          <p:cNvPicPr>
            <a:picLocks noChangeAspect="1"/>
          </p:cNvPicPr>
          <p:nvPr/>
        </p:nvPicPr>
        <p:blipFill>
          <a:blip r:embed="rId2" cstate="print"/>
          <a:stretch>
            <a:fillRect/>
          </a:stretch>
        </p:blipFill>
        <p:spPr>
          <a:xfrm>
            <a:off x="243786" y="4674928"/>
            <a:ext cx="1428750" cy="1076325"/>
          </a:xfrm>
          <a:prstGeom prst="ellipse">
            <a:avLst/>
          </a:prstGeom>
          <a:ln>
            <a:noFill/>
          </a:ln>
          <a:effectLst>
            <a:softEdge rad="112500"/>
          </a:effectLst>
        </p:spPr>
      </p:pic>
      <p:pic>
        <p:nvPicPr>
          <p:cNvPr id="6" name="图片 5" descr="MINSKY.png"/>
          <p:cNvPicPr>
            <a:picLocks/>
          </p:cNvPicPr>
          <p:nvPr/>
        </p:nvPicPr>
        <p:blipFill>
          <a:blip r:embed="rId3" cstate="print"/>
          <a:stretch>
            <a:fillRect/>
          </a:stretch>
        </p:blipFill>
        <p:spPr>
          <a:xfrm>
            <a:off x="1966739" y="4671253"/>
            <a:ext cx="1440000" cy="1080000"/>
          </a:xfrm>
          <a:prstGeom prst="rect">
            <a:avLst/>
          </a:prstGeom>
          <a:ln>
            <a:noFill/>
          </a:ln>
          <a:effectLst>
            <a:softEdge rad="112500"/>
          </a:effectLst>
        </p:spPr>
      </p:pic>
      <p:pic>
        <p:nvPicPr>
          <p:cNvPr id="7" name="图片 6" descr="allennewell.jpg"/>
          <p:cNvPicPr>
            <a:picLocks/>
          </p:cNvPicPr>
          <p:nvPr/>
        </p:nvPicPr>
        <p:blipFill>
          <a:blip r:embed="rId4" cstate="print"/>
          <a:stretch>
            <a:fillRect/>
          </a:stretch>
        </p:blipFill>
        <p:spPr>
          <a:xfrm>
            <a:off x="243786" y="5778000"/>
            <a:ext cx="1440000" cy="1080000"/>
          </a:xfrm>
          <a:prstGeom prst="ellipse">
            <a:avLst/>
          </a:prstGeom>
          <a:ln>
            <a:noFill/>
          </a:ln>
          <a:effectLst>
            <a:softEdge rad="112500"/>
          </a:effectLst>
        </p:spPr>
      </p:pic>
      <p:pic>
        <p:nvPicPr>
          <p:cNvPr id="8" name="Picture 2"/>
          <p:cNvPicPr>
            <a:picLocks/>
          </p:cNvPicPr>
          <p:nvPr/>
        </p:nvPicPr>
        <p:blipFill>
          <a:blip r:embed="rId5" cstate="print"/>
          <a:stretch>
            <a:fillRect/>
          </a:stretch>
        </p:blipFill>
        <p:spPr>
          <a:xfrm>
            <a:off x="1920766" y="5778000"/>
            <a:ext cx="1449070" cy="1080000"/>
          </a:xfrm>
          <a:prstGeom prst="rect">
            <a:avLst/>
          </a:prstGeom>
          <a:ln>
            <a:noFill/>
          </a:ln>
          <a:effectLst>
            <a:softEdge rad="112500"/>
          </a:effectLst>
        </p:spPr>
      </p:pic>
      <p:pic>
        <p:nvPicPr>
          <p:cNvPr id="9" name="Picture 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5553762"/>
            <a:ext cx="1440000" cy="1080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9594" y="5243112"/>
            <a:ext cx="982980" cy="13906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03643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其他学科</a:t>
            </a:r>
          </a:p>
        </p:txBody>
      </p:sp>
      <p:sp>
        <p:nvSpPr>
          <p:cNvPr id="3" name="TextBox 2"/>
          <p:cNvSpPr txBox="1"/>
          <p:nvPr/>
        </p:nvSpPr>
        <p:spPr>
          <a:xfrm>
            <a:off x="323528" y="1412776"/>
            <a:ext cx="8496944" cy="2569934"/>
          </a:xfrm>
          <a:prstGeom prst="rect">
            <a:avLst/>
          </a:prstGeom>
          <a:noFill/>
        </p:spPr>
        <p:txBody>
          <a:bodyPr wrap="square" rtlCol="0">
            <a:spAutoFit/>
          </a:bodyPr>
          <a:lstStyle/>
          <a:p>
            <a:pPr>
              <a:lnSpc>
                <a:spcPct val="130000"/>
              </a:lnSpc>
              <a:spcAft>
                <a:spcPts val="600"/>
              </a:spcAft>
            </a:pP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人工智能主要领域</a:t>
            </a:r>
            <a:endParaRPr lang="en-US" altLang="zh-CN" sz="3600" dirty="0">
              <a:latin typeface="Times New Roman" panose="02020603050405020304" pitchFamily="18" charset="0"/>
              <a:ea typeface="黑体" panose="02010609060101010101" pitchFamily="49" charset="-122"/>
              <a:cs typeface="Times New Roman" panose="02020603050405020304" pitchFamily="18" charset="0"/>
            </a:endParaRPr>
          </a:p>
          <a:p>
            <a:pPr lvl="2">
              <a:lnSpc>
                <a:spcPct val="130000"/>
              </a:lnSpc>
            </a:pPr>
            <a:r>
              <a:rPr lang="zh-CN" altLang="en-US"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基础层：机器学习、知识表示、自动推理</a:t>
            </a:r>
            <a:endParaRPr lang="en-US" altLang="zh-CN"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lvl="2">
              <a:lnSpc>
                <a:spcPct val="130000"/>
              </a:lnSpc>
            </a:pPr>
            <a:r>
              <a:rPr lang="zh-CN" altLang="en-US"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应用层：机器感知与模式识别、自然语言处理</a:t>
            </a:r>
            <a:endParaRPr lang="en-US" altLang="zh-CN"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lvl="2">
              <a:lnSpc>
                <a:spcPct val="130000"/>
              </a:lnSpc>
            </a:pPr>
            <a:r>
              <a:rPr lang="zh-CN" altLang="en-US"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系统层：</a:t>
            </a:r>
            <a:r>
              <a:rPr lang="en-US" altLang="zh-CN"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多</a:t>
            </a:r>
            <a:r>
              <a:rPr lang="en-US" altLang="zh-CN"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智能</a:t>
            </a:r>
            <a:r>
              <a:rPr lang="en-US" altLang="zh-CN"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体</a:t>
            </a:r>
            <a:r>
              <a:rPr lang="en-US" altLang="zh-CN"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系统与应用</a:t>
            </a:r>
            <a:endParaRPr lang="en-US" altLang="zh-CN"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标题 1"/>
          <p:cNvSpPr txBox="1">
            <a:spLocks/>
          </p:cNvSpPr>
          <p:nvPr/>
        </p:nvSpPr>
        <p:spPr>
          <a:xfrm>
            <a:off x="3491880" y="4941168"/>
            <a:ext cx="2160240" cy="720080"/>
          </a:xfrm>
          <a:prstGeom prst="rect">
            <a:avLst/>
          </a:prstGeom>
          <a:ln w="25400">
            <a:solidFill>
              <a:srgbClr val="0070C0"/>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zh-CN" altLang="en-US" sz="3200" dirty="0">
                <a:solidFill>
                  <a:srgbClr val="FF0000"/>
                </a:solidFill>
                <a:latin typeface="黑体" pitchFamily="49" charset="-122"/>
                <a:ea typeface="黑体" pitchFamily="49" charset="-122"/>
              </a:rPr>
              <a:t>人工智能</a:t>
            </a:r>
          </a:p>
        </p:txBody>
      </p:sp>
      <p:sp>
        <p:nvSpPr>
          <p:cNvPr id="6" name="文本框 5"/>
          <p:cNvSpPr txBox="1"/>
          <p:nvPr/>
        </p:nvSpPr>
        <p:spPr>
          <a:xfrm>
            <a:off x="6804248" y="3993188"/>
            <a:ext cx="1728192" cy="2677656"/>
          </a:xfrm>
          <a:prstGeom prst="rect">
            <a:avLst/>
          </a:prstGeom>
          <a:noFill/>
          <a:ln w="25400">
            <a:solidFill>
              <a:srgbClr val="FF0000"/>
            </a:solidFill>
          </a:ln>
        </p:spPr>
        <p:txBody>
          <a:bodyPr wrap="square" rtlCol="0">
            <a:spAutoFit/>
          </a:bodyPr>
          <a:lstStyle/>
          <a:p>
            <a:pPr marL="0" lvl="1">
              <a:lnSpc>
                <a:spcPct val="15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机器人</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0" lvl="1">
              <a:lnSpc>
                <a:spcPct val="15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智能制造</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0" lvl="1">
              <a:lnSpc>
                <a:spcPct val="15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智慧医疗</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0" lvl="1">
              <a:lnSpc>
                <a:spcPct val="15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智能交通</a:t>
            </a:r>
            <a:endParaRPr lang="zh-CN" altLang="en-US" dirty="0"/>
          </a:p>
        </p:txBody>
      </p:sp>
      <p:sp>
        <p:nvSpPr>
          <p:cNvPr id="7" name="文本框 6"/>
          <p:cNvSpPr txBox="1"/>
          <p:nvPr/>
        </p:nvSpPr>
        <p:spPr>
          <a:xfrm>
            <a:off x="611560" y="4316353"/>
            <a:ext cx="1728192" cy="2031325"/>
          </a:xfrm>
          <a:prstGeom prst="rect">
            <a:avLst/>
          </a:prstGeom>
          <a:noFill/>
          <a:ln w="25400">
            <a:solidFill>
              <a:srgbClr val="FF0000"/>
            </a:solidFill>
          </a:ln>
        </p:spPr>
        <p:txBody>
          <a:bodyPr wrap="square" rtlCol="0">
            <a:spAutoFit/>
          </a:bodyPr>
          <a:lstStyle/>
          <a:p>
            <a:pPr marL="0" lvl="1">
              <a:lnSpc>
                <a:spcPct val="15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大数据</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0" lvl="1">
              <a:lnSpc>
                <a:spcPct val="15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云计算</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0" lvl="1">
              <a:lnSpc>
                <a:spcPct val="15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智能芯片</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右箭头 7"/>
          <p:cNvSpPr/>
          <p:nvPr/>
        </p:nvSpPr>
        <p:spPr>
          <a:xfrm>
            <a:off x="2483768" y="5090380"/>
            <a:ext cx="936104" cy="498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472468" y="5155144"/>
            <a:ext cx="864096" cy="369332"/>
          </a:xfrm>
          <a:prstGeom prst="rect">
            <a:avLst/>
          </a:prstGeom>
          <a:noFill/>
        </p:spPr>
        <p:txBody>
          <a:bodyPr wrap="square" rtlCol="0">
            <a:spAutoFit/>
          </a:bodyPr>
          <a:lstStyle/>
          <a:p>
            <a:pPr algn="ctr"/>
            <a:r>
              <a:rPr lang="zh-CN" altLang="en-US" b="1" dirty="0">
                <a:latin typeface="楷体" panose="02010609060101010101" pitchFamily="49" charset="-122"/>
                <a:ea typeface="楷体" panose="02010609060101010101" pitchFamily="49" charset="-122"/>
              </a:rPr>
              <a:t>赋能</a:t>
            </a:r>
          </a:p>
        </p:txBody>
      </p:sp>
      <p:sp>
        <p:nvSpPr>
          <p:cNvPr id="11" name="右箭头 10"/>
          <p:cNvSpPr/>
          <p:nvPr/>
        </p:nvSpPr>
        <p:spPr>
          <a:xfrm>
            <a:off x="5765496" y="5088480"/>
            <a:ext cx="936104" cy="498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754196" y="5153244"/>
            <a:ext cx="864096" cy="369332"/>
          </a:xfrm>
          <a:prstGeom prst="rect">
            <a:avLst/>
          </a:prstGeom>
          <a:noFill/>
        </p:spPr>
        <p:txBody>
          <a:bodyPr wrap="square" rtlCol="0">
            <a:spAutoFit/>
          </a:bodyPr>
          <a:lstStyle/>
          <a:p>
            <a:pPr algn="ctr"/>
            <a:r>
              <a:rPr lang="zh-CN" altLang="en-US" b="1" dirty="0">
                <a:latin typeface="楷体" panose="02010609060101010101" pitchFamily="49" charset="-122"/>
                <a:ea typeface="楷体" panose="02010609060101010101" pitchFamily="49" charset="-122"/>
              </a:rPr>
              <a:t>赋能</a:t>
            </a:r>
          </a:p>
        </p:txBody>
      </p:sp>
    </p:spTree>
    <p:extLst>
      <p:ext uri="{BB962C8B-B14F-4D97-AF65-F5344CB8AC3E}">
        <p14:creationId xmlns:p14="http://schemas.microsoft.com/office/powerpoint/2010/main" val="2963110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2182</TotalTime>
  <Words>7417</Words>
  <Application>Microsoft Macintosh PowerPoint</Application>
  <PresentationFormat>全屏显示(4:3)</PresentationFormat>
  <Paragraphs>920</Paragraphs>
  <Slides>123</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123</vt:i4>
      </vt:variant>
    </vt:vector>
  </HeadingPairs>
  <TitlesOfParts>
    <vt:vector size="144" baseType="lpstr">
      <vt:lpstr>仿宋</vt:lpstr>
      <vt:lpstr>黑体</vt:lpstr>
      <vt:lpstr>华文仿宋</vt:lpstr>
      <vt:lpstr>华文楷体</vt:lpstr>
      <vt:lpstr>华文宋体</vt:lpstr>
      <vt:lpstr>华文细黑</vt:lpstr>
      <vt:lpstr>华文行楷</vt:lpstr>
      <vt:lpstr>楷体</vt:lpstr>
      <vt:lpstr>宋体</vt:lpstr>
      <vt:lpstr>幼圆</vt:lpstr>
      <vt:lpstr>Arial</vt:lpstr>
      <vt:lpstr>Calibri</vt:lpstr>
      <vt:lpstr>Cambria Math</vt:lpstr>
      <vt:lpstr>Candara</vt:lpstr>
      <vt:lpstr>Consolas</vt:lpstr>
      <vt:lpstr>Helvetica</vt:lpstr>
      <vt:lpstr>Tahoma</vt:lpstr>
      <vt:lpstr>Times New Roman</vt:lpstr>
      <vt:lpstr>Verdana</vt:lpstr>
      <vt:lpstr>Wingdings</vt:lpstr>
      <vt:lpstr>Office 主题</vt:lpstr>
      <vt:lpstr>人工智能导论</vt:lpstr>
      <vt:lpstr>关于我 ……</vt:lpstr>
      <vt:lpstr>PowerPoint 演示文稿</vt:lpstr>
      <vt:lpstr>CCTV 机智过人节目</vt:lpstr>
      <vt:lpstr> 2016年最大的科技新闻之一 </vt:lpstr>
      <vt:lpstr>20年前的人机大战 </vt:lpstr>
      <vt:lpstr>卡斯帕罗夫的解释</vt:lpstr>
      <vt:lpstr>10年前的人机大战 </vt:lpstr>
      <vt:lpstr>Watson第一轮答错的题目</vt:lpstr>
      <vt:lpstr>PowerPoint 演示文稿</vt:lpstr>
      <vt:lpstr>艾伦·图灵</vt:lpstr>
      <vt:lpstr>艾伦·图灵</vt:lpstr>
      <vt:lpstr>图灵测试</vt:lpstr>
      <vt:lpstr>对图灵测试的批判</vt:lpstr>
      <vt:lpstr>对图灵测试的批判</vt:lpstr>
      <vt:lpstr>反向图灵测试</vt:lpstr>
      <vt:lpstr>PowerPoint 演示文稿</vt:lpstr>
      <vt:lpstr>PowerPoint 演示文稿</vt:lpstr>
      <vt:lpstr>达特茅斯会议</vt:lpstr>
      <vt:lpstr>达特茅斯会议议题</vt:lpstr>
      <vt:lpstr>达特茅斯会议六位核心人员</vt:lpstr>
      <vt:lpstr>PowerPoint 演示文稿</vt:lpstr>
      <vt:lpstr>关于我 ……</vt:lpstr>
      <vt:lpstr>图 灵 奖</vt:lpstr>
      <vt:lpstr>图灵奖与人工智能</vt:lpstr>
      <vt:lpstr>马文·明斯基</vt:lpstr>
      <vt:lpstr>贤二机器僧</vt:lpstr>
      <vt:lpstr>约翰·麦卡锡</vt:lpstr>
      <vt:lpstr>搜索和剪枝</vt:lpstr>
      <vt:lpstr>PowerPoint 演示文稿</vt:lpstr>
      <vt:lpstr>搜索和剪枝</vt:lpstr>
      <vt:lpstr>规划式扫地机器人</vt:lpstr>
      <vt:lpstr>赫伯特·西蒙</vt:lpstr>
      <vt:lpstr>艾伦·纽维尔</vt:lpstr>
      <vt:lpstr>定理证明的机械化</vt:lpstr>
      <vt:lpstr>定理证明的机械化</vt:lpstr>
      <vt:lpstr>PowerPoint 演示文稿</vt:lpstr>
      <vt:lpstr>PowerPoint 演示文稿</vt:lpstr>
      <vt:lpstr>2011年北京地理高考题  4. 平均海拔由高到低的省区依次是   A. 湘、辽、宁     B. 台、鲁、苏       C. 青、粤、晋    D. 桂、甘、豫</vt:lpstr>
      <vt:lpstr>PowerPoint 演示文稿</vt:lpstr>
      <vt:lpstr>符号和推理</vt:lpstr>
      <vt:lpstr>爱德华·费根鲍姆</vt:lpstr>
      <vt:lpstr>日本五代机计划</vt:lpstr>
      <vt:lpstr>专家系统和知识工程</vt:lpstr>
      <vt:lpstr>智慧+XXXX</vt:lpstr>
      <vt:lpstr>劳伊·雷迪</vt:lpstr>
      <vt:lpstr>PowerPoint 演示文稿</vt:lpstr>
      <vt:lpstr>后知识工程时代</vt:lpstr>
      <vt:lpstr>莱斯利·瓦伦安特</vt:lpstr>
      <vt:lpstr>朱迪亚·珀尔</vt:lpstr>
      <vt:lpstr>机器学习典型应用 无人机／无人车</vt:lpstr>
      <vt:lpstr>强化学习</vt:lpstr>
      <vt:lpstr>迁移学习</vt:lpstr>
      <vt:lpstr>迁移学习</vt:lpstr>
      <vt:lpstr>主动学习</vt:lpstr>
      <vt:lpstr>PowerPoint 演示文稿</vt:lpstr>
      <vt:lpstr>PowerPoint 演示文稿</vt:lpstr>
      <vt:lpstr>如何设计一个完美的智能系统</vt:lpstr>
      <vt:lpstr>PowerPoint 演示文稿</vt:lpstr>
      <vt:lpstr>人的智能层次</vt:lpstr>
      <vt:lpstr>三大流派</vt:lpstr>
      <vt:lpstr>PowerPoint 演示文稿</vt:lpstr>
      <vt:lpstr>PowerPoint 演示文稿</vt:lpstr>
      <vt:lpstr>深度学习/表示学习</vt:lpstr>
      <vt:lpstr>杰弗里·辛顿</vt:lpstr>
      <vt:lpstr>杨立昆</vt:lpstr>
      <vt:lpstr>本杰明</vt:lpstr>
      <vt:lpstr>深度神经网络突破</vt:lpstr>
      <vt:lpstr>深度神经网络及其扩展</vt:lpstr>
      <vt:lpstr>PowerPoint 演示文稿</vt:lpstr>
      <vt:lpstr>人工智能三大学派</vt:lpstr>
      <vt:lpstr>下一个图灵奖人工智能方向？</vt:lpstr>
      <vt:lpstr>下一个图灵奖人工智能方向？</vt:lpstr>
      <vt:lpstr>下一个图灵奖人工智能方向？</vt:lpstr>
      <vt:lpstr>机器人足球</vt:lpstr>
      <vt:lpstr>下一个图灵奖人工智能方向？</vt:lpstr>
      <vt:lpstr>博弈：囚徒的困境？</vt:lpstr>
      <vt:lpstr>肯尼思·J·阿罗</vt:lpstr>
      <vt:lpstr>冷扑大师：Libratus</vt:lpstr>
      <vt:lpstr>复杂交互的AI技术</vt:lpstr>
      <vt:lpstr>PowerPoint 演示文稿</vt:lpstr>
      <vt:lpstr>美国棱镜计划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学科之争</vt:lpstr>
      <vt:lpstr>其他学科</vt:lpstr>
      <vt:lpstr>智能科学与技术</vt:lpstr>
      <vt:lpstr>PowerPoint 演示文稿</vt:lpstr>
      <vt:lpstr>NSFC人工智能代码体系</vt:lpstr>
      <vt:lpstr>IJCAI/AAAI技术体系</vt:lpstr>
      <vt:lpstr>新一代人工智能中五个智能方向</vt:lpstr>
      <vt:lpstr>新一代人工智能主要特征</vt:lpstr>
      <vt:lpstr>PowerPoint 演示文稿</vt:lpstr>
      <vt:lpstr>新一代人工智能的产业化和产业链</vt:lpstr>
      <vt:lpstr>产业发展</vt:lpstr>
      <vt:lpstr>几点误区</vt:lpstr>
      <vt:lpstr>思考和讨论</vt:lpstr>
      <vt:lpstr>结束语</vt:lpstr>
      <vt:lpstr>结束语</vt:lpstr>
      <vt:lpstr>人工智能课程概况</vt:lpstr>
      <vt:lpstr>教学团队</vt:lpstr>
      <vt:lpstr>合作建设单位</vt:lpstr>
      <vt:lpstr>课程安排</vt:lpstr>
      <vt:lpstr>课程安排</vt:lpstr>
      <vt:lpstr>课堂讲授内容</vt:lpstr>
      <vt:lpstr>专创创新部分</vt:lpstr>
      <vt:lpstr>课程安排</vt:lpstr>
      <vt:lpstr>课程安排</vt:lpstr>
      <vt:lpstr>课程安排</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计算思维之人工智能</dc:title>
  <dc:creator>高阳</dc:creator>
  <cp:lastModifiedBy>顾 峥</cp:lastModifiedBy>
  <cp:revision>221</cp:revision>
  <dcterms:created xsi:type="dcterms:W3CDTF">2012-05-02T00:33:57Z</dcterms:created>
  <dcterms:modified xsi:type="dcterms:W3CDTF">2019-09-10T02:29:47Z</dcterms:modified>
</cp:coreProperties>
</file>